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4.xml" ContentType="application/vnd.openxmlformats-officedocument.them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5.xml" ContentType="application/vnd.openxmlformats-officedocument.them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75.xml" ContentType="application/vnd.openxmlformats-officedocument.presentationml.tags+xml"/>
  <Override PartName="/ppt/notesSlides/notesSlide27.xml" ContentType="application/vnd.openxmlformats-officedocument.presentationml.notesSlide+xml"/>
  <Override PartName="/ppt/tags/tag76.xml" ContentType="application/vnd.openxmlformats-officedocument.presentationml.tags+xml"/>
  <Override PartName="/ppt/notesSlides/notesSlide28.xml" ContentType="application/vnd.openxmlformats-officedocument.presentationml.notesSlide+xml"/>
  <Override PartName="/ppt/tags/tag77.xml" ContentType="application/vnd.openxmlformats-officedocument.presentationml.tags+xml"/>
  <Override PartName="/ppt/notesSlides/notesSlide29.xml" ContentType="application/vnd.openxmlformats-officedocument.presentationml.notesSlide+xml"/>
  <Override PartName="/ppt/tags/tag78.xml" ContentType="application/vnd.openxmlformats-officedocument.presentationml.tags+xml"/>
  <Override PartName="/ppt/notesSlides/notesSlide30.xml" ContentType="application/vnd.openxmlformats-officedocument.presentationml.notesSlide+xml"/>
  <Override PartName="/ppt/tags/tag79.xml" ContentType="application/vnd.openxmlformats-officedocument.presentationml.tags+xml"/>
  <Override PartName="/ppt/notesSlides/notesSlide31.xml" ContentType="application/vnd.openxmlformats-officedocument.presentationml.notesSlide+xml"/>
  <Override PartName="/ppt/tags/tag80.xml" ContentType="application/vnd.openxmlformats-officedocument.presentationml.tags+xml"/>
  <Override PartName="/ppt/notesSlides/notesSlide32.xml" ContentType="application/vnd.openxmlformats-officedocument.presentationml.notesSlide+xml"/>
  <Override PartName="/ppt/tags/tag81.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82.xml" ContentType="application/vnd.openxmlformats-officedocument.presentationml.tags+xml"/>
  <Override PartName="/ppt/notesSlides/notesSlide35.xml" ContentType="application/vnd.openxmlformats-officedocument.presentationml.notesSlide+xml"/>
  <Override PartName="/ppt/tags/tag83.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84.xml" ContentType="application/vnd.openxmlformats-officedocument.presentationml.tags+xml"/>
  <Override PartName="/ppt/notesSlides/notesSlide38.xml" ContentType="application/vnd.openxmlformats-officedocument.presentationml.notesSlide+xml"/>
  <Override PartName="/ppt/tags/tag85.xml" ContentType="application/vnd.openxmlformats-officedocument.presentationml.tags+xml"/>
  <Override PartName="/ppt/notesSlides/notesSlide39.xml" ContentType="application/vnd.openxmlformats-officedocument.presentationml.notesSlide+xml"/>
  <Override PartName="/ppt/tags/tag86.xml" ContentType="application/vnd.openxmlformats-officedocument.presentationml.tags+xml"/>
  <Override PartName="/ppt/notesSlides/notesSlide40.xml" ContentType="application/vnd.openxmlformats-officedocument.presentationml.notesSlide+xml"/>
  <Override PartName="/ppt/tags/tag87.xml" ContentType="application/vnd.openxmlformats-officedocument.presentationml.tags+xml"/>
  <Override PartName="/ppt/notesSlides/notesSlide41.xml" ContentType="application/vnd.openxmlformats-officedocument.presentationml.notesSlide+xml"/>
  <Override PartName="/ppt/tags/tag88.xml" ContentType="application/vnd.openxmlformats-officedocument.presentationml.tags+xml"/>
  <Override PartName="/ppt/notesSlides/notesSlide42.xml" ContentType="application/vnd.openxmlformats-officedocument.presentationml.notesSlide+xml"/>
  <Override PartName="/ppt/tags/tag89.xml" ContentType="application/vnd.openxmlformats-officedocument.presentationml.tags+xml"/>
  <Override PartName="/ppt/notesSlides/notesSlide43.xml" ContentType="application/vnd.openxmlformats-officedocument.presentationml.notesSlide+xml"/>
  <Override PartName="/ppt/tags/tag90.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91.xml" ContentType="application/vnd.openxmlformats-officedocument.presentationml.tags+xml"/>
  <Override PartName="/ppt/notesSlides/notesSlide46.xml" ContentType="application/vnd.openxmlformats-officedocument.presentationml.notesSlide+xml"/>
  <Override PartName="/ppt/tags/tag92.xml" ContentType="application/vnd.openxmlformats-officedocument.presentationml.tags+xml"/>
  <Override PartName="/ppt/notesSlides/notesSlide47.xml" ContentType="application/vnd.openxmlformats-officedocument.presentationml.notesSlide+xml"/>
  <Override PartName="/ppt/tags/tag93.xml" ContentType="application/vnd.openxmlformats-officedocument.presentationml.tags+xml"/>
  <Override PartName="/ppt/notesSlides/notesSlide48.xml" ContentType="application/vnd.openxmlformats-officedocument.presentationml.notesSlide+xml"/>
  <Override PartName="/ppt/tags/tag94.xml" ContentType="application/vnd.openxmlformats-officedocument.presentationml.tags+xml"/>
  <Override PartName="/ppt/notesSlides/notesSlide49.xml" ContentType="application/vnd.openxmlformats-officedocument.presentationml.notesSlide+xml"/>
  <Override PartName="/ppt/tags/tag95.xml" ContentType="application/vnd.openxmlformats-officedocument.presentationml.tags+xml"/>
  <Override PartName="/ppt/notesSlides/notesSlide50.xml" ContentType="application/vnd.openxmlformats-officedocument.presentationml.notesSlide+xml"/>
  <Override PartName="/ppt/tags/tag96.xml" ContentType="application/vnd.openxmlformats-officedocument.presentationml.tags+xml"/>
  <Override PartName="/ppt/notesSlides/notesSlide51.xml" ContentType="application/vnd.openxmlformats-officedocument.presentationml.notesSlide+xml"/>
  <Override PartName="/ppt/tags/tag97.xml" ContentType="application/vnd.openxmlformats-officedocument.presentationml.tags+xml"/>
  <Override PartName="/ppt/notesSlides/notesSlide52.xml" ContentType="application/vnd.openxmlformats-officedocument.presentationml.notesSlide+xml"/>
  <Override PartName="/ppt/tags/tag98.xml" ContentType="application/vnd.openxmlformats-officedocument.presentationml.tags+xml"/>
  <Override PartName="/ppt/notesSlides/notesSlide53.xml" ContentType="application/vnd.openxmlformats-officedocument.presentationml.notesSlide+xml"/>
  <Override PartName="/ppt/tags/tag99.xml" ContentType="application/vnd.openxmlformats-officedocument.presentationml.tags+xml"/>
  <Override PartName="/ppt/notesSlides/notesSlide54.xml" ContentType="application/vnd.openxmlformats-officedocument.presentationml.notesSlide+xml"/>
  <Override PartName="/ppt/tags/tag100.xml" ContentType="application/vnd.openxmlformats-officedocument.presentationml.tags+xml"/>
  <Override PartName="/ppt/notesSlides/notesSlide55.xml" ContentType="application/vnd.openxmlformats-officedocument.presentationml.notesSlide+xml"/>
  <Override PartName="/ppt/tags/tag101.xml" ContentType="application/vnd.openxmlformats-officedocument.presentationml.tags+xml"/>
  <Override PartName="/ppt/notesSlides/notesSlide56.xml" ContentType="application/vnd.openxmlformats-officedocument.presentationml.notesSlide+xml"/>
  <Override PartName="/ppt/tags/tag102.xml" ContentType="application/vnd.openxmlformats-officedocument.presentationml.tags+xml"/>
  <Override PartName="/ppt/notesSlides/notesSlide57.xml" ContentType="application/vnd.openxmlformats-officedocument.presentationml.notesSlide+xml"/>
  <Override PartName="/ppt/tags/tag103.xml" ContentType="application/vnd.openxmlformats-officedocument.presentationml.tags+xml"/>
  <Override PartName="/ppt/notesSlides/notesSlide58.xml" ContentType="application/vnd.openxmlformats-officedocument.presentationml.notesSlide+xml"/>
  <Override PartName="/ppt/tags/tag104.xml" ContentType="application/vnd.openxmlformats-officedocument.presentationml.tags+xml"/>
  <Override PartName="/ppt/notesSlides/notesSlide59.xml" ContentType="application/vnd.openxmlformats-officedocument.presentationml.notesSlide+xml"/>
  <Override PartName="/ppt/tags/tag105.xml" ContentType="application/vnd.openxmlformats-officedocument.presentationml.tags+xml"/>
  <Override PartName="/ppt/notesSlides/notesSlide60.xml" ContentType="application/vnd.openxmlformats-officedocument.presentationml.notesSlide+xml"/>
  <Override PartName="/ppt/tags/tag106.xml" ContentType="application/vnd.openxmlformats-officedocument.presentationml.tags+xml"/>
  <Override PartName="/ppt/notesSlides/notesSlide61.xml" ContentType="application/vnd.openxmlformats-officedocument.presentationml.notesSlide+xml"/>
  <Override PartName="/ppt/tags/tag107.xml" ContentType="application/vnd.openxmlformats-officedocument.presentationml.tags+xml"/>
  <Override PartName="/ppt/notesSlides/notesSlide62.xml" ContentType="application/vnd.openxmlformats-officedocument.presentationml.notesSlide+xml"/>
  <Override PartName="/ppt/tags/tag108.xml" ContentType="application/vnd.openxmlformats-officedocument.presentationml.tags+xml"/>
  <Override PartName="/ppt/notesSlides/notesSlide63.xml" ContentType="application/vnd.openxmlformats-officedocument.presentationml.notesSlide+xml"/>
  <Override PartName="/ppt/tags/tag109.xml" ContentType="application/vnd.openxmlformats-officedocument.presentationml.tags+xml"/>
  <Override PartName="/ppt/notesSlides/notesSlide64.xml" ContentType="application/vnd.openxmlformats-officedocument.presentationml.notesSlide+xml"/>
  <Override PartName="/ppt/tags/tag110.xml" ContentType="application/vnd.openxmlformats-officedocument.presentationml.tags+xml"/>
  <Override PartName="/ppt/notesSlides/notesSlide65.xml" ContentType="application/vnd.openxmlformats-officedocument.presentationml.notesSlide+xml"/>
  <Override PartName="/ppt/tags/tag111.xml" ContentType="application/vnd.openxmlformats-officedocument.presentationml.tags+xml"/>
  <Override PartName="/ppt/notesSlides/notesSlide66.xml" ContentType="application/vnd.openxmlformats-officedocument.presentationml.notesSlide+xml"/>
  <Override PartName="/ppt/tags/tag112.xml" ContentType="application/vnd.openxmlformats-officedocument.presentationml.tags+xml"/>
  <Override PartName="/ppt/notesSlides/notesSlide67.xml" ContentType="application/vnd.openxmlformats-officedocument.presentationml.notesSlide+xml"/>
  <Override PartName="/ppt/tags/tag113.xml" ContentType="application/vnd.openxmlformats-officedocument.presentationml.tags+xml"/>
  <Override PartName="/ppt/notesSlides/notesSlide68.xml" ContentType="application/vnd.openxmlformats-officedocument.presentationml.notesSlide+xml"/>
  <Override PartName="/ppt/tags/tag114.xml" ContentType="application/vnd.openxmlformats-officedocument.presentationml.tags+xml"/>
  <Override PartName="/ppt/notesSlides/notesSlide69.xml" ContentType="application/vnd.openxmlformats-officedocument.presentationml.notesSlide+xml"/>
  <Override PartName="/ppt/tags/tag115.xml" ContentType="application/vnd.openxmlformats-officedocument.presentationml.tags+xml"/>
  <Override PartName="/ppt/notesSlides/notesSlide70.xml" ContentType="application/vnd.openxmlformats-officedocument.presentationml.notesSlide+xml"/>
  <Override PartName="/ppt/tags/tag116.xml" ContentType="application/vnd.openxmlformats-officedocument.presentationml.tags+xml"/>
  <Override PartName="/ppt/notesSlides/notesSlide71.xml" ContentType="application/vnd.openxmlformats-officedocument.presentationml.notesSlide+xml"/>
  <Override PartName="/ppt/tags/tag117.xml" ContentType="application/vnd.openxmlformats-officedocument.presentationml.tags+xml"/>
  <Override PartName="/ppt/notesSlides/notesSlide72.xml" ContentType="application/vnd.openxmlformats-officedocument.presentationml.notesSlide+xml"/>
  <Override PartName="/ppt/tags/tag118.xml" ContentType="application/vnd.openxmlformats-officedocument.presentationml.tags+xml"/>
  <Override PartName="/ppt/notesSlides/notesSlide73.xml" ContentType="application/vnd.openxmlformats-officedocument.presentationml.notesSlide+xml"/>
  <Override PartName="/ppt/tags/tag119.xml" ContentType="application/vnd.openxmlformats-officedocument.presentationml.tags+xml"/>
  <Override PartName="/ppt/notesSlides/notesSlide74.xml" ContentType="application/vnd.openxmlformats-officedocument.presentationml.notesSlide+xml"/>
  <Override PartName="/ppt/tags/tag120.xml" ContentType="application/vnd.openxmlformats-officedocument.presentationml.tags+xml"/>
  <Override PartName="/ppt/notesSlides/notesSlide75.xml" ContentType="application/vnd.openxmlformats-officedocument.presentationml.notesSlide+xml"/>
  <Override PartName="/ppt/tags/tag121.xml" ContentType="application/vnd.openxmlformats-officedocument.presentationml.tags+xml"/>
  <Override PartName="/ppt/notesSlides/notesSlide76.xml" ContentType="application/vnd.openxmlformats-officedocument.presentationml.notesSlide+xml"/>
  <Override PartName="/ppt/tags/tag122.xml" ContentType="application/vnd.openxmlformats-officedocument.presentationml.tags+xml"/>
  <Override PartName="/ppt/notesSlides/notesSlide77.xml" ContentType="application/vnd.openxmlformats-officedocument.presentationml.notesSlide+xml"/>
  <Override PartName="/ppt/tags/tag123.xml" ContentType="application/vnd.openxmlformats-officedocument.presentationml.tags+xml"/>
  <Override PartName="/ppt/notesSlides/notesSlide78.xml" ContentType="application/vnd.openxmlformats-officedocument.presentationml.notesSlide+xml"/>
  <Override PartName="/ppt/tags/tag124.xml" ContentType="application/vnd.openxmlformats-officedocument.presentationml.tags+xml"/>
  <Override PartName="/ppt/notesSlides/notesSlide79.xml" ContentType="application/vnd.openxmlformats-officedocument.presentationml.notesSlide+xml"/>
  <Override PartName="/ppt/tags/tag125.xml" ContentType="application/vnd.openxmlformats-officedocument.presentationml.tags+xml"/>
  <Override PartName="/ppt/notesSlides/notesSlide80.xml" ContentType="application/vnd.openxmlformats-officedocument.presentationml.notesSlide+xml"/>
  <Override PartName="/ppt/tags/tag126.xml" ContentType="application/vnd.openxmlformats-officedocument.presentationml.tags+xml"/>
  <Override PartName="/ppt/notesSlides/notesSlide81.xml" ContentType="application/vnd.openxmlformats-officedocument.presentationml.notesSlide+xml"/>
  <Override PartName="/ppt/tags/tag127.xml" ContentType="application/vnd.openxmlformats-officedocument.presentationml.tags+xml"/>
  <Override PartName="/ppt/notesSlides/notesSlide82.xml" ContentType="application/vnd.openxmlformats-officedocument.presentationml.notesSlide+xml"/>
  <Override PartName="/ppt/tags/tag128.xml" ContentType="application/vnd.openxmlformats-officedocument.presentationml.tags+xml"/>
  <Override PartName="/ppt/notesSlides/notesSlide83.xml" ContentType="application/vnd.openxmlformats-officedocument.presentationml.notesSlide+xml"/>
  <Override PartName="/ppt/tags/tag129.xml" ContentType="application/vnd.openxmlformats-officedocument.presentationml.tags+xml"/>
  <Override PartName="/ppt/notesSlides/notesSlide84.xml" ContentType="application/vnd.openxmlformats-officedocument.presentationml.notesSlide+xml"/>
  <Override PartName="/ppt/tags/tag130.xml" ContentType="application/vnd.openxmlformats-officedocument.presentationml.tags+xml"/>
  <Override PartName="/ppt/notesSlides/notesSlide8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31.xml" ContentType="application/vnd.openxmlformats-officedocument.presentationml.tags+xml"/>
  <Override PartName="/ppt/notesSlides/notesSlide86.xml" ContentType="application/vnd.openxmlformats-officedocument.presentationml.notesSlide+xml"/>
  <Override PartName="/ppt/tags/tag132.xml" ContentType="application/vnd.openxmlformats-officedocument.presentationml.tags+xml"/>
  <Override PartName="/ppt/notesSlides/notesSlide87.xml" ContentType="application/vnd.openxmlformats-officedocument.presentationml.notesSlide+xml"/>
  <Override PartName="/ppt/tags/tag133.xml" ContentType="application/vnd.openxmlformats-officedocument.presentationml.tags+xml"/>
  <Override PartName="/ppt/notesSlides/notesSlide88.xml" ContentType="application/vnd.openxmlformats-officedocument.presentationml.notesSlide+xml"/>
  <Override PartName="/ppt/tags/tag134.xml" ContentType="application/vnd.openxmlformats-officedocument.presentationml.tags+xml"/>
  <Override PartName="/ppt/notesSlides/notesSlide89.xml" ContentType="application/vnd.openxmlformats-officedocument.presentationml.notesSlide+xml"/>
  <Override PartName="/ppt/tags/tag135.xml" ContentType="application/vnd.openxmlformats-officedocument.presentationml.tags+xml"/>
  <Override PartName="/ppt/notesSlides/notesSlide90.xml" ContentType="application/vnd.openxmlformats-officedocument.presentationml.notesSlide+xml"/>
  <Override PartName="/ppt/tags/tag136.xml" ContentType="application/vnd.openxmlformats-officedocument.presentationml.tags+xml"/>
  <Override PartName="/ppt/notesSlides/notesSlide91.xml" ContentType="application/vnd.openxmlformats-officedocument.presentationml.notesSlide+xml"/>
  <Override PartName="/ppt/tags/tag137.xml" ContentType="application/vnd.openxmlformats-officedocument.presentationml.tags+xml"/>
  <Override PartName="/ppt/notesSlides/notesSlide92.xml" ContentType="application/vnd.openxmlformats-officedocument.presentationml.notesSlide+xml"/>
  <Override PartName="/ppt/tags/tag138.xml" ContentType="application/vnd.openxmlformats-officedocument.presentationml.tags+xml"/>
  <Override PartName="/ppt/notesSlides/notesSlide93.xml" ContentType="application/vnd.openxmlformats-officedocument.presentationml.notesSlide+xml"/>
  <Override PartName="/ppt/tags/tag139.xml" ContentType="application/vnd.openxmlformats-officedocument.presentationml.tags+xml"/>
  <Override PartName="/ppt/notesSlides/notesSlide94.xml" ContentType="application/vnd.openxmlformats-officedocument.presentationml.notesSlide+xml"/>
  <Override PartName="/ppt/tags/tag140.xml" ContentType="application/vnd.openxmlformats-officedocument.presentationml.tags+xml"/>
  <Override PartName="/ppt/notesSlides/notesSlide95.xml" ContentType="application/vnd.openxmlformats-officedocument.presentationml.notesSlide+xml"/>
  <Override PartName="/ppt/tags/tag141.xml" ContentType="application/vnd.openxmlformats-officedocument.presentationml.tags+xml"/>
  <Override PartName="/ppt/notesSlides/notesSlide96.xml" ContentType="application/vnd.openxmlformats-officedocument.presentationml.notesSlide+xml"/>
  <Override PartName="/ppt/tags/tag142.xml" ContentType="application/vnd.openxmlformats-officedocument.presentationml.tags+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98" r:id="rId3"/>
    <p:sldMasterId id="2147483723" r:id="rId4"/>
    <p:sldMasterId id="2147483774" r:id="rId5"/>
  </p:sldMasterIdLst>
  <p:notesMasterIdLst>
    <p:notesMasterId r:id="rId144"/>
  </p:notesMasterIdLst>
  <p:sldIdLst>
    <p:sldId id="1113" r:id="rId6"/>
    <p:sldId id="256" r:id="rId7"/>
    <p:sldId id="879" r:id="rId8"/>
    <p:sldId id="948" r:id="rId9"/>
    <p:sldId id="930" r:id="rId10"/>
    <p:sldId id="931" r:id="rId11"/>
    <p:sldId id="1255" r:id="rId12"/>
    <p:sldId id="932" r:id="rId13"/>
    <p:sldId id="1266" r:id="rId14"/>
    <p:sldId id="1267" r:id="rId15"/>
    <p:sldId id="933" r:id="rId16"/>
    <p:sldId id="1268" r:id="rId17"/>
    <p:sldId id="1269" r:id="rId18"/>
    <p:sldId id="1270" r:id="rId19"/>
    <p:sldId id="1271" r:id="rId20"/>
    <p:sldId id="1272" r:id="rId21"/>
    <p:sldId id="1145" r:id="rId22"/>
    <p:sldId id="934" r:id="rId23"/>
    <p:sldId id="936" r:id="rId24"/>
    <p:sldId id="937" r:id="rId25"/>
    <p:sldId id="935" r:id="rId26"/>
    <p:sldId id="938" r:id="rId27"/>
    <p:sldId id="941" r:id="rId28"/>
    <p:sldId id="1146" r:id="rId29"/>
    <p:sldId id="939" r:id="rId30"/>
    <p:sldId id="940" r:id="rId31"/>
    <p:sldId id="944" r:id="rId32"/>
    <p:sldId id="942" r:id="rId33"/>
    <p:sldId id="945" r:id="rId34"/>
    <p:sldId id="946" r:id="rId35"/>
    <p:sldId id="947" r:id="rId36"/>
    <p:sldId id="881" r:id="rId37"/>
    <p:sldId id="613" r:id="rId38"/>
    <p:sldId id="402" r:id="rId39"/>
    <p:sldId id="445" r:id="rId40"/>
    <p:sldId id="904" r:id="rId41"/>
    <p:sldId id="528" r:id="rId42"/>
    <p:sldId id="910" r:id="rId43"/>
    <p:sldId id="1250" r:id="rId44"/>
    <p:sldId id="407" r:id="rId45"/>
    <p:sldId id="911" r:id="rId46"/>
    <p:sldId id="1251" r:id="rId47"/>
    <p:sldId id="427" r:id="rId48"/>
    <p:sldId id="875" r:id="rId49"/>
    <p:sldId id="876" r:id="rId50"/>
    <p:sldId id="898" r:id="rId51"/>
    <p:sldId id="877" r:id="rId52"/>
    <p:sldId id="375" r:id="rId53"/>
    <p:sldId id="912" r:id="rId54"/>
    <p:sldId id="1252" r:id="rId55"/>
    <p:sldId id="1253" r:id="rId56"/>
    <p:sldId id="903" r:id="rId57"/>
    <p:sldId id="878" r:id="rId58"/>
    <p:sldId id="913" r:id="rId59"/>
    <p:sldId id="914" r:id="rId60"/>
    <p:sldId id="915" r:id="rId61"/>
    <p:sldId id="916" r:id="rId62"/>
    <p:sldId id="917" r:id="rId63"/>
    <p:sldId id="882" r:id="rId64"/>
    <p:sldId id="883" r:id="rId65"/>
    <p:sldId id="1248" r:id="rId66"/>
    <p:sldId id="1249" r:id="rId67"/>
    <p:sldId id="884" r:id="rId68"/>
    <p:sldId id="918" r:id="rId69"/>
    <p:sldId id="885" r:id="rId70"/>
    <p:sldId id="919" r:id="rId71"/>
    <p:sldId id="444" r:id="rId72"/>
    <p:sldId id="887" r:id="rId73"/>
    <p:sldId id="1247" r:id="rId74"/>
    <p:sldId id="920" r:id="rId75"/>
    <p:sldId id="886" r:id="rId76"/>
    <p:sldId id="619" r:id="rId77"/>
    <p:sldId id="899" r:id="rId78"/>
    <p:sldId id="506" r:id="rId79"/>
    <p:sldId id="507" r:id="rId80"/>
    <p:sldId id="515" r:id="rId81"/>
    <p:sldId id="509" r:id="rId82"/>
    <p:sldId id="475" r:id="rId83"/>
    <p:sldId id="905" r:id="rId84"/>
    <p:sldId id="441" r:id="rId85"/>
    <p:sldId id="443" r:id="rId86"/>
    <p:sldId id="478" r:id="rId87"/>
    <p:sldId id="479" r:id="rId88"/>
    <p:sldId id="480" r:id="rId89"/>
    <p:sldId id="907" r:id="rId90"/>
    <p:sldId id="908" r:id="rId91"/>
    <p:sldId id="906" r:id="rId92"/>
    <p:sldId id="900" r:id="rId93"/>
    <p:sldId id="889" r:id="rId94"/>
    <p:sldId id="847" r:id="rId95"/>
    <p:sldId id="892" r:id="rId96"/>
    <p:sldId id="814" r:id="rId97"/>
    <p:sldId id="888" r:id="rId98"/>
    <p:sldId id="462" r:id="rId99"/>
    <p:sldId id="436" r:id="rId100"/>
    <p:sldId id="437" r:id="rId101"/>
    <p:sldId id="860" r:id="rId102"/>
    <p:sldId id="470" r:id="rId103"/>
    <p:sldId id="471" r:id="rId104"/>
    <p:sldId id="534" r:id="rId105"/>
    <p:sldId id="863" r:id="rId106"/>
    <p:sldId id="623" r:id="rId107"/>
    <p:sldId id="909" r:id="rId108"/>
    <p:sldId id="257" r:id="rId109"/>
    <p:sldId id="258" r:id="rId110"/>
    <p:sldId id="259" r:id="rId111"/>
    <p:sldId id="260" r:id="rId112"/>
    <p:sldId id="261" r:id="rId113"/>
    <p:sldId id="1258" r:id="rId114"/>
    <p:sldId id="265" r:id="rId115"/>
    <p:sldId id="1259" r:id="rId116"/>
    <p:sldId id="267" r:id="rId117"/>
    <p:sldId id="268" r:id="rId118"/>
    <p:sldId id="269" r:id="rId119"/>
    <p:sldId id="270" r:id="rId120"/>
    <p:sldId id="1256" r:id="rId121"/>
    <p:sldId id="1257" r:id="rId122"/>
    <p:sldId id="271" r:id="rId123"/>
    <p:sldId id="272" r:id="rId124"/>
    <p:sldId id="1260" r:id="rId125"/>
    <p:sldId id="283" r:id="rId126"/>
    <p:sldId id="284" r:id="rId127"/>
    <p:sldId id="285" r:id="rId128"/>
    <p:sldId id="286" r:id="rId129"/>
    <p:sldId id="287" r:id="rId130"/>
    <p:sldId id="1261" r:id="rId131"/>
    <p:sldId id="294" r:id="rId132"/>
    <p:sldId id="295" r:id="rId133"/>
    <p:sldId id="1263" r:id="rId134"/>
    <p:sldId id="296" r:id="rId135"/>
    <p:sldId id="303" r:id="rId136"/>
    <p:sldId id="1264" r:id="rId137"/>
    <p:sldId id="304" r:id="rId138"/>
    <p:sldId id="305" r:id="rId139"/>
    <p:sldId id="306" r:id="rId140"/>
    <p:sldId id="307" r:id="rId141"/>
    <p:sldId id="328" r:id="rId142"/>
    <p:sldId id="329" r:id="rId143"/>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vider-independent Compute Concepts" id="{C10C0696-4C81-C34B-ACCC-65679750B446}">
          <p14:sldIdLst>
            <p14:sldId id="1113"/>
            <p14:sldId id="256"/>
            <p14:sldId id="879"/>
            <p14:sldId id="948"/>
            <p14:sldId id="930"/>
            <p14:sldId id="931"/>
            <p14:sldId id="1255"/>
            <p14:sldId id="932"/>
            <p14:sldId id="1266"/>
            <p14:sldId id="1267"/>
            <p14:sldId id="933"/>
            <p14:sldId id="1268"/>
            <p14:sldId id="1269"/>
            <p14:sldId id="1270"/>
            <p14:sldId id="1271"/>
            <p14:sldId id="1272"/>
            <p14:sldId id="1145"/>
            <p14:sldId id="934"/>
            <p14:sldId id="936"/>
            <p14:sldId id="937"/>
            <p14:sldId id="935"/>
            <p14:sldId id="938"/>
            <p14:sldId id="941"/>
            <p14:sldId id="1146"/>
            <p14:sldId id="939"/>
            <p14:sldId id="940"/>
            <p14:sldId id="944"/>
            <p14:sldId id="942"/>
            <p14:sldId id="945"/>
            <p14:sldId id="946"/>
            <p14:sldId id="947"/>
          </p14:sldIdLst>
        </p14:section>
        <p14:section name="AWS Cloud Foundations: Module 6" id="{2D7A47FD-6374-B945-BF3A-C922ABA60868}">
          <p14:sldIdLst>
            <p14:sldId id="881"/>
            <p14:sldId id="613"/>
            <p14:sldId id="402"/>
            <p14:sldId id="445"/>
            <p14:sldId id="904"/>
            <p14:sldId id="528"/>
            <p14:sldId id="910"/>
            <p14:sldId id="1250"/>
            <p14:sldId id="407"/>
            <p14:sldId id="911"/>
            <p14:sldId id="1251"/>
            <p14:sldId id="427"/>
            <p14:sldId id="875"/>
            <p14:sldId id="876"/>
            <p14:sldId id="898"/>
            <p14:sldId id="877"/>
            <p14:sldId id="375"/>
            <p14:sldId id="912"/>
            <p14:sldId id="1252"/>
            <p14:sldId id="1253"/>
            <p14:sldId id="903"/>
            <p14:sldId id="878"/>
            <p14:sldId id="913"/>
            <p14:sldId id="914"/>
            <p14:sldId id="915"/>
            <p14:sldId id="916"/>
            <p14:sldId id="917"/>
            <p14:sldId id="882"/>
            <p14:sldId id="883"/>
            <p14:sldId id="1248"/>
            <p14:sldId id="1249"/>
            <p14:sldId id="884"/>
            <p14:sldId id="918"/>
            <p14:sldId id="885"/>
            <p14:sldId id="919"/>
            <p14:sldId id="444"/>
            <p14:sldId id="887"/>
            <p14:sldId id="1247"/>
            <p14:sldId id="920"/>
            <p14:sldId id="886"/>
            <p14:sldId id="619"/>
            <p14:sldId id="899"/>
            <p14:sldId id="506"/>
            <p14:sldId id="507"/>
            <p14:sldId id="515"/>
            <p14:sldId id="509"/>
            <p14:sldId id="475"/>
            <p14:sldId id="905"/>
            <p14:sldId id="441"/>
            <p14:sldId id="443"/>
            <p14:sldId id="478"/>
            <p14:sldId id="479"/>
            <p14:sldId id="480"/>
            <p14:sldId id="907"/>
            <p14:sldId id="908"/>
            <p14:sldId id="906"/>
            <p14:sldId id="900"/>
            <p14:sldId id="889"/>
            <p14:sldId id="847"/>
            <p14:sldId id="892"/>
            <p14:sldId id="814"/>
            <p14:sldId id="888"/>
            <p14:sldId id="462"/>
            <p14:sldId id="436"/>
            <p14:sldId id="437"/>
            <p14:sldId id="860"/>
            <p14:sldId id="470"/>
            <p14:sldId id="471"/>
            <p14:sldId id="534"/>
            <p14:sldId id="863"/>
            <p14:sldId id="623"/>
            <p14:sldId id="909"/>
          </p14:sldIdLst>
        </p14:section>
        <p14:section name="GCP Module 3: Use Google Cloud to Build Your Apps" id="{1BFA0D88-47A5-6F41-A32B-1F1B72F18054}">
          <p14:sldIdLst>
            <p14:sldId id="257"/>
            <p14:sldId id="258"/>
            <p14:sldId id="259"/>
            <p14:sldId id="260"/>
            <p14:sldId id="261"/>
            <p14:sldId id="1258"/>
            <p14:sldId id="265"/>
            <p14:sldId id="1259"/>
            <p14:sldId id="267"/>
            <p14:sldId id="268"/>
            <p14:sldId id="269"/>
            <p14:sldId id="270"/>
            <p14:sldId id="1256"/>
            <p14:sldId id="1257"/>
            <p14:sldId id="271"/>
            <p14:sldId id="272"/>
            <p14:sldId id="1260"/>
            <p14:sldId id="283"/>
            <p14:sldId id="284"/>
            <p14:sldId id="285"/>
            <p14:sldId id="286"/>
            <p14:sldId id="287"/>
            <p14:sldId id="1261"/>
            <p14:sldId id="294"/>
            <p14:sldId id="295"/>
            <p14:sldId id="1263"/>
            <p14:sldId id="296"/>
            <p14:sldId id="303"/>
            <p14:sldId id="1264"/>
            <p14:sldId id="304"/>
            <p14:sldId id="305"/>
            <p14:sldId id="306"/>
            <p14:sldId id="307"/>
            <p14:sldId id="328"/>
            <p14:sldId id="329"/>
          </p14:sldIdLst>
        </p14:section>
        <p14:section name="AWS Cloud Foundations: Module 5" id="{CE520AF1-5BF5-A645-ADD8-81BEECE516EB}">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AB1B23-DABE-E84C-8794-F7932E356F1E}" v="1" dt="2021-09-10T19:21:07.7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12"/>
    <p:restoredTop sz="70204"/>
  </p:normalViewPr>
  <p:slideViewPr>
    <p:cSldViewPr snapToGrid="0" snapToObjects="1">
      <p:cViewPr varScale="1">
        <p:scale>
          <a:sx n="88" d="100"/>
          <a:sy n="88" d="100"/>
        </p:scale>
        <p:origin x="188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microsoft.com/office/2016/11/relationships/changesInfo" Target="changesInfos/changesInfo1.xml"/><Relationship Id="rId5" Type="http://schemas.openxmlformats.org/officeDocument/2006/relationships/slideMaster" Target="slideMasters/slideMaster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microsoft.com/office/2015/10/relationships/revisionInfo" Target="revisionInfo.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notesMaster" Target="notesMasters/notesMaster1.xml"/><Relationship Id="rId90" Type="http://schemas.openxmlformats.org/officeDocument/2006/relationships/slide" Target="slides/slide8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hanem, Thanaa M" userId="e8d23485-49f1-426d-b986-3374591cad50" providerId="ADAL" clId="{F9AB1B23-DABE-E84C-8794-F7932E356F1E}"/>
    <pc:docChg chg="modSld">
      <pc:chgData name="Ghanem, Thanaa M" userId="e8d23485-49f1-426d-b986-3374591cad50" providerId="ADAL" clId="{F9AB1B23-DABE-E84C-8794-F7932E356F1E}" dt="2021-09-10T19:21:07.797" v="0" actId="20577"/>
      <pc:docMkLst>
        <pc:docMk/>
      </pc:docMkLst>
      <pc:sldChg chg="modSp mod">
        <pc:chgData name="Ghanem, Thanaa M" userId="e8d23485-49f1-426d-b986-3374591cad50" providerId="ADAL" clId="{F9AB1B23-DABE-E84C-8794-F7932E356F1E}" dt="2021-09-10T19:21:07.797" v="0" actId="20577"/>
        <pc:sldMkLst>
          <pc:docMk/>
          <pc:sldMk cId="1077439667" sldId="879"/>
        </pc:sldMkLst>
        <pc:spChg chg="mod">
          <ac:chgData name="Ghanem, Thanaa M" userId="e8d23485-49f1-426d-b986-3374591cad50" providerId="ADAL" clId="{F9AB1B23-DABE-E84C-8794-F7932E356F1E}" dt="2021-09-10T19:21:07.797" v="0" actId="20577"/>
          <ac:spMkLst>
            <pc:docMk/>
            <pc:sldMk cId="1077439667" sldId="879"/>
            <ac:spMk id="6" creationId="{ED15ED92-D037-3644-AD98-E5E59AAACFCE}"/>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71B95F-0152-4BC6-A75E-7A3E15369575}" type="doc">
      <dgm:prSet loTypeId="urn:microsoft.com/office/officeart/2005/8/layout/hList3" loCatId="list" qsTypeId="urn:microsoft.com/office/officeart/2005/8/quickstyle/3d2" qsCatId="3D" csTypeId="urn:microsoft.com/office/officeart/2005/8/colors/accent1_2" csCatId="accent1" phldr="1"/>
      <dgm:spPr/>
      <dgm:t>
        <a:bodyPr/>
        <a:lstStyle/>
        <a:p>
          <a:endParaRPr lang="en-US"/>
        </a:p>
      </dgm:t>
    </dgm:pt>
    <dgm:pt modelId="{27BF25D9-7B5C-4ACC-B04D-4AB2E0D08FE1}">
      <dgm:prSet phldrT="[Text]" custT="1"/>
      <dgm:spPr>
        <a:solidFill>
          <a:schemeClr val="accent5">
            <a:lumMod val="20000"/>
            <a:lumOff val="80000"/>
          </a:schemeClr>
        </a:solidFill>
      </dgm:spPr>
      <dgm:t>
        <a:bodyPr/>
        <a:lstStyle/>
        <a:p>
          <a:r>
            <a:rPr lang="en-US" sz="2000" dirty="0">
              <a:solidFill>
                <a:schemeClr val="tx1"/>
              </a:solidFill>
            </a:rPr>
            <a:t>Containers have everything the software needs to run:</a:t>
          </a:r>
        </a:p>
      </dgm:t>
      <dgm:extLst>
        <a:ext uri="{E40237B7-FDA0-4F09-8148-C483321AD2D9}">
          <dgm14:cNvPr xmlns:dgm14="http://schemas.microsoft.com/office/drawing/2010/diagram" id="0" name="" descr="graphic that shows that containers have everything the software needs to run: libraries, system tools, code, and runtime."/>
        </a:ext>
      </dgm:extLst>
    </dgm:pt>
    <dgm:pt modelId="{A422086E-C030-4EF1-BED5-234E8E9C8B6C}" type="parTrans" cxnId="{CD80CAFF-1231-43E6-BE2C-CDED94D59598}">
      <dgm:prSet/>
      <dgm:spPr/>
      <dgm:t>
        <a:bodyPr/>
        <a:lstStyle/>
        <a:p>
          <a:endParaRPr lang="en-US" sz="1400"/>
        </a:p>
      </dgm:t>
    </dgm:pt>
    <dgm:pt modelId="{680F9842-8DE6-4FB9-9126-B45B07C28117}" type="sibTrans" cxnId="{CD80CAFF-1231-43E6-BE2C-CDED94D59598}">
      <dgm:prSet/>
      <dgm:spPr/>
      <dgm:t>
        <a:bodyPr/>
        <a:lstStyle/>
        <a:p>
          <a:endParaRPr lang="en-US" sz="1400"/>
        </a:p>
      </dgm:t>
    </dgm:pt>
    <dgm:pt modelId="{05624B2C-A004-411F-9989-C3B620BBB5F9}">
      <dgm:prSet custT="1"/>
      <dgm:spPr>
        <a:solidFill>
          <a:schemeClr val="accent4">
            <a:lumMod val="20000"/>
            <a:lumOff val="80000"/>
          </a:schemeClr>
        </a:solidFill>
      </dgm:spPr>
      <dgm:t>
        <a:bodyPr/>
        <a:lstStyle/>
        <a:p>
          <a:r>
            <a:rPr lang="en-US" sz="1600" b="1" dirty="0">
              <a:solidFill>
                <a:schemeClr val="tx1"/>
              </a:solidFill>
            </a:rPr>
            <a:t>Libraries</a:t>
          </a:r>
        </a:p>
      </dgm:t>
    </dgm:pt>
    <dgm:pt modelId="{C4A754D7-5B34-4ADA-A252-AA865038BD33}" type="parTrans" cxnId="{B821AC82-E459-4018-A56C-30A1FF7B55F2}">
      <dgm:prSet/>
      <dgm:spPr/>
      <dgm:t>
        <a:bodyPr/>
        <a:lstStyle/>
        <a:p>
          <a:endParaRPr lang="en-US" sz="1400"/>
        </a:p>
      </dgm:t>
    </dgm:pt>
    <dgm:pt modelId="{E9328BB3-92D5-4DA3-A89B-FD184A873428}" type="sibTrans" cxnId="{B821AC82-E459-4018-A56C-30A1FF7B55F2}">
      <dgm:prSet/>
      <dgm:spPr/>
      <dgm:t>
        <a:bodyPr/>
        <a:lstStyle/>
        <a:p>
          <a:endParaRPr lang="en-US" sz="1400"/>
        </a:p>
      </dgm:t>
    </dgm:pt>
    <dgm:pt modelId="{F79F8366-79E8-411C-AF5A-DA1FE7668643}">
      <dgm:prSet custT="1"/>
      <dgm:spPr>
        <a:solidFill>
          <a:schemeClr val="accent4">
            <a:lumMod val="20000"/>
            <a:lumOff val="80000"/>
          </a:schemeClr>
        </a:solidFill>
      </dgm:spPr>
      <dgm:t>
        <a:bodyPr/>
        <a:lstStyle/>
        <a:p>
          <a:r>
            <a:rPr lang="en-US" sz="1600" b="1" dirty="0">
              <a:solidFill>
                <a:schemeClr val="tx1"/>
              </a:solidFill>
            </a:rPr>
            <a:t>System tools</a:t>
          </a:r>
        </a:p>
      </dgm:t>
    </dgm:pt>
    <dgm:pt modelId="{A0C61B60-0F4E-4392-9E20-6FB6D1BC8153}" type="parTrans" cxnId="{C260A626-E34D-4D66-812A-B475267D90C8}">
      <dgm:prSet/>
      <dgm:spPr/>
      <dgm:t>
        <a:bodyPr/>
        <a:lstStyle/>
        <a:p>
          <a:endParaRPr lang="en-US" sz="1400"/>
        </a:p>
      </dgm:t>
    </dgm:pt>
    <dgm:pt modelId="{FF82F6BC-C571-472B-B2DE-497292D37F06}" type="sibTrans" cxnId="{C260A626-E34D-4D66-812A-B475267D90C8}">
      <dgm:prSet/>
      <dgm:spPr/>
      <dgm:t>
        <a:bodyPr/>
        <a:lstStyle/>
        <a:p>
          <a:endParaRPr lang="en-US" sz="1400"/>
        </a:p>
      </dgm:t>
    </dgm:pt>
    <dgm:pt modelId="{779E046E-758E-46E7-848F-2E098EE13A5A}">
      <dgm:prSet custT="1"/>
      <dgm:spPr>
        <a:solidFill>
          <a:schemeClr val="accent4">
            <a:lumMod val="20000"/>
            <a:lumOff val="80000"/>
          </a:schemeClr>
        </a:solidFill>
      </dgm:spPr>
      <dgm:t>
        <a:bodyPr/>
        <a:lstStyle/>
        <a:p>
          <a:r>
            <a:rPr lang="en-US" sz="1600" b="1" dirty="0">
              <a:solidFill>
                <a:schemeClr val="tx1"/>
              </a:solidFill>
            </a:rPr>
            <a:t>Code</a:t>
          </a:r>
        </a:p>
      </dgm:t>
    </dgm:pt>
    <dgm:pt modelId="{6F07F4BB-36C0-4643-8944-35CB4B827EFF}" type="parTrans" cxnId="{B4C7325D-9981-49FE-8F48-FB11B2B8A422}">
      <dgm:prSet/>
      <dgm:spPr/>
      <dgm:t>
        <a:bodyPr/>
        <a:lstStyle/>
        <a:p>
          <a:endParaRPr lang="en-US" sz="1400"/>
        </a:p>
      </dgm:t>
    </dgm:pt>
    <dgm:pt modelId="{5788E15F-E9E1-44BC-BB0C-31D57F81AFDA}" type="sibTrans" cxnId="{B4C7325D-9981-49FE-8F48-FB11B2B8A422}">
      <dgm:prSet/>
      <dgm:spPr/>
      <dgm:t>
        <a:bodyPr/>
        <a:lstStyle/>
        <a:p>
          <a:endParaRPr lang="en-US" sz="1400"/>
        </a:p>
      </dgm:t>
    </dgm:pt>
    <dgm:pt modelId="{77C1F93A-F086-430B-8F4E-608DA2DE2078}">
      <dgm:prSet custT="1"/>
      <dgm:spPr>
        <a:solidFill>
          <a:schemeClr val="accent4">
            <a:lumMod val="20000"/>
            <a:lumOff val="80000"/>
          </a:schemeClr>
        </a:solidFill>
      </dgm:spPr>
      <dgm:t>
        <a:bodyPr/>
        <a:lstStyle/>
        <a:p>
          <a:r>
            <a:rPr lang="en-US" sz="1600" b="1" dirty="0">
              <a:solidFill>
                <a:schemeClr val="tx1"/>
              </a:solidFill>
            </a:rPr>
            <a:t>Runtime</a:t>
          </a:r>
        </a:p>
      </dgm:t>
    </dgm:pt>
    <dgm:pt modelId="{460F18F5-5F2E-40C5-9268-D4D6BE0717E0}" type="parTrans" cxnId="{016971A2-EC23-4E96-B52A-CE366620F211}">
      <dgm:prSet/>
      <dgm:spPr/>
      <dgm:t>
        <a:bodyPr/>
        <a:lstStyle/>
        <a:p>
          <a:endParaRPr lang="en-US" sz="1400"/>
        </a:p>
      </dgm:t>
    </dgm:pt>
    <dgm:pt modelId="{BAB575AB-C0CA-4325-821F-38FDA42E62F1}" type="sibTrans" cxnId="{016971A2-EC23-4E96-B52A-CE366620F211}">
      <dgm:prSet/>
      <dgm:spPr/>
      <dgm:t>
        <a:bodyPr/>
        <a:lstStyle/>
        <a:p>
          <a:endParaRPr lang="en-US" sz="1400"/>
        </a:p>
      </dgm:t>
    </dgm:pt>
    <dgm:pt modelId="{CF54AEB1-99FE-4305-B577-D86CF943BDD9}" type="pres">
      <dgm:prSet presAssocID="{1371B95F-0152-4BC6-A75E-7A3E15369575}" presName="composite" presStyleCnt="0">
        <dgm:presLayoutVars>
          <dgm:chMax val="1"/>
          <dgm:dir/>
          <dgm:resizeHandles val="exact"/>
        </dgm:presLayoutVars>
      </dgm:prSet>
      <dgm:spPr/>
    </dgm:pt>
    <dgm:pt modelId="{C7095A9B-2C84-4482-81A9-78BCFFB45E97}" type="pres">
      <dgm:prSet presAssocID="{27BF25D9-7B5C-4ACC-B04D-4AB2E0D08FE1}" presName="roof" presStyleLbl="dkBgShp" presStyleIdx="0" presStyleCnt="2"/>
      <dgm:spPr/>
    </dgm:pt>
    <dgm:pt modelId="{73AB559A-31D1-487F-8D33-BA0DE3EE6C6A}" type="pres">
      <dgm:prSet presAssocID="{27BF25D9-7B5C-4ACC-B04D-4AB2E0D08FE1}" presName="pillars" presStyleCnt="0"/>
      <dgm:spPr/>
    </dgm:pt>
    <dgm:pt modelId="{2F54EFDB-08C2-417E-BFFC-8493C9EE257C}" type="pres">
      <dgm:prSet presAssocID="{27BF25D9-7B5C-4ACC-B04D-4AB2E0D08FE1}" presName="pillar1" presStyleLbl="node1" presStyleIdx="0" presStyleCnt="4">
        <dgm:presLayoutVars>
          <dgm:bulletEnabled val="1"/>
        </dgm:presLayoutVars>
      </dgm:prSet>
      <dgm:spPr/>
    </dgm:pt>
    <dgm:pt modelId="{401A43B2-E82F-413C-BF15-1385C2210D64}" type="pres">
      <dgm:prSet presAssocID="{F79F8366-79E8-411C-AF5A-DA1FE7668643}" presName="pillarX" presStyleLbl="node1" presStyleIdx="1" presStyleCnt="4">
        <dgm:presLayoutVars>
          <dgm:bulletEnabled val="1"/>
        </dgm:presLayoutVars>
      </dgm:prSet>
      <dgm:spPr/>
    </dgm:pt>
    <dgm:pt modelId="{D89256C5-3A58-4C60-9D7B-FF3764429843}" type="pres">
      <dgm:prSet presAssocID="{779E046E-758E-46E7-848F-2E098EE13A5A}" presName="pillarX" presStyleLbl="node1" presStyleIdx="2" presStyleCnt="4">
        <dgm:presLayoutVars>
          <dgm:bulletEnabled val="1"/>
        </dgm:presLayoutVars>
      </dgm:prSet>
      <dgm:spPr/>
    </dgm:pt>
    <dgm:pt modelId="{931F69F0-1FCB-4930-B374-FB82476EBE48}" type="pres">
      <dgm:prSet presAssocID="{77C1F93A-F086-430B-8F4E-608DA2DE2078}" presName="pillarX" presStyleLbl="node1" presStyleIdx="3" presStyleCnt="4">
        <dgm:presLayoutVars>
          <dgm:bulletEnabled val="1"/>
        </dgm:presLayoutVars>
      </dgm:prSet>
      <dgm:spPr/>
    </dgm:pt>
    <dgm:pt modelId="{9F93B5F7-2B16-4606-B88C-2390E7611E4B}" type="pres">
      <dgm:prSet presAssocID="{27BF25D9-7B5C-4ACC-B04D-4AB2E0D08FE1}" presName="base" presStyleLbl="dkBgShp" presStyleIdx="1" presStyleCnt="2"/>
      <dgm:spPr>
        <a:solidFill>
          <a:schemeClr val="accent5">
            <a:lumMod val="20000"/>
            <a:lumOff val="80000"/>
          </a:schemeClr>
        </a:solidFill>
      </dgm:spPr>
    </dgm:pt>
  </dgm:ptLst>
  <dgm:cxnLst>
    <dgm:cxn modelId="{AB0A6816-95EC-4497-B150-F4809F1A3425}" type="presOf" srcId="{77C1F93A-F086-430B-8F4E-608DA2DE2078}" destId="{931F69F0-1FCB-4930-B374-FB82476EBE48}" srcOrd="0" destOrd="0" presId="urn:microsoft.com/office/officeart/2005/8/layout/hList3"/>
    <dgm:cxn modelId="{6942AC19-F324-498E-96AB-BE02DCF385F2}" type="presOf" srcId="{1371B95F-0152-4BC6-A75E-7A3E15369575}" destId="{CF54AEB1-99FE-4305-B577-D86CF943BDD9}" srcOrd="0" destOrd="0" presId="urn:microsoft.com/office/officeart/2005/8/layout/hList3"/>
    <dgm:cxn modelId="{C260A626-E34D-4D66-812A-B475267D90C8}" srcId="{27BF25D9-7B5C-4ACC-B04D-4AB2E0D08FE1}" destId="{F79F8366-79E8-411C-AF5A-DA1FE7668643}" srcOrd="1" destOrd="0" parTransId="{A0C61B60-0F4E-4392-9E20-6FB6D1BC8153}" sibTransId="{FF82F6BC-C571-472B-B2DE-497292D37F06}"/>
    <dgm:cxn modelId="{B4C7325D-9981-49FE-8F48-FB11B2B8A422}" srcId="{27BF25D9-7B5C-4ACC-B04D-4AB2E0D08FE1}" destId="{779E046E-758E-46E7-848F-2E098EE13A5A}" srcOrd="2" destOrd="0" parTransId="{6F07F4BB-36C0-4643-8944-35CB4B827EFF}" sibTransId="{5788E15F-E9E1-44BC-BB0C-31D57F81AFDA}"/>
    <dgm:cxn modelId="{0920B762-38EB-4204-AB49-F31783602D5A}" type="presOf" srcId="{779E046E-758E-46E7-848F-2E098EE13A5A}" destId="{D89256C5-3A58-4C60-9D7B-FF3764429843}" srcOrd="0" destOrd="0" presId="urn:microsoft.com/office/officeart/2005/8/layout/hList3"/>
    <dgm:cxn modelId="{B821AC82-E459-4018-A56C-30A1FF7B55F2}" srcId="{27BF25D9-7B5C-4ACC-B04D-4AB2E0D08FE1}" destId="{05624B2C-A004-411F-9989-C3B620BBB5F9}" srcOrd="0" destOrd="0" parTransId="{C4A754D7-5B34-4ADA-A252-AA865038BD33}" sibTransId="{E9328BB3-92D5-4DA3-A89B-FD184A873428}"/>
    <dgm:cxn modelId="{016971A2-EC23-4E96-B52A-CE366620F211}" srcId="{27BF25D9-7B5C-4ACC-B04D-4AB2E0D08FE1}" destId="{77C1F93A-F086-430B-8F4E-608DA2DE2078}" srcOrd="3" destOrd="0" parTransId="{460F18F5-5F2E-40C5-9268-D4D6BE0717E0}" sibTransId="{BAB575AB-C0CA-4325-821F-38FDA42E62F1}"/>
    <dgm:cxn modelId="{92B92AB3-8578-4C91-AD3A-B6B20185794E}" type="presOf" srcId="{F79F8366-79E8-411C-AF5A-DA1FE7668643}" destId="{401A43B2-E82F-413C-BF15-1385C2210D64}" srcOrd="0" destOrd="0" presId="urn:microsoft.com/office/officeart/2005/8/layout/hList3"/>
    <dgm:cxn modelId="{FE7CC4C8-C123-4B3A-8721-159A2E7C6887}" type="presOf" srcId="{05624B2C-A004-411F-9989-C3B620BBB5F9}" destId="{2F54EFDB-08C2-417E-BFFC-8493C9EE257C}" srcOrd="0" destOrd="0" presId="urn:microsoft.com/office/officeart/2005/8/layout/hList3"/>
    <dgm:cxn modelId="{203D7DED-E3FF-400C-8772-C59A88C1671B}" type="presOf" srcId="{27BF25D9-7B5C-4ACC-B04D-4AB2E0D08FE1}" destId="{C7095A9B-2C84-4482-81A9-78BCFFB45E97}" srcOrd="0" destOrd="0" presId="urn:microsoft.com/office/officeart/2005/8/layout/hList3"/>
    <dgm:cxn modelId="{CD80CAFF-1231-43E6-BE2C-CDED94D59598}" srcId="{1371B95F-0152-4BC6-A75E-7A3E15369575}" destId="{27BF25D9-7B5C-4ACC-B04D-4AB2E0D08FE1}" srcOrd="0" destOrd="0" parTransId="{A422086E-C030-4EF1-BED5-234E8E9C8B6C}" sibTransId="{680F9842-8DE6-4FB9-9126-B45B07C28117}"/>
    <dgm:cxn modelId="{D20AD85D-C399-4CAC-94CA-B883DA6D7A21}" type="presParOf" srcId="{CF54AEB1-99FE-4305-B577-D86CF943BDD9}" destId="{C7095A9B-2C84-4482-81A9-78BCFFB45E97}" srcOrd="0" destOrd="0" presId="urn:microsoft.com/office/officeart/2005/8/layout/hList3"/>
    <dgm:cxn modelId="{CE9CB76D-46C7-4E33-907B-E574A4D61266}" type="presParOf" srcId="{CF54AEB1-99FE-4305-B577-D86CF943BDD9}" destId="{73AB559A-31D1-487F-8D33-BA0DE3EE6C6A}" srcOrd="1" destOrd="0" presId="urn:microsoft.com/office/officeart/2005/8/layout/hList3"/>
    <dgm:cxn modelId="{B1FE3A26-8786-4DDA-A90D-F713AB12CFE0}" type="presParOf" srcId="{73AB559A-31D1-487F-8D33-BA0DE3EE6C6A}" destId="{2F54EFDB-08C2-417E-BFFC-8493C9EE257C}" srcOrd="0" destOrd="0" presId="urn:microsoft.com/office/officeart/2005/8/layout/hList3"/>
    <dgm:cxn modelId="{853E1D3D-14DE-4BFE-AB17-B152632DE1DD}" type="presParOf" srcId="{73AB559A-31D1-487F-8D33-BA0DE3EE6C6A}" destId="{401A43B2-E82F-413C-BF15-1385C2210D64}" srcOrd="1" destOrd="0" presId="urn:microsoft.com/office/officeart/2005/8/layout/hList3"/>
    <dgm:cxn modelId="{C75C1F1B-F062-46D3-9FAE-F611E221750B}" type="presParOf" srcId="{73AB559A-31D1-487F-8D33-BA0DE3EE6C6A}" destId="{D89256C5-3A58-4C60-9D7B-FF3764429843}" srcOrd="2" destOrd="0" presId="urn:microsoft.com/office/officeart/2005/8/layout/hList3"/>
    <dgm:cxn modelId="{E28F7B1A-C255-4CB3-A562-E7FC2981BB7C}" type="presParOf" srcId="{73AB559A-31D1-487F-8D33-BA0DE3EE6C6A}" destId="{931F69F0-1FCB-4930-B374-FB82476EBE48}" srcOrd="3" destOrd="0" presId="urn:microsoft.com/office/officeart/2005/8/layout/hList3"/>
    <dgm:cxn modelId="{E8FE6157-75DC-4324-A46E-6E87D7FA13D9}" type="presParOf" srcId="{CF54AEB1-99FE-4305-B577-D86CF943BDD9}" destId="{9F93B5F7-2B16-4606-B88C-2390E7611E4B}" srcOrd="2" destOrd="0" presId="urn:microsoft.com/office/officeart/2005/8/layout/h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095A9B-2C84-4482-81A9-78BCFFB45E97}">
      <dsp:nvSpPr>
        <dsp:cNvPr id="0" name=""/>
        <dsp:cNvSpPr/>
      </dsp:nvSpPr>
      <dsp:spPr>
        <a:xfrm>
          <a:off x="0" y="0"/>
          <a:ext cx="4147668" cy="798651"/>
        </a:xfrm>
        <a:prstGeom prst="rect">
          <a:avLst/>
        </a:prstGeom>
        <a:solidFill>
          <a:schemeClr val="accent5">
            <a:lumMod val="20000"/>
            <a:lumOff val="80000"/>
          </a:schemeClr>
        </a:solidFill>
        <a:ln>
          <a:noFill/>
        </a:ln>
        <a:effectLst/>
        <a:scene3d>
          <a:camera prst="orthographicFront"/>
          <a:lightRig rig="threePt" dir="t">
            <a:rot lat="0" lon="0" rev="7500000"/>
          </a:lightRig>
        </a:scene3d>
        <a:sp3d prstMaterial="plastic">
          <a:bevelT w="127000" h="25400" prst="relaxedInset"/>
          <a:bevelB w="88900" h="121750" prst="angle"/>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Containers have everything the software needs to run:</a:t>
          </a:r>
        </a:p>
      </dsp:txBody>
      <dsp:txXfrm>
        <a:off x="0" y="0"/>
        <a:ext cx="4147668" cy="798651"/>
      </dsp:txXfrm>
    </dsp:sp>
    <dsp:sp modelId="{2F54EFDB-08C2-417E-BFFC-8493C9EE257C}">
      <dsp:nvSpPr>
        <dsp:cNvPr id="0" name=""/>
        <dsp:cNvSpPr/>
      </dsp:nvSpPr>
      <dsp:spPr>
        <a:xfrm>
          <a:off x="0" y="798651"/>
          <a:ext cx="1036917" cy="1677168"/>
        </a:xfrm>
        <a:prstGeom prst="rect">
          <a:avLst/>
        </a:prstGeom>
        <a:solidFill>
          <a:schemeClr val="accent4">
            <a:lumMod val="20000"/>
            <a:lumOff val="80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Libraries</a:t>
          </a:r>
        </a:p>
      </dsp:txBody>
      <dsp:txXfrm>
        <a:off x="0" y="798651"/>
        <a:ext cx="1036917" cy="1677168"/>
      </dsp:txXfrm>
    </dsp:sp>
    <dsp:sp modelId="{401A43B2-E82F-413C-BF15-1385C2210D64}">
      <dsp:nvSpPr>
        <dsp:cNvPr id="0" name=""/>
        <dsp:cNvSpPr/>
      </dsp:nvSpPr>
      <dsp:spPr>
        <a:xfrm>
          <a:off x="1036916" y="798651"/>
          <a:ext cx="1036917" cy="1677168"/>
        </a:xfrm>
        <a:prstGeom prst="rect">
          <a:avLst/>
        </a:prstGeom>
        <a:solidFill>
          <a:schemeClr val="accent4">
            <a:lumMod val="20000"/>
            <a:lumOff val="80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System tools</a:t>
          </a:r>
        </a:p>
      </dsp:txBody>
      <dsp:txXfrm>
        <a:off x="1036916" y="798651"/>
        <a:ext cx="1036917" cy="1677168"/>
      </dsp:txXfrm>
    </dsp:sp>
    <dsp:sp modelId="{D89256C5-3A58-4C60-9D7B-FF3764429843}">
      <dsp:nvSpPr>
        <dsp:cNvPr id="0" name=""/>
        <dsp:cNvSpPr/>
      </dsp:nvSpPr>
      <dsp:spPr>
        <a:xfrm>
          <a:off x="2073833" y="798651"/>
          <a:ext cx="1036917" cy="1677168"/>
        </a:xfrm>
        <a:prstGeom prst="rect">
          <a:avLst/>
        </a:prstGeom>
        <a:solidFill>
          <a:schemeClr val="accent4">
            <a:lumMod val="20000"/>
            <a:lumOff val="80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Code</a:t>
          </a:r>
        </a:p>
      </dsp:txBody>
      <dsp:txXfrm>
        <a:off x="2073833" y="798651"/>
        <a:ext cx="1036917" cy="1677168"/>
      </dsp:txXfrm>
    </dsp:sp>
    <dsp:sp modelId="{931F69F0-1FCB-4930-B374-FB82476EBE48}">
      <dsp:nvSpPr>
        <dsp:cNvPr id="0" name=""/>
        <dsp:cNvSpPr/>
      </dsp:nvSpPr>
      <dsp:spPr>
        <a:xfrm>
          <a:off x="3110751" y="798651"/>
          <a:ext cx="1036917" cy="1677168"/>
        </a:xfrm>
        <a:prstGeom prst="rect">
          <a:avLst/>
        </a:prstGeom>
        <a:solidFill>
          <a:schemeClr val="accent4">
            <a:lumMod val="20000"/>
            <a:lumOff val="80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Runtime</a:t>
          </a:r>
        </a:p>
      </dsp:txBody>
      <dsp:txXfrm>
        <a:off x="3110751" y="798651"/>
        <a:ext cx="1036917" cy="1677168"/>
      </dsp:txXfrm>
    </dsp:sp>
    <dsp:sp modelId="{9F93B5F7-2B16-4606-B88C-2390E7611E4B}">
      <dsp:nvSpPr>
        <dsp:cNvPr id="0" name=""/>
        <dsp:cNvSpPr/>
      </dsp:nvSpPr>
      <dsp:spPr>
        <a:xfrm>
          <a:off x="0" y="2475819"/>
          <a:ext cx="4147668" cy="186352"/>
        </a:xfrm>
        <a:prstGeom prst="rect">
          <a:avLst/>
        </a:prstGeom>
        <a:solidFill>
          <a:schemeClr val="accent5">
            <a:lumMod val="20000"/>
            <a:lumOff val="80000"/>
          </a:schemeClr>
        </a:solidFill>
        <a:ln>
          <a:noFill/>
        </a:ln>
        <a:effectLst/>
        <a:scene3d>
          <a:camera prst="orthographicFront"/>
          <a:lightRig rig="threePt" dir="t">
            <a:rot lat="0" lon="0" rev="7500000"/>
          </a:lightRig>
        </a:scene3d>
        <a:sp3d prstMaterial="plastic">
          <a:bevelT w="127000" h="25400" prst="relaxedInset"/>
          <a:bevelB w="88900" h="121750" prst="angle"/>
        </a:sp3d>
      </dsp:spPr>
      <dsp:style>
        <a:lnRef idx="0">
          <a:scrgbClr r="0" g="0" b="0"/>
        </a:lnRef>
        <a:fillRef idx="1">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5982377C-77CF-1745-8E51-89DC4DD3F900}" type="datetimeFigureOut">
              <a:rPr lang="en-US" smtClean="0"/>
              <a:t>9/10/21</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6A53956-8408-1C43-BF21-C1EEEFF0EBF3}" type="slidenum">
              <a:rPr lang="en-US" smtClean="0"/>
              <a:t>‹#›</a:t>
            </a:fld>
            <a:endParaRPr lang="en-US"/>
          </a:p>
        </p:txBody>
      </p:sp>
    </p:spTree>
    <p:extLst>
      <p:ext uri="{BB962C8B-B14F-4D97-AF65-F5344CB8AC3E}">
        <p14:creationId xmlns:p14="http://schemas.microsoft.com/office/powerpoint/2010/main" val="3021506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cloud.google.com/compute/docs/disks/performance#size_price_performance" TargetMode="External"/><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3" Type="http://schemas.openxmlformats.org/officeDocument/2006/relationships/hyperlink" Target="https://cloud.google.com/products/calculator/" TargetMode="External"/><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3" Type="http://schemas.openxmlformats.org/officeDocument/2006/relationships/hyperlink" Target="https://cloud.google.com/appengine/docs/the-appengine-environments#comparing_high-level_features"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3" Type="http://schemas.openxmlformats.org/officeDocument/2006/relationships/hyperlink" Target="https://cloud.google.com/compute/docs/disks/performance#size_price_performance" TargetMode="External"/><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docs.aws.amazon.com/AWSEC2/latest/UserGuide/placement-groups.html" TargetMode="External"/><Relationship Id="rId2" Type="http://schemas.openxmlformats.org/officeDocument/2006/relationships/slide" Target="../slides/slide52.xml"/><Relationship Id="rId1" Type="http://schemas.openxmlformats.org/officeDocument/2006/relationships/notesMaster" Target="../notesMasters/notesMaster1.xml"/><Relationship Id="rId4" Type="http://schemas.openxmlformats.org/officeDocument/2006/relationships/hyperlink" Target="https://docs.aws.amazon.com/AWSEC2/latest/UserGuide/enhanced-networking-ena.html" TargetMode="Externa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ocs.aws.amazon.com/AWSEC2/latest/WindowsGuide/ec2-windows-user-data.html#user-data-scripts" TargetMode="External"/><Relationship Id="rId2" Type="http://schemas.openxmlformats.org/officeDocument/2006/relationships/slide" Target="../slides/slide55.xml"/><Relationship Id="rId1" Type="http://schemas.openxmlformats.org/officeDocument/2006/relationships/notesMaster" Target="../notesMasters/notesMaster1.xml"/><Relationship Id="rId4" Type="http://schemas.openxmlformats.org/officeDocument/2006/relationships/hyperlink" Target="https://aws.amazon.com/premiumsupport/knowledge-center/execute-user-data-ec2/"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aws.amazon.com/answers/account-management/aws-tagging-strategies/"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docs.aws.amazon.com/AWSEC2/latest/UserGuide/Hibernate.html"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docs.aws.amazon.com/AWSEC2/latest/UserGuide/using-cloudwatch-new.html"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aws-tc-largeobjects.s3-us-west-2.amazonaws.com/ILT-TF-100-ACFNDS-20-EN/Module_6_EC2+v2.0.mp4"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aws.amazon.com/free/"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docs.aws.amazon.com/lambda/latest/dg/lambda-services.html"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8" Type="http://schemas.openxmlformats.org/officeDocument/2006/relationships/hyperlink" Target="https://docs.aws.amazon.com/lambda/" TargetMode="External"/><Relationship Id="rId3" Type="http://schemas.openxmlformats.org/officeDocument/2006/relationships/hyperlink" Target="https://docs.aws.amazon.com/ec2/" TargetMode="External"/><Relationship Id="rId7" Type="http://schemas.openxmlformats.org/officeDocument/2006/relationships/hyperlink" Target="https://eksworkshop.com/" TargetMode="External"/><Relationship Id="rId2" Type="http://schemas.openxmlformats.org/officeDocument/2006/relationships/slide" Target="../slides/slide103.xml"/><Relationship Id="rId1" Type="http://schemas.openxmlformats.org/officeDocument/2006/relationships/notesMaster" Target="../notesMasters/notesMaster1.xml"/><Relationship Id="rId6" Type="http://schemas.openxmlformats.org/officeDocument/2006/relationships/hyperlink" Target="https://containersonaws.com/" TargetMode="External"/><Relationship Id="rId5" Type="http://schemas.openxmlformats.org/officeDocument/2006/relationships/hyperlink" Target="https://ecsworkshop.com/" TargetMode="External"/><Relationship Id="rId10" Type="http://schemas.openxmlformats.org/officeDocument/2006/relationships/hyperlink" Target="https://d1.awsstatic.com/pricing/AWS_CO_Playbook_Final.pdf" TargetMode="External"/><Relationship Id="rId4" Type="http://schemas.openxmlformats.org/officeDocument/2006/relationships/hyperlink" Target="https://aws.amazon.com/ec2/pricing/" TargetMode="External"/><Relationship Id="rId9" Type="http://schemas.openxmlformats.org/officeDocument/2006/relationships/hyperlink" Target="https://docs.aws.amazon.com/elastic-beanstalk/" TargetMode="Externa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A53956-8408-1C43-BF21-C1EEEFF0EBF3}" type="slidenum">
              <a:rPr lang="en-US" smtClean="0"/>
              <a:t>1</a:t>
            </a:fld>
            <a:endParaRPr lang="en-US"/>
          </a:p>
        </p:txBody>
      </p:sp>
    </p:spTree>
    <p:extLst>
      <p:ext uri="{BB962C8B-B14F-4D97-AF65-F5344CB8AC3E}">
        <p14:creationId xmlns:p14="http://schemas.microsoft.com/office/powerpoint/2010/main" val="27201439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Examples of Type 1 hypervisors include Microsoft Hyper-V, VMware ESX, and Citrix </a:t>
            </a:r>
            <a:r>
              <a:rPr lang="en-US" sz="1200" kern="1200" dirty="0" err="1">
                <a:solidFill>
                  <a:schemeClr val="tx1"/>
                </a:solidFill>
                <a:effectLst/>
                <a:latin typeface="+mn-lt"/>
                <a:ea typeface="+mn-ea"/>
                <a:cs typeface="+mn-cs"/>
              </a:rPr>
              <a:t>XenServer</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06A53956-8408-1C43-BF21-C1EEEFF0EBF3}" type="slidenum">
              <a:rPr lang="en-US" smtClean="0"/>
              <a:t>13</a:t>
            </a:fld>
            <a:endParaRPr lang="en-US"/>
          </a:p>
        </p:txBody>
      </p:sp>
    </p:spTree>
    <p:extLst>
      <p:ext uri="{BB962C8B-B14F-4D97-AF65-F5344CB8AC3E}">
        <p14:creationId xmlns:p14="http://schemas.microsoft.com/office/powerpoint/2010/main" val="401027367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5ded2878ce_0_3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5ded2878ce_0_3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The objective of this module is for you to be able to discover the different compute options in Google Cloud.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The specific learning objectives to achieve this include you being able to discuss the role of compute options in the cloud, describe building and managing virtual machines, explain building elastic applications using autoscaling, and explore PaaS options by leveraging App Engine.</a:t>
            </a:r>
            <a:endParaRPr>
              <a:solidFill>
                <a:schemeClr val="dk1"/>
              </a:solidFill>
            </a:endParaRPr>
          </a:p>
        </p:txBody>
      </p:sp>
    </p:spTree>
    <p:extLst>
      <p:ext uri="{BB962C8B-B14F-4D97-AF65-F5344CB8AC3E}">
        <p14:creationId xmlns:p14="http://schemas.microsoft.com/office/powerpoint/2010/main" val="335621123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5ded28816f_0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5ded28816f_0_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You’ll also be able to discuss building event-driven services utilizing Cloud Functions, as well as explain containerizing and orchestrating applications with Google Kubernetes Engine, also referred to as GKE.</a:t>
            </a:r>
            <a:endParaRPr>
              <a:solidFill>
                <a:schemeClr val="dk1"/>
              </a:solidFill>
            </a:endParaRPr>
          </a:p>
        </p:txBody>
      </p:sp>
    </p:spTree>
    <p:extLst>
      <p:ext uri="{BB962C8B-B14F-4D97-AF65-F5344CB8AC3E}">
        <p14:creationId xmlns:p14="http://schemas.microsoft.com/office/powerpoint/2010/main" val="390426389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5ded287a7e_0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5ded287a7e_0_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This agenda shows the topics that make up the module. We’ll start by learning about compute options in the cloud. We’ll then move on to finding out how to build and deploy apps using Compute Engine and how to create a Virtual Machine by completing a hands-on lab. We’ll then discover how to configure elastic apps with autoscaling, and explore how App Engine can run your applications without having you manage the infrastructure. </a:t>
            </a:r>
            <a:endParaRPr dirty="0">
              <a:solidFill>
                <a:schemeClr val="dk1"/>
              </a:solidFill>
            </a:endParaRPr>
          </a:p>
        </p:txBody>
      </p:sp>
    </p:spTree>
    <p:extLst>
      <p:ext uri="{BB962C8B-B14F-4D97-AF65-F5344CB8AC3E}">
        <p14:creationId xmlns:p14="http://schemas.microsoft.com/office/powerpoint/2010/main" val="23912248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5ded287a7e_0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5ded287a7e_0_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endParaRPr>
          </a:p>
        </p:txBody>
      </p:sp>
    </p:spTree>
    <p:extLst>
      <p:ext uri="{BB962C8B-B14F-4D97-AF65-F5344CB8AC3E}">
        <p14:creationId xmlns:p14="http://schemas.microsoft.com/office/powerpoint/2010/main" val="38815759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5ebdde4ace_0_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5ebdde4ace_0_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For general workloads that require dedicated resources for your applications, Compute Engine is a good option. If you’re looking for a platform as a service, App Engine is a good option. Cloud Functions offers a serverless option for triggering code to run based on some kind of event. To run containers on a managed Kubernetes platform, you can leverage GKE.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We’ll discuss each of these compute services during this module.</a:t>
            </a:r>
            <a:endParaRPr>
              <a:solidFill>
                <a:schemeClr val="dk1"/>
              </a:solidFill>
            </a:endParaRPr>
          </a:p>
        </p:txBody>
      </p:sp>
    </p:spTree>
    <p:extLst>
      <p:ext uri="{BB962C8B-B14F-4D97-AF65-F5344CB8AC3E}">
        <p14:creationId xmlns:p14="http://schemas.microsoft.com/office/powerpoint/2010/main" val="296639325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5ded287a7e_0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5ded287a7e_0_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endParaRPr>
          </a:p>
        </p:txBody>
      </p:sp>
    </p:spTree>
    <p:extLst>
      <p:ext uri="{BB962C8B-B14F-4D97-AF65-F5344CB8AC3E}">
        <p14:creationId xmlns:p14="http://schemas.microsoft.com/office/powerpoint/2010/main" val="415348823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5ebdde4ace_0_7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5ebdde4ace_0_7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Compute Engine delivers virtual machines running in Google's innovative data centers and worldwide fiber network.</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Compute Engine is ideal if you need complete control over the virtual-machine infrastructure, need to make changes to the kernel, such as providing your own network or graphics drivers to squeeze out the last drop of performance, or if you need to run a software package that can’t easily be containerized or have existing VM images to move to the cloud.</a:t>
            </a:r>
            <a:endParaRPr dirty="0">
              <a:solidFill>
                <a:schemeClr val="dk1"/>
              </a:solidFill>
            </a:endParaRPr>
          </a:p>
        </p:txBody>
      </p:sp>
    </p:spTree>
    <p:extLst>
      <p:ext uri="{BB962C8B-B14F-4D97-AF65-F5344CB8AC3E}">
        <p14:creationId xmlns:p14="http://schemas.microsoft.com/office/powerpoint/2010/main" val="51786910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ded287a7e_0_24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ded287a7e_0_24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marR="190500" lvl="0" indent="0" algn="l" rtl="0">
              <a:lnSpc>
                <a:spcPct val="100000"/>
              </a:lnSpc>
              <a:spcBef>
                <a:spcPts val="0"/>
              </a:spcBef>
              <a:spcAft>
                <a:spcPts val="0"/>
              </a:spcAft>
              <a:buNone/>
            </a:pPr>
            <a:r>
              <a:rPr lang="en">
                <a:solidFill>
                  <a:schemeClr val="dk1"/>
                </a:solidFill>
              </a:rPr>
              <a:t>Compute Engine is a type of infrastructure as a service, delivering scalable, high-performance virtual machines running on Google’s infrastructure. Compute Engine VMs boot quickly, come with persistent disk storage, and deliver consistent performance.</a:t>
            </a:r>
            <a:endParaRPr>
              <a:solidFill>
                <a:schemeClr val="dk1"/>
              </a:solidFill>
            </a:endParaRPr>
          </a:p>
          <a:p>
            <a:pPr marL="0" marR="190500" lvl="0" indent="0" algn="l" rtl="0">
              <a:lnSpc>
                <a:spcPct val="100000"/>
              </a:lnSpc>
              <a:spcBef>
                <a:spcPts val="0"/>
              </a:spcBef>
              <a:spcAft>
                <a:spcPts val="0"/>
              </a:spcAft>
              <a:buNone/>
            </a:pPr>
            <a:endParaRPr>
              <a:solidFill>
                <a:schemeClr val="dk1"/>
              </a:solidFill>
            </a:endParaRPr>
          </a:p>
          <a:p>
            <a:pPr marL="0" marR="190500" lvl="0" indent="0" algn="l" rtl="0">
              <a:lnSpc>
                <a:spcPct val="100000"/>
              </a:lnSpc>
              <a:spcBef>
                <a:spcPts val="0"/>
              </a:spcBef>
              <a:spcAft>
                <a:spcPts val="0"/>
              </a:spcAft>
              <a:buNone/>
            </a:pPr>
            <a:r>
              <a:rPr lang="en">
                <a:solidFill>
                  <a:schemeClr val="dk1"/>
                </a:solidFill>
              </a:rPr>
              <a:t>You can run any computing workload on Compute Engine, such as, web-server hosting, application hosting, and/or application backends.</a:t>
            </a:r>
            <a:endParaRPr>
              <a:solidFill>
                <a:schemeClr val="dk1"/>
              </a:solidFill>
            </a:endParaRPr>
          </a:p>
          <a:p>
            <a:pPr marL="0" marR="190500" lvl="0" indent="0" algn="l" rtl="0">
              <a:lnSpc>
                <a:spcPct val="100000"/>
              </a:lnSpc>
              <a:spcBef>
                <a:spcPts val="0"/>
              </a:spcBef>
              <a:spcAft>
                <a:spcPts val="0"/>
              </a:spcAft>
              <a:buNone/>
            </a:pPr>
            <a:endParaRPr>
              <a:solidFill>
                <a:schemeClr val="dk1"/>
              </a:solidFill>
            </a:endParaRPr>
          </a:p>
          <a:p>
            <a:pPr marL="0" marR="190500" lvl="0" indent="0" algn="l" rtl="0">
              <a:lnSpc>
                <a:spcPct val="100000"/>
              </a:lnSpc>
              <a:spcBef>
                <a:spcPts val="0"/>
              </a:spcBef>
              <a:spcAft>
                <a:spcPts val="0"/>
              </a:spcAft>
              <a:buNone/>
            </a:pPr>
            <a:r>
              <a:rPr lang="en">
                <a:solidFill>
                  <a:schemeClr val="dk1"/>
                </a:solidFill>
              </a:rPr>
              <a:t>Virtual servers are available in many configurations, including predefined sizes. Alternatively, there’s the option to create custom machine types optimized for specific needs. </a:t>
            </a:r>
            <a:endParaRPr>
              <a:solidFill>
                <a:schemeClr val="dk1"/>
              </a:solidFill>
            </a:endParaRPr>
          </a:p>
          <a:p>
            <a:pPr marL="0" marR="190500" lvl="0" indent="0" algn="l" rtl="0">
              <a:lnSpc>
                <a:spcPct val="100000"/>
              </a:lnSpc>
              <a:spcBef>
                <a:spcPts val="0"/>
              </a:spcBef>
              <a:spcAft>
                <a:spcPts val="0"/>
              </a:spcAft>
              <a:buNone/>
            </a:pPr>
            <a:endParaRPr>
              <a:solidFill>
                <a:schemeClr val="dk1"/>
              </a:solidFill>
            </a:endParaRPr>
          </a:p>
          <a:p>
            <a:pPr marL="0" marR="190500" lvl="0" indent="0" algn="l" rtl="0">
              <a:lnSpc>
                <a:spcPct val="100000"/>
              </a:lnSpc>
              <a:spcBef>
                <a:spcPts val="0"/>
              </a:spcBef>
              <a:spcAft>
                <a:spcPts val="0"/>
              </a:spcAft>
              <a:buNone/>
            </a:pPr>
            <a:r>
              <a:rPr lang="en">
                <a:solidFill>
                  <a:schemeClr val="dk1"/>
                </a:solidFill>
              </a:rPr>
              <a:t>Compute Engine also allows users to run their choice of operating system.</a:t>
            </a:r>
            <a:endParaRPr>
              <a:solidFill>
                <a:schemeClr val="dk1"/>
              </a:solidFill>
            </a:endParaRPr>
          </a:p>
          <a:p>
            <a:pPr marL="0" marR="190500" lvl="0" indent="0" algn="l" rtl="0">
              <a:lnSpc>
                <a:spcPct val="100000"/>
              </a:lnSpc>
              <a:spcBef>
                <a:spcPts val="0"/>
              </a:spcBef>
              <a:spcAft>
                <a:spcPts val="0"/>
              </a:spcAft>
              <a:buNone/>
            </a:pPr>
            <a:endParaRPr>
              <a:solidFill>
                <a:schemeClr val="dk1"/>
              </a:solidFill>
            </a:endParaRPr>
          </a:p>
          <a:p>
            <a:pPr marL="0" marR="190500" lvl="0" indent="0" algn="l" rtl="0">
              <a:lnSpc>
                <a:spcPct val="100000"/>
              </a:lnSpc>
              <a:spcBef>
                <a:spcPts val="0"/>
              </a:spcBef>
              <a:spcAft>
                <a:spcPts val="0"/>
              </a:spcAft>
              <a:buNone/>
            </a:pPr>
            <a:r>
              <a:rPr lang="en">
                <a:solidFill>
                  <a:schemeClr val="dk1"/>
                </a:solidFill>
              </a:rPr>
              <a:t>While Compute Engine allows users to run thousands of virtual CPUs on a system that has been designed to be fast and offer strong performance consistency, there’s no upfront investment required!</a:t>
            </a:r>
            <a:endParaRPr>
              <a:solidFill>
                <a:schemeClr val="dk1"/>
              </a:solidFill>
            </a:endParaRPr>
          </a:p>
        </p:txBody>
      </p:sp>
    </p:spTree>
    <p:extLst>
      <p:ext uri="{BB962C8B-B14F-4D97-AF65-F5344CB8AC3E}">
        <p14:creationId xmlns:p14="http://schemas.microsoft.com/office/powerpoint/2010/main" val="389392153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5e952984c6_1_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5e952984c6_1_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The purpose of custom virtual machines is to ensure you can create virtual services with just enough resources to work for your application.  For example, you want to run your application on a virtual machine, but none of the pre-defined versions will fit the resource footprint you require, or your application needs to run on a specific CPU architecture, or GPUs are required to run your application.  Custom virtual machines allow for creating a perfect fit for your applications.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To meet your workload requirements, there are different machine type options that you can consider. A higher proportion of memory to CPU, a higher proportion of CPU to memory, or a blend of both through Google’s standard configuration.</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Compute Engine offers predefined machine types that you can use when you create an instance. A predefined machine type has a preset number of vCPUs and amount of memory, and are charged at a set price. You can choose from general-purpose machine types, memory-optimized machine types, and compute-optimized machine types. Predefined virtual machine configurations range from micro instances of 2 vCPU and 8 GB of memory to memory-optimized instances with up to 160 vCPUs and 3.75 TB of memory.</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Compute Engine also allows you to create virtual machines with the vCPU and memory that meet workload requirements. Besides the performance benefits of doing so, this also allows you to significantly reduce costs. You can create a machine type with as little as 1 vCPU and up to 80 vCPUs, or any even number of vCPUs in between. You can configure up to 8 GB of memory per vCPU.</a:t>
            </a:r>
            <a:endParaRPr dirty="0">
              <a:solidFill>
                <a:schemeClr val="dk1"/>
              </a:solidFill>
            </a:endParaRPr>
          </a:p>
        </p:txBody>
      </p:sp>
    </p:spTree>
    <p:extLst>
      <p:ext uri="{BB962C8B-B14F-4D97-AF65-F5344CB8AC3E}">
        <p14:creationId xmlns:p14="http://schemas.microsoft.com/office/powerpoint/2010/main" val="367954317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5e952984c6_1_10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5e952984c6_1_10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Network storage, up to 64 TB in size, can be attached to VMs as persistent disks. Persistent disks are the most common storage option due to their price, performance, and durability, and can be created in HDD or SSD formats. If a VM instance is terminated, its persistent disk retains data and can be attached to another instance. You can also take snapshots of your persistent disk and create new persistent disks from that snapshot.</a:t>
            </a:r>
            <a:endParaRPr dirty="0">
              <a:solidFill>
                <a:schemeClr val="dk1"/>
              </a:solidFill>
            </a:endParaRPr>
          </a:p>
          <a:p>
            <a:pPr marL="0" lvl="0" indent="0" algn="l" rtl="0">
              <a:spcBef>
                <a:spcPts val="0"/>
              </a:spcBef>
              <a:spcAft>
                <a:spcPts val="0"/>
              </a:spcAft>
              <a:buNone/>
            </a:pPr>
            <a:endParaRPr dirty="0">
              <a:solidFill>
                <a:schemeClr val="dk1"/>
              </a:solidFill>
            </a:endParaRPr>
          </a:p>
        </p:txBody>
      </p:sp>
    </p:spTree>
    <p:extLst>
      <p:ext uri="{BB962C8B-B14F-4D97-AF65-F5344CB8AC3E}">
        <p14:creationId xmlns:p14="http://schemas.microsoft.com/office/powerpoint/2010/main" val="3545153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Examples of Type 2 hypervisors include Microsoft’s Windows Virtual PC and Azure Virtual Server, Oracle VM VirtualBox, VMware Workstation, and Linux KVM.</a:t>
            </a:r>
          </a:p>
          <a:p>
            <a:endParaRPr lang="en-US" dirty="0"/>
          </a:p>
        </p:txBody>
      </p:sp>
      <p:sp>
        <p:nvSpPr>
          <p:cNvPr id="4" name="Slide Number Placeholder 3"/>
          <p:cNvSpPr>
            <a:spLocks noGrp="1"/>
          </p:cNvSpPr>
          <p:nvPr>
            <p:ph type="sldNum" sz="quarter" idx="5"/>
          </p:nvPr>
        </p:nvSpPr>
        <p:spPr/>
        <p:txBody>
          <a:bodyPr/>
          <a:lstStyle/>
          <a:p>
            <a:fld id="{06A53956-8408-1C43-BF21-C1EEEFF0EBF3}" type="slidenum">
              <a:rPr lang="en-US" smtClean="0"/>
              <a:t>15</a:t>
            </a:fld>
            <a:endParaRPr lang="en-US"/>
          </a:p>
        </p:txBody>
      </p:sp>
    </p:spTree>
    <p:extLst>
      <p:ext uri="{BB962C8B-B14F-4D97-AF65-F5344CB8AC3E}">
        <p14:creationId xmlns:p14="http://schemas.microsoft.com/office/powerpoint/2010/main" val="106978284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Lower core VMs have lower write IOPS and throughput limits due to network egress limitations on write throughput. SSD persistent disk performance scales linearly until it reaches either the limits of the volume or the limits of each Compute Engine instance. SSD read bandwidth and IOPS consistency near the maximum limits largely depends on network ingress utilization; some variability is to be expected, especially for 16 KB I/</a:t>
            </a:r>
            <a:r>
              <a:rPr lang="en-US" dirty="0" err="1">
                <a:solidFill>
                  <a:schemeClr val="dk1"/>
                </a:solidFill>
              </a:rPr>
              <a:t>Os</a:t>
            </a:r>
            <a:r>
              <a:rPr lang="en-US" dirty="0">
                <a:solidFill>
                  <a:schemeClr val="dk1"/>
                </a:solidFill>
              </a:rPr>
              <a:t> near the maximum IOPS limits.</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Specific limits can be viewed at this source: </a:t>
            </a:r>
            <a:r>
              <a:rPr lang="en-US" u="sng" dirty="0">
                <a:solidFill>
                  <a:srgbClr val="185ABC"/>
                </a:solidFill>
                <a:hlinkClick r:id="rId3">
                  <a:extLst>
                    <a:ext uri="{A12FA001-AC4F-418D-AE19-62706E023703}">
                      <ahyp:hlinkClr xmlns:ahyp="http://schemas.microsoft.com/office/drawing/2018/hyperlinkcolor" val="tx"/>
                    </a:ext>
                  </a:extLst>
                </a:hlinkClick>
              </a:rPr>
              <a:t>https://cloud.google.com/compute/docs/disks/performance#size_price_performance</a:t>
            </a:r>
            <a:endParaRPr lang="en-US" dirty="0">
              <a:solidFill>
                <a:srgbClr val="185ABC"/>
              </a:solidFill>
              <a:highlight>
                <a:srgbClr val="FAFAFA"/>
              </a:highlight>
            </a:endParaRPr>
          </a:p>
          <a:p>
            <a:endParaRPr lang="en-US" dirty="0"/>
          </a:p>
        </p:txBody>
      </p:sp>
      <p:sp>
        <p:nvSpPr>
          <p:cNvPr id="4" name="Slide Number Placeholder 3"/>
          <p:cNvSpPr>
            <a:spLocks noGrp="1"/>
          </p:cNvSpPr>
          <p:nvPr>
            <p:ph type="sldNum" sz="quarter" idx="5"/>
          </p:nvPr>
        </p:nvSpPr>
        <p:spPr/>
        <p:txBody>
          <a:bodyPr/>
          <a:lstStyle/>
          <a:p>
            <a:fld id="{06A53956-8408-1C43-BF21-C1EEEFF0EBF3}" type="slidenum">
              <a:rPr lang="en-US" smtClean="0"/>
              <a:t>117</a:t>
            </a:fld>
            <a:endParaRPr lang="en-US"/>
          </a:p>
        </p:txBody>
      </p:sp>
    </p:spTree>
    <p:extLst>
      <p:ext uri="{BB962C8B-B14F-4D97-AF65-F5344CB8AC3E}">
        <p14:creationId xmlns:p14="http://schemas.microsoft.com/office/powerpoint/2010/main" val="258235713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5e952984c6_1_11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5e952984c6_1_11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Networks in the cloud have a lot of similarities with physical networks.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You can segment networks, use firewall rules to restrict access to instances, and create static routes to forward traffic to specific destinations.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You can scale applications on Compute Engine from zero to full throttle with Cloud Load Balancing. Distribute your load-balanced compute resources in single or multiple regions close to your users and to meet your high availability requirements.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Subnetworks segments your cloud network IP space into subnetworks. Subnetwork prefixes can be automatically allocated, or you can create a custom topology.</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When you build a Compute Engine instance, you use a virtual network adapter, that is part of the instance, to connect a virtual machine to a network, much in the same way you would connect a physical server to a network.  For Compute Engine, you can have up to 8 virtual adapters.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Subnetworks and Cloud Load Balancing are both discussed in the module</a:t>
            </a:r>
            <a:r>
              <a:rPr lang="en" dirty="0"/>
              <a:t> </a:t>
            </a:r>
            <a:r>
              <a:rPr lang="en" b="1" dirty="0"/>
              <a:t>It Helps to Network</a:t>
            </a:r>
            <a:r>
              <a:rPr lang="en" dirty="0"/>
              <a:t>.</a:t>
            </a:r>
            <a:endParaRPr dirty="0"/>
          </a:p>
        </p:txBody>
      </p:sp>
    </p:spTree>
    <p:extLst>
      <p:ext uri="{BB962C8B-B14F-4D97-AF65-F5344CB8AC3E}">
        <p14:creationId xmlns:p14="http://schemas.microsoft.com/office/powerpoint/2010/main" val="206120064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5e952984c6_1_14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5e952984c6_1_14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400"/>
              <a:buFont typeface="Arial"/>
              <a:buNone/>
            </a:pPr>
            <a:r>
              <a:rPr lang="en" dirty="0">
                <a:solidFill>
                  <a:schemeClr val="dk1"/>
                </a:solidFill>
              </a:rPr>
              <a:t>Predefined machine types are discounted based on the percent of monthly use, while custom machine types are discounted on a percent of total use.</a:t>
            </a:r>
            <a:endParaRPr dirty="0">
              <a:solidFill>
                <a:schemeClr val="dk1"/>
              </a:solidFill>
            </a:endParaRPr>
          </a:p>
          <a:p>
            <a:pPr marL="0" lvl="0" indent="0" algn="l" rtl="0">
              <a:spcBef>
                <a:spcPts val="0"/>
              </a:spcBef>
              <a:spcAft>
                <a:spcPts val="0"/>
              </a:spcAft>
              <a:buClr>
                <a:srgbClr val="000000"/>
              </a:buClr>
              <a:buSzPts val="1400"/>
              <a:buFont typeface="Arial"/>
              <a:buNone/>
            </a:pPr>
            <a:endParaRPr dirty="0">
              <a:solidFill>
                <a:schemeClr val="dk1"/>
              </a:solidFill>
            </a:endParaRPr>
          </a:p>
          <a:p>
            <a:pPr marL="0" lvl="0" indent="0" algn="l" rtl="0">
              <a:spcBef>
                <a:spcPts val="0"/>
              </a:spcBef>
              <a:spcAft>
                <a:spcPts val="0"/>
              </a:spcAft>
              <a:buClr>
                <a:srgbClr val="000000"/>
              </a:buClr>
              <a:buSzPts val="1400"/>
              <a:buFont typeface="Arial"/>
              <a:buNone/>
            </a:pPr>
            <a:r>
              <a:rPr lang="en" dirty="0">
                <a:solidFill>
                  <a:schemeClr val="dk1"/>
                </a:solidFill>
              </a:rPr>
              <a:t>The Google Cloud Pricing Calculator is a great way to see pricing estimates based on the different configuration options that are available under instances, sole-tenant nodes, persistent disks, load balancing, and cloud TPUs.</a:t>
            </a:r>
            <a:endParaRPr dirty="0">
              <a:solidFill>
                <a:schemeClr val="dk1"/>
              </a:solidFill>
            </a:endParaRPr>
          </a:p>
          <a:p>
            <a:pPr marL="0" lvl="0" indent="0" algn="l" rtl="0">
              <a:spcBef>
                <a:spcPts val="0"/>
              </a:spcBef>
              <a:spcAft>
                <a:spcPts val="0"/>
              </a:spcAft>
              <a:buClr>
                <a:srgbClr val="000000"/>
              </a:buClr>
              <a:buSzPts val="1400"/>
              <a:buFont typeface="Arial"/>
              <a:buNone/>
            </a:pPr>
            <a:endParaRPr dirty="0">
              <a:solidFill>
                <a:schemeClr val="dk1"/>
              </a:solidFill>
            </a:endParaRPr>
          </a:p>
          <a:p>
            <a:pPr marL="0" lvl="0" indent="0" algn="l" rtl="0">
              <a:spcBef>
                <a:spcPts val="0"/>
              </a:spcBef>
              <a:spcAft>
                <a:spcPts val="0"/>
              </a:spcAft>
              <a:buClr>
                <a:srgbClr val="000000"/>
              </a:buClr>
              <a:buSzPts val="1400"/>
              <a:buFont typeface="Arial"/>
              <a:buNone/>
            </a:pPr>
            <a:r>
              <a:rPr lang="en" dirty="0">
                <a:solidFill>
                  <a:schemeClr val="dk1"/>
                </a:solidFill>
              </a:rPr>
              <a:t>-------------------------------</a:t>
            </a:r>
            <a:endParaRPr dirty="0">
              <a:solidFill>
                <a:schemeClr val="dk1"/>
              </a:solidFill>
            </a:endParaRPr>
          </a:p>
          <a:p>
            <a:pPr marL="0" lvl="0" indent="0" algn="l" rtl="0">
              <a:spcBef>
                <a:spcPts val="0"/>
              </a:spcBef>
              <a:spcAft>
                <a:spcPts val="0"/>
              </a:spcAft>
              <a:buClr>
                <a:srgbClr val="000000"/>
              </a:buClr>
              <a:buSzPts val="1400"/>
              <a:buFont typeface="Arial"/>
              <a:buNone/>
            </a:pPr>
            <a:endParaRPr dirty="0">
              <a:solidFill>
                <a:schemeClr val="dk1"/>
              </a:solidFill>
            </a:endParaRPr>
          </a:p>
          <a:p>
            <a:pPr marL="0" lvl="0" indent="0" algn="l" rtl="0">
              <a:spcBef>
                <a:spcPts val="0"/>
              </a:spcBef>
              <a:spcAft>
                <a:spcPts val="0"/>
              </a:spcAft>
              <a:buClr>
                <a:srgbClr val="000000"/>
              </a:buClr>
              <a:buSzPts val="1400"/>
              <a:buFont typeface="Arial"/>
              <a:buNone/>
            </a:pPr>
            <a:r>
              <a:rPr lang="en" dirty="0">
                <a:solidFill>
                  <a:schemeClr val="dk1"/>
                </a:solidFill>
              </a:rPr>
              <a:t>Source: Google Cloud Pricing Calculator</a:t>
            </a:r>
            <a:r>
              <a:rPr lang="en" dirty="0"/>
              <a:t>:</a:t>
            </a:r>
            <a:r>
              <a:rPr lang="en" dirty="0">
                <a:solidFill>
                  <a:srgbClr val="185ABC"/>
                </a:solidFill>
              </a:rPr>
              <a:t> </a:t>
            </a:r>
            <a:r>
              <a:rPr lang="en" u="sng" dirty="0">
                <a:solidFill>
                  <a:srgbClr val="185ABC"/>
                </a:solidFill>
                <a:hlinkClick r:id="rId3">
                  <a:extLst>
                    <a:ext uri="{A12FA001-AC4F-418D-AE19-62706E023703}">
                      <ahyp:hlinkClr xmlns:ahyp="http://schemas.microsoft.com/office/drawing/2018/hyperlinkcolor" val="tx"/>
                    </a:ext>
                  </a:extLst>
                </a:hlinkClick>
              </a:rPr>
              <a:t>https://cloud.google.com/products/calculator/</a:t>
            </a:r>
            <a:endParaRPr dirty="0">
              <a:solidFill>
                <a:srgbClr val="185ABC"/>
              </a:solidFill>
            </a:endParaRPr>
          </a:p>
        </p:txBody>
      </p:sp>
    </p:spTree>
    <p:extLst>
      <p:ext uri="{BB962C8B-B14F-4D97-AF65-F5344CB8AC3E}">
        <p14:creationId xmlns:p14="http://schemas.microsoft.com/office/powerpoint/2010/main" val="288335246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5ded287a7e_0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5ded287a7e_0_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endParaRPr>
          </a:p>
        </p:txBody>
      </p:sp>
    </p:spTree>
    <p:extLst>
      <p:ext uri="{BB962C8B-B14F-4D97-AF65-F5344CB8AC3E}">
        <p14:creationId xmlns:p14="http://schemas.microsoft.com/office/powerpoint/2010/main" val="278695005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5ded287a7e_0_28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5ded287a7e_0_28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App Engine allows you to build highly scalable applications on a fully managed, serverless platform.</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App Engine is ideal if time-to-market is highly valuable to you and you want to be able to focus on writing code without ever having to touch a server, cluster, or infrastructure. It’s also ideal if you don’t want to worry about a pager going off or receiving 5xx errors! App Engine allows you to have high availability apps without a complex architecture.</a:t>
            </a:r>
            <a:endParaRPr>
              <a:solidFill>
                <a:schemeClr val="dk1"/>
              </a:solidFill>
            </a:endParaRPr>
          </a:p>
        </p:txBody>
      </p:sp>
    </p:spTree>
    <p:extLst>
      <p:ext uri="{BB962C8B-B14F-4D97-AF65-F5344CB8AC3E}">
        <p14:creationId xmlns:p14="http://schemas.microsoft.com/office/powerpoint/2010/main" val="356087303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ebdde4ace_0_12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ebdde4ace_0_127: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marR="190500" lvl="0" indent="0" algn="l" rtl="0">
              <a:lnSpc>
                <a:spcPct val="100000"/>
              </a:lnSpc>
              <a:spcBef>
                <a:spcPts val="0"/>
              </a:spcBef>
              <a:spcAft>
                <a:spcPts val="0"/>
              </a:spcAft>
              <a:buNone/>
            </a:pPr>
            <a:r>
              <a:rPr lang="en" dirty="0">
                <a:solidFill>
                  <a:schemeClr val="dk1"/>
                </a:solidFill>
              </a:rPr>
              <a:t>As a fully managed environment, App Engine is the perfect example of a computing platform provided as a service.</a:t>
            </a:r>
            <a:endParaRPr dirty="0">
              <a:solidFill>
                <a:schemeClr val="dk1"/>
              </a:solidFill>
            </a:endParaRPr>
          </a:p>
          <a:p>
            <a:pPr marL="0" marR="190500" lvl="0" indent="0" algn="l" rtl="0">
              <a:lnSpc>
                <a:spcPct val="100000"/>
              </a:lnSpc>
              <a:spcBef>
                <a:spcPts val="0"/>
              </a:spcBef>
              <a:spcAft>
                <a:spcPts val="0"/>
              </a:spcAft>
              <a:buNone/>
            </a:pPr>
            <a:endParaRPr dirty="0">
              <a:solidFill>
                <a:schemeClr val="dk1"/>
              </a:solidFill>
            </a:endParaRPr>
          </a:p>
          <a:p>
            <a:pPr marL="0" marR="190500" lvl="0" indent="0" algn="l" rtl="0">
              <a:lnSpc>
                <a:spcPct val="100000"/>
              </a:lnSpc>
              <a:spcBef>
                <a:spcPts val="0"/>
              </a:spcBef>
              <a:spcAft>
                <a:spcPts val="0"/>
              </a:spcAft>
              <a:buNone/>
            </a:pPr>
            <a:r>
              <a:rPr lang="en" dirty="0">
                <a:solidFill>
                  <a:schemeClr val="dk1"/>
                </a:solidFill>
              </a:rPr>
              <a:t>App Engine can save organizations time and cost in software application development by eliminating the need to buy, build, and operate computing hardware and other infrastructure. This includes no server management and no need to configure deployments. This allows engineering teams to focus on creating high-value applications, instead of no-value operations work.</a:t>
            </a:r>
            <a:endParaRPr dirty="0">
              <a:solidFill>
                <a:schemeClr val="dk1"/>
              </a:solidFill>
            </a:endParaRPr>
          </a:p>
          <a:p>
            <a:pPr marL="0" marR="190500" lvl="0" indent="0" algn="l" rtl="0">
              <a:lnSpc>
                <a:spcPct val="100000"/>
              </a:lnSpc>
              <a:spcBef>
                <a:spcPts val="0"/>
              </a:spcBef>
              <a:spcAft>
                <a:spcPts val="0"/>
              </a:spcAft>
              <a:buNone/>
            </a:pPr>
            <a:endParaRPr dirty="0">
              <a:solidFill>
                <a:schemeClr val="dk1"/>
              </a:solidFill>
            </a:endParaRPr>
          </a:p>
          <a:p>
            <a:pPr marL="0" marR="190500" lvl="0" indent="0" algn="l" rtl="0">
              <a:lnSpc>
                <a:spcPct val="100000"/>
              </a:lnSpc>
              <a:spcBef>
                <a:spcPts val="0"/>
              </a:spcBef>
              <a:spcAft>
                <a:spcPts val="0"/>
              </a:spcAft>
              <a:buNone/>
            </a:pPr>
            <a:r>
              <a:rPr lang="en" dirty="0">
                <a:solidFill>
                  <a:schemeClr val="dk1"/>
                </a:solidFill>
              </a:rPr>
              <a:t>You can quickly build and deploy applications using a range of popular languages like Java, PHP, Node.js, Python, C#, </a:t>
            </a:r>
            <a:r>
              <a:rPr lang="en" dirty="0" err="1">
                <a:solidFill>
                  <a:schemeClr val="dk1"/>
                </a:solidFill>
              </a:rPr>
              <a:t>.Net</a:t>
            </a:r>
            <a:r>
              <a:rPr lang="en" dirty="0">
                <a:solidFill>
                  <a:schemeClr val="dk1"/>
                </a:solidFill>
              </a:rPr>
              <a:t>, Ruby and Go, or you can bring your own language runtimes and frameworks. App Engine allows you to manage resources from the command line, debug source code in production, and run API backends easily using industry leading tools such as the Cloud SDK, Cloud Source Repositories, IntelliJ IDEA, Visual Studio, and PowerShell.</a:t>
            </a:r>
            <a:endParaRPr dirty="0">
              <a:solidFill>
                <a:schemeClr val="dk1"/>
              </a:solidFill>
            </a:endParaRPr>
          </a:p>
          <a:p>
            <a:pPr marL="0" marR="190500" lvl="0" indent="0" algn="l" rtl="0">
              <a:lnSpc>
                <a:spcPct val="100000"/>
              </a:lnSpc>
              <a:spcBef>
                <a:spcPts val="0"/>
              </a:spcBef>
              <a:spcAft>
                <a:spcPts val="0"/>
              </a:spcAft>
              <a:buNone/>
            </a:pPr>
            <a:endParaRPr dirty="0">
              <a:solidFill>
                <a:schemeClr val="dk1"/>
              </a:solidFill>
            </a:endParaRPr>
          </a:p>
          <a:p>
            <a:pPr marL="0" marR="190500" lvl="0" indent="0" algn="l" rtl="0">
              <a:lnSpc>
                <a:spcPct val="100000"/>
              </a:lnSpc>
              <a:spcBef>
                <a:spcPts val="0"/>
              </a:spcBef>
              <a:spcAft>
                <a:spcPts val="0"/>
              </a:spcAft>
              <a:buNone/>
            </a:pPr>
            <a:r>
              <a:rPr lang="en" dirty="0">
                <a:solidFill>
                  <a:schemeClr val="dk1"/>
                </a:solidFill>
              </a:rPr>
              <a:t>App Engine automatically scales depending on the application traffic and consumes resources only when code is running. This allows costs to be kept to a minimum.</a:t>
            </a:r>
            <a:endParaRPr dirty="0">
              <a:solidFill>
                <a:schemeClr val="dk1"/>
              </a:solidFill>
            </a:endParaRPr>
          </a:p>
        </p:txBody>
      </p:sp>
    </p:spTree>
    <p:extLst>
      <p:ext uri="{BB962C8B-B14F-4D97-AF65-F5344CB8AC3E}">
        <p14:creationId xmlns:p14="http://schemas.microsoft.com/office/powerpoint/2010/main" val="246862212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5e952984c6_1_23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5e952984c6_1_23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You can run your applications in App Engine using a standard or flexible environment. You can also choose to simultaneously use both environments and allow your services to take advantage of each environment's individual benefits.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rgbClr val="000000"/>
              </a:buClr>
              <a:buSzPts val="1400"/>
              <a:buFont typeface="Arial"/>
              <a:buNone/>
            </a:pPr>
            <a:r>
              <a:rPr lang="en">
                <a:solidFill>
                  <a:schemeClr val="dk1"/>
                </a:solidFill>
              </a:rPr>
              <a:t>The standard environment offers a fully managed infrastructure for your application that can scale down to zero if not in use. This means you stop paying to use the service. However, your applications must conform to the docked-down environment of App Engine Standard.  Only the specific version of a few runtimes is supported. You cannot log into the system to make changes, you cannot write to persistent disk, and the configuration of the environment is limited.</a:t>
            </a:r>
            <a:endParaRPr>
              <a:solidFill>
                <a:schemeClr val="dk1"/>
              </a:solidFill>
            </a:endParaRPr>
          </a:p>
          <a:p>
            <a:pPr marL="0" lvl="0" indent="0" algn="l" rtl="0">
              <a:spcBef>
                <a:spcPts val="0"/>
              </a:spcBef>
              <a:spcAft>
                <a:spcPts val="0"/>
              </a:spcAft>
              <a:buClr>
                <a:srgbClr val="000000"/>
              </a:buClr>
              <a:buSzPts val="1400"/>
              <a:buFont typeface="Arial"/>
              <a:buNone/>
            </a:pPr>
            <a:endParaRPr>
              <a:solidFill>
                <a:schemeClr val="dk1"/>
              </a:solidFill>
            </a:endParaRPr>
          </a:p>
          <a:p>
            <a:pPr marL="0" lvl="0" indent="0" algn="l" rtl="0">
              <a:spcBef>
                <a:spcPts val="0"/>
              </a:spcBef>
              <a:spcAft>
                <a:spcPts val="0"/>
              </a:spcAft>
              <a:buClr>
                <a:srgbClr val="000000"/>
              </a:buClr>
              <a:buSzPts val="1400"/>
              <a:buFont typeface="Arial"/>
              <a:buNone/>
            </a:pPr>
            <a:r>
              <a:rPr lang="en">
                <a:solidFill>
                  <a:schemeClr val="dk1"/>
                </a:solidFill>
              </a:rPr>
              <a:t>App Engine Flexible runs your application in a Docker container environment.  You can use any HTTP-based runtime.  The virtual machines are exposed, allowing you to log into them and write to persistent disks. However, the system will not scale to zero. You will still pay for the service even if users aren’t using your application. Because VM instances in the flexible environment are Compute Engine virtual machines, there are far more options for infrastructure customization. You are also able to take advantage of a wide array of CPU and memory configurations.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In summary, if you just need a high-performance, managed infrastructure and can conform to the strict runtime limitations, then App Engine Standard is a great option. If you need to use custom runtimes, or if you need a less rigid environment but still want to leverage a PaaS, then App Engine Flexible would be a more suitable option.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Further information on comparing high-level features: </a:t>
            </a:r>
            <a:r>
              <a:rPr lang="en" u="sng">
                <a:solidFill>
                  <a:srgbClr val="185ABC"/>
                </a:solidFill>
                <a:hlinkClick r:id="rId3">
                  <a:extLst>
                    <a:ext uri="{A12FA001-AC4F-418D-AE19-62706E023703}">
                      <ahyp:hlinkClr xmlns:ahyp="http://schemas.microsoft.com/office/drawing/2018/hyperlinkcolor" val="tx"/>
                    </a:ext>
                  </a:extLst>
                </a:hlinkClick>
              </a:rPr>
              <a:t>https://cloud.google.com/appengine/docs/the-appengine-environments#comparing_high-level_features</a:t>
            </a:r>
            <a:endParaRPr>
              <a:solidFill>
                <a:srgbClr val="185ABC"/>
              </a:solidFill>
            </a:endParaRPr>
          </a:p>
        </p:txBody>
      </p:sp>
    </p:spTree>
    <p:extLst>
      <p:ext uri="{BB962C8B-B14F-4D97-AF65-F5344CB8AC3E}">
        <p14:creationId xmlns:p14="http://schemas.microsoft.com/office/powerpoint/2010/main" val="234588845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5fa610dfc5_0_12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5fa610dfc5_0_127: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400"/>
              <a:buFont typeface="Arial"/>
              <a:buNone/>
            </a:pPr>
            <a:r>
              <a:rPr lang="en">
                <a:solidFill>
                  <a:schemeClr val="dk1"/>
                </a:solidFill>
              </a:rPr>
              <a:t>The front end is often critical to the user experience. To ensure consistent performance, the built in load balancer will distribute traffic to multiple front ends and scale the front end as necessary. The back end is for more intensive processing. This separation of function allows each part to scale as needed.</a:t>
            </a:r>
            <a:endParaRPr>
              <a:solidFill>
                <a:schemeClr val="dk1"/>
              </a:solidFill>
            </a:endParaRPr>
          </a:p>
          <a:p>
            <a:pPr marL="0" lvl="0" indent="0" algn="l" rtl="0">
              <a:spcBef>
                <a:spcPts val="0"/>
              </a:spcBef>
              <a:spcAft>
                <a:spcPts val="0"/>
              </a:spcAft>
              <a:buClr>
                <a:srgbClr val="000000"/>
              </a:buClr>
              <a:buSzPts val="1400"/>
              <a:buFont typeface="Arial"/>
              <a:buNone/>
            </a:pPr>
            <a:endParaRPr>
              <a:solidFill>
                <a:schemeClr val="dk1"/>
              </a:solidFill>
            </a:endParaRPr>
          </a:p>
          <a:p>
            <a:pPr marL="0" lvl="0" indent="0" algn="l" rtl="0">
              <a:spcBef>
                <a:spcPts val="0"/>
              </a:spcBef>
              <a:spcAft>
                <a:spcPts val="0"/>
              </a:spcAft>
              <a:buClr>
                <a:srgbClr val="000000"/>
              </a:buClr>
              <a:buSzPts val="1400"/>
              <a:buFont typeface="Arial"/>
              <a:buNone/>
            </a:pPr>
            <a:r>
              <a:rPr lang="en">
                <a:solidFill>
                  <a:schemeClr val="dk1"/>
                </a:solidFill>
              </a:rPr>
              <a:t>Note that the App Engine service is modular and this example shows a single service. More complex architectures are possible.</a:t>
            </a:r>
            <a:endParaRPr>
              <a:solidFill>
                <a:schemeClr val="dk1"/>
              </a:solidFill>
            </a:endParaRPr>
          </a:p>
        </p:txBody>
      </p:sp>
    </p:spTree>
    <p:extLst>
      <p:ext uri="{BB962C8B-B14F-4D97-AF65-F5344CB8AC3E}">
        <p14:creationId xmlns:p14="http://schemas.microsoft.com/office/powerpoint/2010/main" val="381823354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5fa610dfc5_0_22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5fa610dfc5_0_22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solidFill>
                  <a:schemeClr val="dk1"/>
                </a:solidFill>
              </a:rPr>
              <a:t>When using App Engine, you also have multiple options to store application data, including caching through App Engine </a:t>
            </a:r>
            <a:r>
              <a:rPr lang="en" dirty="0" err="1">
                <a:solidFill>
                  <a:schemeClr val="dk1"/>
                </a:solidFill>
              </a:rPr>
              <a:t>memcache</a:t>
            </a:r>
            <a:r>
              <a:rPr lang="en" dirty="0">
                <a:solidFill>
                  <a:schemeClr val="dk1"/>
                </a:solidFill>
              </a:rPr>
              <a:t>, Cloud Storage for any objects up to 5 TB in size, Datastore for persistent, low-latency memory for serving data to applications, Cloud SQL, which is a relational database that can be run on a persistent disk greater than 1 terabyte in size, and Cloud Bigtable, which is a NoSQL database for heavy read/writes and analysis.</a:t>
            </a: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The automatic scaling of App Engine allows you to meet any demand, and load balancing distributes load-balanced compute resources in single or multiple regions close to users to meet high availability requirements.</a:t>
            </a: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With App Engine you can easily host different versions of your app, which includes creating development, test, staging, and production environments.</a:t>
            </a: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Google Cloud’s operations suite gives you powerful application diagnostics to debug and monitor the health and performance of your app, and you can leverage robust security tools like Cloud Security Spanner.</a:t>
            </a: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All of this is provided with high availability and guaranteed redundancy.</a:t>
            </a:r>
            <a:endParaRPr dirty="0">
              <a:solidFill>
                <a:schemeClr val="dk1"/>
              </a:solidFill>
            </a:endParaRPr>
          </a:p>
        </p:txBody>
      </p:sp>
    </p:spTree>
    <p:extLst>
      <p:ext uri="{BB962C8B-B14F-4D97-AF65-F5344CB8AC3E}">
        <p14:creationId xmlns:p14="http://schemas.microsoft.com/office/powerpoint/2010/main" val="301873957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5ded287a7e_0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5ded287a7e_0_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endParaRPr>
          </a:p>
        </p:txBody>
      </p:sp>
    </p:spTree>
    <p:extLst>
      <p:ext uri="{BB962C8B-B14F-4D97-AF65-F5344CB8AC3E}">
        <p14:creationId xmlns:p14="http://schemas.microsoft.com/office/powerpoint/2010/main" val="26768779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A53956-8408-1C43-BF21-C1EEEFF0EBF3}" type="slidenum">
              <a:rPr lang="en-US" smtClean="0"/>
              <a:t>17</a:t>
            </a:fld>
            <a:endParaRPr lang="en-US"/>
          </a:p>
        </p:txBody>
      </p:sp>
    </p:spTree>
    <p:extLst>
      <p:ext uri="{BB962C8B-B14F-4D97-AF65-F5344CB8AC3E}">
        <p14:creationId xmlns:p14="http://schemas.microsoft.com/office/powerpoint/2010/main" val="255134201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5ebdde4ace_0_24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5ebdde4ace_0_24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Developer agility comes from building systems composed of small, independent units of functionality focused on doing one thing well. Cloud Functions lets users build and deploy services at the level of a single function, not at the level of entire applications, containers, or VMs.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Cloud Functions are ideal if you need to connect and extend cloud services and want to automate with event-driven functions that respond to cloud events. It’s also ideal if you want to use open and familiar Node.js, Python, or Go,  while never managing a server or runtime environment.</a:t>
            </a:r>
            <a:endParaRPr>
              <a:solidFill>
                <a:schemeClr val="dk1"/>
              </a:solidFill>
            </a:endParaRPr>
          </a:p>
        </p:txBody>
      </p:sp>
    </p:spTree>
    <p:extLst>
      <p:ext uri="{BB962C8B-B14F-4D97-AF65-F5344CB8AC3E}">
        <p14:creationId xmlns:p14="http://schemas.microsoft.com/office/powerpoint/2010/main" val="203369110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5ded287a7e_0_29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5ded287a7e_0_297: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Cloud Functions provides a connective layer of logic that lets users write code to connect and extend cloud services. Users can listen and respond to a file upload to Cloud Storage, a log change, or an incoming message on a Pub/Sub topic. Cloud Functions have access to the Google Service Account credential and are therefore seamlessly authenticated with the majority of the Google Cloud services, such as Datastore, Cloud Spanner, Cloud Translation API, and Vision API.</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Cloud Functions removes the work of managing servers, configuring software, updating frameworks, and patching operating systems. The software and infrastructure are fully managed by Google so that users just add code. Furthermore, provisioning of resources happens automatically in response to events. This means that a function can scale from a few invocations a day to many millions of invocations without any additional work for users.</a:t>
            </a:r>
            <a:endParaRPr dirty="0">
              <a:solidFill>
                <a:schemeClr val="dk1"/>
              </a:solidFill>
            </a:endParaRPr>
          </a:p>
        </p:txBody>
      </p:sp>
    </p:spTree>
    <p:extLst>
      <p:ext uri="{BB962C8B-B14F-4D97-AF65-F5344CB8AC3E}">
        <p14:creationId xmlns:p14="http://schemas.microsoft.com/office/powerpoint/2010/main" val="12182667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Lower core VMs have lower write IOPS and throughput limits due to network egress limitations on write throughput. SSD persistent disk performance scales linearly until it reaches either the limits of the volume or the limits of each Compute Engine instance. SSD read bandwidth and IOPS consistency near the maximum limits largely depends on network ingress utilization; some variability is to be expected, especially for 16 KB I/</a:t>
            </a:r>
            <a:r>
              <a:rPr lang="en-US" dirty="0" err="1">
                <a:solidFill>
                  <a:schemeClr val="dk1"/>
                </a:solidFill>
              </a:rPr>
              <a:t>Os</a:t>
            </a:r>
            <a:r>
              <a:rPr lang="en-US" dirty="0">
                <a:solidFill>
                  <a:schemeClr val="dk1"/>
                </a:solidFill>
              </a:rPr>
              <a:t> near the maximum IOPS limits.</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solidFill>
                  <a:schemeClr val="dk1"/>
                </a:solidFill>
              </a:rPr>
              <a:t>Specific limits can be viewed at this source: </a:t>
            </a:r>
            <a:r>
              <a:rPr lang="en-US" u="sng" dirty="0">
                <a:solidFill>
                  <a:srgbClr val="185ABC"/>
                </a:solidFill>
                <a:hlinkClick r:id="rId3">
                  <a:extLst>
                    <a:ext uri="{A12FA001-AC4F-418D-AE19-62706E023703}">
                      <ahyp:hlinkClr xmlns:ahyp="http://schemas.microsoft.com/office/drawing/2018/hyperlinkcolor" val="tx"/>
                    </a:ext>
                  </a:extLst>
                </a:hlinkClick>
              </a:rPr>
              <a:t>https://cloud.google.com/compute/docs/disks/performance#size_price_performance</a:t>
            </a:r>
            <a:endParaRPr lang="en-US" dirty="0">
              <a:solidFill>
                <a:srgbClr val="185ABC"/>
              </a:solidFill>
              <a:highlight>
                <a:srgbClr val="FAFAFA"/>
              </a:highlight>
            </a:endParaRPr>
          </a:p>
          <a:p>
            <a:endParaRPr lang="en-US" dirty="0"/>
          </a:p>
        </p:txBody>
      </p:sp>
      <p:sp>
        <p:nvSpPr>
          <p:cNvPr id="4" name="Slide Number Placeholder 3"/>
          <p:cNvSpPr>
            <a:spLocks noGrp="1"/>
          </p:cNvSpPr>
          <p:nvPr>
            <p:ph type="sldNum" sz="quarter" idx="5"/>
          </p:nvPr>
        </p:nvSpPr>
        <p:spPr/>
        <p:txBody>
          <a:bodyPr/>
          <a:lstStyle/>
          <a:p>
            <a:fld id="{06A53956-8408-1C43-BF21-C1EEEFF0EBF3}" type="slidenum">
              <a:rPr lang="en-US" smtClean="0"/>
              <a:t>129</a:t>
            </a:fld>
            <a:endParaRPr lang="en-US"/>
          </a:p>
        </p:txBody>
      </p:sp>
    </p:spTree>
    <p:extLst>
      <p:ext uri="{BB962C8B-B14F-4D97-AF65-F5344CB8AC3E}">
        <p14:creationId xmlns:p14="http://schemas.microsoft.com/office/powerpoint/2010/main" val="56270971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5face7299d_4_2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5face7299d_4_2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Events happen all the time within a system, like file uploads to Cloud Storage, changes to database records, requests to HTTP endpoints, and so on. By writing code that runs in response to those events, Cloud Functions runs it while automatically managing any underlying infrastructure. Cloud Functions connects and extends cloud services with code so you can treat them as building blocks and adjust them as your needs change. You can also extend your application using a broad ecosystem of third-party services and APIs.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A cloud service emits some kind of event. This can be a Pub/Sub message, a change to a cloud storage object, or a webhook for example. The event kicks off a Cloud Function. The function can be written in Node, Python, or Go. The function can invoke other services, and write back the results. Building infrastructure is not required when leveraging Cloud Functions.</a:t>
            </a:r>
            <a:endParaRPr dirty="0">
              <a:solidFill>
                <a:schemeClr val="dk1"/>
              </a:solidFill>
            </a:endParaRPr>
          </a:p>
        </p:txBody>
      </p:sp>
    </p:spTree>
    <p:extLst>
      <p:ext uri="{BB962C8B-B14F-4D97-AF65-F5344CB8AC3E}">
        <p14:creationId xmlns:p14="http://schemas.microsoft.com/office/powerpoint/2010/main" val="272158560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5face7299d_4_5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 name="Google Shape;871;g5face7299d_4_5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We’ve already discussed the spectrum between infrastructure as a service and platform as a service. And we've already discussed Compute Engine, which is the IaaS offering of Google Cloud, with access to servers, file systems, and networking.</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Now we'll introduce you to containers and GKE, which is a hybrid that conceptually sits between the two, offering the managed infrastructure of an IaaS, with the developer orientation of a PaaS offering.</a:t>
            </a:r>
            <a:endParaRPr>
              <a:solidFill>
                <a:schemeClr val="dk1"/>
              </a:solidFill>
            </a:endParaRPr>
          </a:p>
        </p:txBody>
      </p:sp>
    </p:spTree>
    <p:extLst>
      <p:ext uri="{BB962C8B-B14F-4D97-AF65-F5344CB8AC3E}">
        <p14:creationId xmlns:p14="http://schemas.microsoft.com/office/powerpoint/2010/main" val="28103510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5ded287a7e_0_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5ded287a7e_0_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endParaRPr>
          </a:p>
        </p:txBody>
      </p:sp>
    </p:spTree>
    <p:extLst>
      <p:ext uri="{BB962C8B-B14F-4D97-AF65-F5344CB8AC3E}">
        <p14:creationId xmlns:p14="http://schemas.microsoft.com/office/powerpoint/2010/main" val="22995339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5ebdde4ace_0_22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5ebdde4ace_0_22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GKE is ideal for those that have been challenged when deploying or maintaining a fleet of VMs, and it’s been determined that containers are the solution. It’s also ideal when organizations have containerized the workloads and need a system on which to run and manage them, and don’t have dependencies on kernel changes or on a specific (non-Linux) operating system. With GKE, there’s no need to ever touch a server or infrastructure.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So how does containerization work?</a:t>
            </a:r>
            <a:endParaRPr>
              <a:solidFill>
                <a:schemeClr val="dk1"/>
              </a:solidFill>
            </a:endParaRPr>
          </a:p>
        </p:txBody>
      </p:sp>
    </p:spTree>
    <p:extLst>
      <p:ext uri="{BB962C8B-B14F-4D97-AF65-F5344CB8AC3E}">
        <p14:creationId xmlns:p14="http://schemas.microsoft.com/office/powerpoint/2010/main" val="298518179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5ea0599868_0_1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5ea0599868_0_1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Infrastructure as a service allows you to share compute resources with other developers by virtualizing the hardware using virtual machines. Each developer can deploy their own operating system, access the hardware, and build their applications in a self-contained environment with access to their own runtimes and libraries as well as their own partitions of RAM, file systems, networking interfaces, and so on.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You have your tools of choice on your own configurable system. So you can install your favorite runtime, web server, database, or middleware, configure the underlying system resources, such as disk space, disk I/O, or networking and build as you like.</a:t>
            </a:r>
            <a:endParaRPr>
              <a:solidFill>
                <a:schemeClr val="dk1"/>
              </a:solidFill>
            </a:endParaRPr>
          </a:p>
        </p:txBody>
      </p:sp>
    </p:spTree>
    <p:extLst>
      <p:ext uri="{BB962C8B-B14F-4D97-AF65-F5344CB8AC3E}">
        <p14:creationId xmlns:p14="http://schemas.microsoft.com/office/powerpoint/2010/main" val="90548637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5ea0599868_0_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0" name="Google Shape;940;g5ea0599868_0_1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But flexibility comes with a cost. The smallest unit of compute is an app with its VM. The guest OS may be large, even gigabytes in size, and takes minutes to boot. </a:t>
            </a:r>
            <a:endParaRPr>
              <a:solidFill>
                <a:schemeClr val="dk1"/>
              </a:solidFill>
            </a:endParaRPr>
          </a:p>
          <a:p>
            <a:pPr marL="0" lvl="0" indent="0" algn="l" rtl="0">
              <a:spcBef>
                <a:spcPts val="0"/>
              </a:spcBef>
              <a:spcAft>
                <a:spcPts val="0"/>
              </a:spcAft>
              <a:buClr>
                <a:srgbClr val="4285F4"/>
              </a:buClr>
              <a:buSzPts val="1100"/>
              <a:buFont typeface="Arial"/>
              <a:buNone/>
            </a:pPr>
            <a:endParaRPr>
              <a:solidFill>
                <a:schemeClr val="dk1"/>
              </a:solidFill>
            </a:endParaRPr>
          </a:p>
          <a:p>
            <a:pPr marL="0" lvl="0" indent="0" algn="l" rtl="0">
              <a:spcBef>
                <a:spcPts val="0"/>
              </a:spcBef>
              <a:spcAft>
                <a:spcPts val="0"/>
              </a:spcAft>
              <a:buClr>
                <a:srgbClr val="4285F4"/>
              </a:buClr>
              <a:buSzPts val="1100"/>
              <a:buFont typeface="Arial"/>
              <a:buNone/>
            </a:pPr>
            <a:r>
              <a:rPr lang="en">
                <a:solidFill>
                  <a:schemeClr val="dk1"/>
                </a:solidFill>
              </a:rPr>
              <a:t>As demand for your application increases, you have to copy an entire VM and boot the guest OS for each instance of your app, which can be slow and costly.</a:t>
            </a:r>
            <a:endParaRPr>
              <a:solidFill>
                <a:schemeClr val="dk1"/>
              </a:solidFill>
            </a:endParaRPr>
          </a:p>
        </p:txBody>
      </p:sp>
    </p:spTree>
    <p:extLst>
      <p:ext uri="{BB962C8B-B14F-4D97-AF65-F5344CB8AC3E}">
        <p14:creationId xmlns:p14="http://schemas.microsoft.com/office/powerpoint/2010/main" val="8110442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5ea0599868_0_7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5ea0599868_0_7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solidFill>
                  <a:schemeClr val="dk1"/>
                </a:solidFill>
              </a:rPr>
              <a:t>With platform as a service, you get access to hosted programming services. </a:t>
            </a: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All you do is write your code in self-contained workloads that use these services and include any dependent libraries. </a:t>
            </a: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Workloads do not need to represent entire applications. They're easier to decouple because they're not tied to the underlying hardware, OS, or a lot of the software stacks that you used to manage.</a:t>
            </a:r>
            <a:endParaRPr dirty="0">
              <a:solidFill>
                <a:schemeClr val="dk1"/>
              </a:solidFill>
            </a:endParaRPr>
          </a:p>
        </p:txBody>
      </p:sp>
    </p:spTree>
    <p:extLst>
      <p:ext uri="{BB962C8B-B14F-4D97-AF65-F5344CB8AC3E}">
        <p14:creationId xmlns:p14="http://schemas.microsoft.com/office/powerpoint/2010/main" val="535472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A53956-8408-1C43-BF21-C1EEEFF0EBF3}" type="slidenum">
              <a:rPr lang="en-US" smtClean="0"/>
              <a:t>18</a:t>
            </a:fld>
            <a:endParaRPr lang="en-US"/>
          </a:p>
        </p:txBody>
      </p:sp>
    </p:spTree>
    <p:extLst>
      <p:ext uri="{BB962C8B-B14F-4D97-AF65-F5344CB8AC3E}">
        <p14:creationId xmlns:p14="http://schemas.microsoft.com/office/powerpoint/2010/main" val="49091983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5ded287a7e_0_23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5ded287a7e_0_232: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156578352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558285f1d5_0_4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558285f1d5_0_4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3614720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A53956-8408-1C43-BF21-C1EEEFF0EBF3}" type="slidenum">
              <a:rPr lang="en-US" smtClean="0"/>
              <a:t>19</a:t>
            </a:fld>
            <a:endParaRPr lang="en-US"/>
          </a:p>
        </p:txBody>
      </p:sp>
    </p:spTree>
    <p:extLst>
      <p:ext uri="{BB962C8B-B14F-4D97-AF65-F5344CB8AC3E}">
        <p14:creationId xmlns:p14="http://schemas.microsoft.com/office/powerpoint/2010/main" val="42427731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A53956-8408-1C43-BF21-C1EEEFF0EBF3}" type="slidenum">
              <a:rPr lang="en-US" smtClean="0"/>
              <a:t>20</a:t>
            </a:fld>
            <a:endParaRPr lang="en-US"/>
          </a:p>
        </p:txBody>
      </p:sp>
    </p:spTree>
    <p:extLst>
      <p:ext uri="{BB962C8B-B14F-4D97-AF65-F5344CB8AC3E}">
        <p14:creationId xmlns:p14="http://schemas.microsoft.com/office/powerpoint/2010/main" val="42830309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A53956-8408-1C43-BF21-C1EEEFF0EBF3}" type="slidenum">
              <a:rPr lang="en-US" smtClean="0"/>
              <a:t>21</a:t>
            </a:fld>
            <a:endParaRPr lang="en-US"/>
          </a:p>
        </p:txBody>
      </p:sp>
    </p:spTree>
    <p:extLst>
      <p:ext uri="{BB962C8B-B14F-4D97-AF65-F5344CB8AC3E}">
        <p14:creationId xmlns:p14="http://schemas.microsoft.com/office/powerpoint/2010/main" val="30884008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A53956-8408-1C43-BF21-C1EEEFF0EBF3}" type="slidenum">
              <a:rPr lang="en-US" smtClean="0"/>
              <a:t>22</a:t>
            </a:fld>
            <a:endParaRPr lang="en-US"/>
          </a:p>
        </p:txBody>
      </p:sp>
    </p:spTree>
    <p:extLst>
      <p:ext uri="{BB962C8B-B14F-4D97-AF65-F5344CB8AC3E}">
        <p14:creationId xmlns:p14="http://schemas.microsoft.com/office/powerpoint/2010/main" val="28391495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A53956-8408-1C43-BF21-C1EEEFF0EBF3}" type="slidenum">
              <a:rPr lang="en-US" smtClean="0"/>
              <a:t>23</a:t>
            </a:fld>
            <a:endParaRPr lang="en-US"/>
          </a:p>
        </p:txBody>
      </p:sp>
    </p:spTree>
    <p:extLst>
      <p:ext uri="{BB962C8B-B14F-4D97-AF65-F5344CB8AC3E}">
        <p14:creationId xmlns:p14="http://schemas.microsoft.com/office/powerpoint/2010/main" val="7532103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A53956-8408-1C43-BF21-C1EEEFF0EBF3}" type="slidenum">
              <a:rPr lang="en-US" smtClean="0"/>
              <a:t>24</a:t>
            </a:fld>
            <a:endParaRPr lang="en-US"/>
          </a:p>
        </p:txBody>
      </p:sp>
    </p:spTree>
    <p:extLst>
      <p:ext uri="{BB962C8B-B14F-4D97-AF65-F5344CB8AC3E}">
        <p14:creationId xmlns:p14="http://schemas.microsoft.com/office/powerpoint/2010/main" val="3691312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A53956-8408-1C43-BF21-C1EEEFF0EBF3}" type="slidenum">
              <a:rPr lang="en-US" smtClean="0"/>
              <a:t>2</a:t>
            </a:fld>
            <a:endParaRPr lang="en-US"/>
          </a:p>
        </p:txBody>
      </p:sp>
    </p:spTree>
    <p:extLst>
      <p:ext uri="{BB962C8B-B14F-4D97-AF65-F5344CB8AC3E}">
        <p14:creationId xmlns:p14="http://schemas.microsoft.com/office/powerpoint/2010/main" val="27033745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A53956-8408-1C43-BF21-C1EEEFF0EBF3}" type="slidenum">
              <a:rPr lang="en-US" smtClean="0"/>
              <a:t>25</a:t>
            </a:fld>
            <a:endParaRPr lang="en-US"/>
          </a:p>
        </p:txBody>
      </p:sp>
    </p:spTree>
    <p:extLst>
      <p:ext uri="{BB962C8B-B14F-4D97-AF65-F5344CB8AC3E}">
        <p14:creationId xmlns:p14="http://schemas.microsoft.com/office/powerpoint/2010/main" val="38850802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A53956-8408-1C43-BF21-C1EEEFF0EBF3}" type="slidenum">
              <a:rPr lang="en-US" smtClean="0"/>
              <a:t>26</a:t>
            </a:fld>
            <a:endParaRPr lang="en-US"/>
          </a:p>
        </p:txBody>
      </p:sp>
    </p:spTree>
    <p:extLst>
      <p:ext uri="{BB962C8B-B14F-4D97-AF65-F5344CB8AC3E}">
        <p14:creationId xmlns:p14="http://schemas.microsoft.com/office/powerpoint/2010/main" val="26351029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A53956-8408-1C43-BF21-C1EEEFF0EBF3}" type="slidenum">
              <a:rPr lang="en-US" smtClean="0"/>
              <a:t>27</a:t>
            </a:fld>
            <a:endParaRPr lang="en-US"/>
          </a:p>
        </p:txBody>
      </p:sp>
    </p:spTree>
    <p:extLst>
      <p:ext uri="{BB962C8B-B14F-4D97-AF65-F5344CB8AC3E}">
        <p14:creationId xmlns:p14="http://schemas.microsoft.com/office/powerpoint/2010/main" val="7499976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accounting oddity, perhaps peculiar to the U.S., is that some universities charge overhead on funds obtained from a federal funding source for public cloud but not when equivalent funds are used for hardware purchases.</a:t>
            </a:r>
          </a:p>
          <a:p>
            <a:endParaRPr lang="en-US" dirty="0"/>
          </a:p>
        </p:txBody>
      </p:sp>
      <p:sp>
        <p:nvSpPr>
          <p:cNvPr id="4" name="Slide Number Placeholder 3"/>
          <p:cNvSpPr>
            <a:spLocks noGrp="1"/>
          </p:cNvSpPr>
          <p:nvPr>
            <p:ph type="sldNum" sz="quarter" idx="5"/>
          </p:nvPr>
        </p:nvSpPr>
        <p:spPr/>
        <p:txBody>
          <a:bodyPr/>
          <a:lstStyle/>
          <a:p>
            <a:fld id="{06A53956-8408-1C43-BF21-C1EEEFF0EBF3}" type="slidenum">
              <a:rPr lang="en-US" smtClean="0"/>
              <a:t>28</a:t>
            </a:fld>
            <a:endParaRPr lang="en-US"/>
          </a:p>
        </p:txBody>
      </p:sp>
    </p:spTree>
    <p:extLst>
      <p:ext uri="{BB962C8B-B14F-4D97-AF65-F5344CB8AC3E}">
        <p14:creationId xmlns:p14="http://schemas.microsoft.com/office/powerpoint/2010/main" val="21585887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A53956-8408-1C43-BF21-C1EEEFF0EBF3}" type="slidenum">
              <a:rPr lang="en-US" smtClean="0"/>
              <a:t>29</a:t>
            </a:fld>
            <a:endParaRPr lang="en-US"/>
          </a:p>
        </p:txBody>
      </p:sp>
    </p:spTree>
    <p:extLst>
      <p:ext uri="{BB962C8B-B14F-4D97-AF65-F5344CB8AC3E}">
        <p14:creationId xmlns:p14="http://schemas.microsoft.com/office/powerpoint/2010/main" val="22262194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A53956-8408-1C43-BF21-C1EEEFF0EBF3}" type="slidenum">
              <a:rPr lang="en-US" smtClean="0"/>
              <a:t>30</a:t>
            </a:fld>
            <a:endParaRPr lang="en-US"/>
          </a:p>
        </p:txBody>
      </p:sp>
    </p:spTree>
    <p:extLst>
      <p:ext uri="{BB962C8B-B14F-4D97-AF65-F5344CB8AC3E}">
        <p14:creationId xmlns:p14="http://schemas.microsoft.com/office/powerpoint/2010/main" val="3926640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A53956-8408-1C43-BF21-C1EEEFF0EBF3}" type="slidenum">
              <a:rPr lang="en-US" smtClean="0"/>
              <a:t>31</a:t>
            </a:fld>
            <a:endParaRPr lang="en-US"/>
          </a:p>
        </p:txBody>
      </p:sp>
    </p:spTree>
    <p:extLst>
      <p:ext uri="{BB962C8B-B14F-4D97-AF65-F5344CB8AC3E}">
        <p14:creationId xmlns:p14="http://schemas.microsoft.com/office/powerpoint/2010/main" val="30971053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Welcom</a:t>
            </a:r>
            <a:r>
              <a:rPr lang="en-US" sz="1100" baseline="0" dirty="0"/>
              <a:t>e to Module 6: Compute</a:t>
            </a:r>
            <a:endParaRPr lang="en-US" sz="1100" dirty="0"/>
          </a:p>
        </p:txBody>
      </p:sp>
    </p:spTree>
    <p:extLst>
      <p:ext uri="{BB962C8B-B14F-4D97-AF65-F5344CB8AC3E}">
        <p14:creationId xmlns:p14="http://schemas.microsoft.com/office/powerpoint/2010/main" val="21236348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2"/>
            <a:ext cx="7315200" cy="2700338"/>
          </a:xfrm>
        </p:spPr>
        <p:txBody>
          <a:bodyPr/>
          <a:lstStyle/>
          <a:p>
            <a:r>
              <a:rPr lang="en-US" sz="1100" kern="1200" dirty="0">
                <a:solidFill>
                  <a:schemeClr val="tx1"/>
                </a:solidFill>
                <a:effectLst/>
                <a:latin typeface="+mn-lt"/>
                <a:ea typeface="+mn-ea"/>
                <a:cs typeface="+mn-cs"/>
              </a:rPr>
              <a:t>This module will address the following topics:</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Compute </a:t>
            </a:r>
            <a:r>
              <a:rPr lang="en-US" sz="1100" dirty="0">
                <a:latin typeface="+mn-lt"/>
              </a:rPr>
              <a:t>services overview</a:t>
            </a:r>
          </a:p>
          <a:p>
            <a:pPr marL="171450" indent="-171450">
              <a:buFont typeface="Arial" panose="020B0604020202020204" pitchFamily="34" charset="0"/>
              <a:buChar char="•"/>
            </a:pPr>
            <a:r>
              <a:rPr lang="en-US" sz="1100" dirty="0">
                <a:latin typeface="+mn-lt"/>
              </a:rPr>
              <a:t>Amazon EC2</a:t>
            </a:r>
          </a:p>
          <a:p>
            <a:pPr marL="171450" indent="-171450">
              <a:buFont typeface="Arial" panose="020B0604020202020204" pitchFamily="34" charset="0"/>
              <a:buChar char="•"/>
            </a:pPr>
            <a:r>
              <a:rPr lang="en-US" sz="1100" dirty="0">
                <a:latin typeface="+mn-lt"/>
              </a:rPr>
              <a:t>Amazon EC2 cost optimization</a:t>
            </a:r>
          </a:p>
          <a:p>
            <a:pPr marL="171450" indent="-171450">
              <a:buFont typeface="Arial" panose="020B0604020202020204" pitchFamily="34" charset="0"/>
              <a:buChar char="•"/>
            </a:pPr>
            <a:r>
              <a:rPr lang="en-US" sz="1100" dirty="0">
                <a:latin typeface="+mn-lt"/>
              </a:rPr>
              <a:t>Container</a:t>
            </a:r>
            <a:r>
              <a:rPr lang="en-US" sz="1100" baseline="0" dirty="0">
                <a:latin typeface="+mn-lt"/>
              </a:rPr>
              <a:t> services</a:t>
            </a:r>
            <a:endParaRPr lang="en-US" sz="1100" dirty="0">
              <a:latin typeface="+mn-lt"/>
            </a:endParaRPr>
          </a:p>
          <a:p>
            <a:pPr marL="171450" indent="-171450">
              <a:buFont typeface="Arial" panose="020B0604020202020204" pitchFamily="34" charset="0"/>
              <a:buChar char="•"/>
            </a:pPr>
            <a:r>
              <a:rPr lang="en-US" sz="1100" dirty="0">
                <a:latin typeface="+mn-lt"/>
              </a:rPr>
              <a:t>Introduction to AWS Lambda</a:t>
            </a:r>
          </a:p>
          <a:p>
            <a:pPr marL="171450" indent="-171450">
              <a:buFont typeface="Arial" panose="020B0604020202020204" pitchFamily="34" charset="0"/>
              <a:buChar char="•"/>
            </a:pPr>
            <a:r>
              <a:rPr lang="en-US" sz="1100" dirty="0">
                <a:latin typeface="+mn-lt"/>
              </a:rPr>
              <a:t>Introduction to AWS Elastic Beanstalk</a:t>
            </a:r>
            <a:endParaRPr lang="en-US" sz="1100" kern="1200" dirty="0">
              <a:solidFill>
                <a:schemeClr val="tx1"/>
              </a:solidFill>
              <a:effectLst/>
              <a:latin typeface="+mn-lt"/>
              <a:ea typeface="+mn-ea"/>
              <a:cs typeface="+mn-cs"/>
            </a:endParaRPr>
          </a:p>
          <a:p>
            <a:pPr marL="0" indent="0">
              <a:buFont typeface="Arial" panose="020B0604020202020204" pitchFamily="34" charset="0"/>
              <a:buNone/>
            </a:pPr>
            <a:endParaRPr lang="en-US" sz="1100" kern="1200" dirty="0">
              <a:solidFill>
                <a:schemeClr val="tx1"/>
              </a:solidFill>
              <a:effectLst/>
              <a:latin typeface="+mn-lt"/>
              <a:ea typeface="+mn-ea"/>
              <a:cs typeface="+mn-cs"/>
            </a:endParaRPr>
          </a:p>
          <a:p>
            <a:pPr marL="0" indent="0">
              <a:buFont typeface="Arial" panose="020B0604020202020204" pitchFamily="34" charset="0"/>
              <a:buNone/>
            </a:pPr>
            <a:r>
              <a:rPr lang="en-US" sz="1100" kern="1200" dirty="0">
                <a:solidFill>
                  <a:schemeClr val="tx1"/>
                </a:solidFill>
                <a:effectLst/>
                <a:latin typeface="+mn-lt"/>
                <a:ea typeface="+mn-ea"/>
                <a:cs typeface="+mn-cs"/>
              </a:rPr>
              <a:t>Section 2 includes a recorded </a:t>
            </a:r>
            <a:r>
              <a:rPr lang="en-US" sz="1100" b="1" kern="1200" dirty="0">
                <a:solidFill>
                  <a:schemeClr val="tx1"/>
                </a:solidFill>
                <a:effectLst/>
                <a:latin typeface="+mn-lt"/>
                <a:ea typeface="+mn-ea"/>
                <a:cs typeface="+mn-cs"/>
              </a:rPr>
              <a:t>Amazon EC2</a:t>
            </a:r>
            <a:r>
              <a:rPr lang="en-US" sz="1100" kern="1200" dirty="0">
                <a:solidFill>
                  <a:schemeClr val="tx1"/>
                </a:solidFill>
                <a:effectLst/>
                <a:latin typeface="+mn-lt"/>
                <a:ea typeface="+mn-ea"/>
                <a:cs typeface="+mn-cs"/>
              </a:rPr>
              <a:t> </a:t>
            </a:r>
            <a:r>
              <a:rPr lang="en-US" sz="1100" b="1" kern="1200" dirty="0">
                <a:solidFill>
                  <a:schemeClr val="tx1"/>
                </a:solidFill>
                <a:effectLst/>
                <a:latin typeface="+mn-lt"/>
                <a:ea typeface="+mn-ea"/>
                <a:cs typeface="+mn-cs"/>
              </a:rPr>
              <a:t>demonstration.</a:t>
            </a:r>
            <a:r>
              <a:rPr lang="en-US" sz="1100" b="1" kern="1200" baseline="0" dirty="0">
                <a:solidFill>
                  <a:schemeClr val="tx1"/>
                </a:solidFill>
                <a:effectLst/>
                <a:latin typeface="+mn-lt"/>
                <a:ea typeface="+mn-ea"/>
                <a:cs typeface="+mn-cs"/>
              </a:rPr>
              <a:t> </a:t>
            </a:r>
            <a:r>
              <a:rPr lang="en-US" sz="1100" b="0" kern="1200" baseline="0" dirty="0">
                <a:solidFill>
                  <a:schemeClr val="tx1"/>
                </a:solidFill>
                <a:effectLst/>
                <a:latin typeface="+mn-lt"/>
                <a:ea typeface="+mn-ea"/>
                <a:cs typeface="+mn-cs"/>
              </a:rPr>
              <a:t>T</a:t>
            </a:r>
            <a:r>
              <a:rPr lang="en-US" sz="1100" dirty="0"/>
              <a:t>he end of this same section includes </a:t>
            </a:r>
            <a:r>
              <a:rPr lang="en-US" sz="1100" kern="1200" dirty="0">
                <a:solidFill>
                  <a:schemeClr val="tx1"/>
                </a:solidFill>
                <a:effectLst/>
                <a:latin typeface="+mn-lt"/>
                <a:ea typeface="+mn-ea"/>
                <a:cs typeface="+mn-cs"/>
              </a:rPr>
              <a:t>a</a:t>
            </a:r>
            <a:r>
              <a:rPr lang="en-US" sz="1100" b="1" kern="1200" dirty="0">
                <a:solidFill>
                  <a:schemeClr val="tx1"/>
                </a:solidFill>
                <a:effectLst/>
                <a:latin typeface="+mn-lt"/>
                <a:ea typeface="+mn-ea"/>
                <a:cs typeface="+mn-cs"/>
              </a:rPr>
              <a:t> hands-on lab</a:t>
            </a:r>
            <a:r>
              <a:rPr lang="en-US" sz="1100" b="0" kern="1200" dirty="0">
                <a:solidFill>
                  <a:schemeClr val="tx1"/>
                </a:solidFill>
                <a:effectLst/>
                <a:latin typeface="+mn-lt"/>
                <a:ea typeface="+mn-ea"/>
                <a:cs typeface="+mn-cs"/>
              </a:rPr>
              <a:t>, where </a:t>
            </a:r>
            <a:r>
              <a:rPr lang="en-US" sz="1100" kern="1200" dirty="0">
                <a:solidFill>
                  <a:schemeClr val="tx1"/>
                </a:solidFill>
                <a:effectLst/>
                <a:latin typeface="+mn-lt"/>
                <a:ea typeface="+mn-ea"/>
                <a:cs typeface="+mn-cs"/>
              </a:rPr>
              <a:t>you will practice launching an EC2 instance by</a:t>
            </a:r>
            <a:r>
              <a:rPr lang="en-US" sz="1100" kern="1200" baseline="0" dirty="0">
                <a:solidFill>
                  <a:schemeClr val="tx1"/>
                </a:solidFill>
                <a:effectLst/>
                <a:latin typeface="+mn-lt"/>
                <a:ea typeface="+mn-ea"/>
                <a:cs typeface="+mn-cs"/>
              </a:rPr>
              <a:t> using </a:t>
            </a:r>
            <a:r>
              <a:rPr lang="en-US" sz="1100" kern="1200" dirty="0">
                <a:solidFill>
                  <a:schemeClr val="tx1"/>
                </a:solidFill>
                <a:effectLst/>
                <a:latin typeface="+mn-lt"/>
                <a:ea typeface="+mn-ea"/>
                <a:cs typeface="+mn-cs"/>
              </a:rPr>
              <a:t>the AWS Management Console. There is also an activity in this section that has you compare the advantages and disadvantages of running a database deployment on Amazon EC2, versus running it on Amazon Relational Database Service (RDS).</a:t>
            </a:r>
          </a:p>
          <a:p>
            <a:pPr marL="0" indent="0">
              <a:buFont typeface="Arial" panose="020B0604020202020204" pitchFamily="34" charset="0"/>
              <a:buNone/>
            </a:pPr>
            <a:endParaRPr lang="en-US" sz="1100" kern="1200" dirty="0">
              <a:solidFill>
                <a:schemeClr val="tx1"/>
              </a:solidFill>
              <a:effectLst/>
              <a:latin typeface="+mn-lt"/>
              <a:ea typeface="+mn-ea"/>
              <a:cs typeface="+mn-cs"/>
            </a:endParaRPr>
          </a:p>
          <a:p>
            <a:pPr marL="0" indent="0">
              <a:buFont typeface="Arial" panose="020B0604020202020204" pitchFamily="34" charset="0"/>
              <a:buNone/>
            </a:pPr>
            <a:r>
              <a:rPr lang="en-US" sz="1100" kern="1200" dirty="0">
                <a:solidFill>
                  <a:schemeClr val="tx1"/>
                </a:solidFill>
                <a:effectLst/>
                <a:latin typeface="+mn-lt"/>
                <a:ea typeface="+mn-ea"/>
                <a:cs typeface="+mn-cs"/>
              </a:rPr>
              <a:t>Section 5 includes a hands-on AWS Lambda activity and section 6 includes a hands-on Elastic Beanstalk activity.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dirty="0">
                <a:solidFill>
                  <a:schemeClr val="tx1"/>
                </a:solidFill>
                <a:effectLst/>
                <a:latin typeface="+mn-lt"/>
                <a:ea typeface="+mn-ea"/>
                <a:cs typeface="+mn-cs"/>
              </a:rPr>
              <a:t>Finally, you will be asked to complete a </a:t>
            </a:r>
            <a:r>
              <a:rPr lang="en-US" sz="1100" b="1" kern="1200" dirty="0">
                <a:solidFill>
                  <a:schemeClr val="tx1"/>
                </a:solidFill>
                <a:effectLst/>
                <a:latin typeface="+mn-lt"/>
                <a:ea typeface="+mn-ea"/>
                <a:cs typeface="+mn-cs"/>
              </a:rPr>
              <a:t>knowledge check </a:t>
            </a:r>
            <a:r>
              <a:rPr lang="en-US" sz="1100" b="0" kern="1200" dirty="0">
                <a:solidFill>
                  <a:schemeClr val="tx1"/>
                </a:solidFill>
                <a:effectLst/>
                <a:latin typeface="+mn-lt"/>
                <a:ea typeface="+mn-ea"/>
                <a:cs typeface="+mn-cs"/>
              </a:rPr>
              <a:t>that</a:t>
            </a:r>
            <a:r>
              <a:rPr lang="en-US" sz="1100" b="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will test your understanding of the key concepts that are</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covered in this module.</a:t>
            </a:r>
          </a:p>
          <a:p>
            <a:pPr marL="0" indent="0">
              <a:buFont typeface="Arial" panose="020B0604020202020204" pitchFamily="34" charset="0"/>
              <a:buNone/>
            </a:pP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8323322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After completing this module, you should be able to:</a:t>
            </a:r>
          </a:p>
          <a:p>
            <a:endParaRPr lang="en-US" sz="11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100" dirty="0"/>
              <a:t>Provide an overview of different AWS compute services in the cloud</a:t>
            </a:r>
          </a:p>
          <a:p>
            <a:pPr marL="171450" indent="-171450">
              <a:buFont typeface="Arial" panose="020B0604020202020204" pitchFamily="34" charset="0"/>
              <a:buChar char="•"/>
            </a:pPr>
            <a:r>
              <a:rPr lang="en-US" sz="1100" dirty="0"/>
              <a:t>Demonstrate why to use Amazon Elastic Compute Cloud (Amazon EC2)</a:t>
            </a:r>
          </a:p>
          <a:p>
            <a:pPr marL="171450" indent="-171450">
              <a:buFont typeface="Arial" panose="020B0604020202020204" pitchFamily="34" charset="0"/>
              <a:buChar char="•"/>
            </a:pPr>
            <a:r>
              <a:rPr lang="en-US" sz="1100" dirty="0"/>
              <a:t>Identify the functionality in the EC2 console</a:t>
            </a:r>
          </a:p>
          <a:p>
            <a:pPr marL="171450" indent="-171450">
              <a:buFont typeface="Arial" panose="020B0604020202020204" pitchFamily="34" charset="0"/>
              <a:buChar char="•"/>
            </a:pPr>
            <a:r>
              <a:rPr lang="en-US" sz="1100" dirty="0"/>
              <a:t>Perform basic functions in EC2 to build a virtual computing environment</a:t>
            </a:r>
          </a:p>
          <a:p>
            <a:pPr marL="171450" indent="-171450">
              <a:buFont typeface="Arial" panose="020B0604020202020204" pitchFamily="34" charset="0"/>
              <a:buChar char="•"/>
            </a:pPr>
            <a:r>
              <a:rPr lang="en-US" sz="1100" dirty="0"/>
              <a:t>Identify EC2 cost optimization elements</a:t>
            </a:r>
          </a:p>
          <a:p>
            <a:pPr marL="171450" indent="-171450">
              <a:buFont typeface="Arial" panose="020B0604020202020204" pitchFamily="34" charset="0"/>
              <a:buChar char="•"/>
            </a:pPr>
            <a:r>
              <a:rPr lang="en-US" sz="1100" dirty="0"/>
              <a:t>Demonstrate when to use AWS Elastic Beanstalk</a:t>
            </a:r>
          </a:p>
          <a:p>
            <a:pPr marL="171450" indent="-171450">
              <a:buFont typeface="Arial" panose="020B0604020202020204" pitchFamily="34" charset="0"/>
              <a:buChar char="•"/>
            </a:pPr>
            <a:r>
              <a:rPr lang="en-US" sz="1100" dirty="0"/>
              <a:t>Demonstrate when to use AWS Lambda</a:t>
            </a:r>
          </a:p>
          <a:p>
            <a:pPr marL="171450" indent="-171450">
              <a:buFont typeface="Arial" panose="020B0604020202020204" pitchFamily="34" charset="0"/>
              <a:buChar char="•"/>
            </a:pPr>
            <a:r>
              <a:rPr lang="en-US" sz="1100" dirty="0"/>
              <a:t>Identify how to run containerized applications in a cluster of managed servers</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820772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A53956-8408-1C43-BF21-C1EEEFF0EBF3}" type="slidenum">
              <a:rPr lang="en-US" smtClean="0"/>
              <a:t>3</a:t>
            </a:fld>
            <a:endParaRPr lang="en-US"/>
          </a:p>
        </p:txBody>
      </p:sp>
    </p:spTree>
    <p:extLst>
      <p:ext uri="{BB962C8B-B14F-4D97-AF65-F5344CB8AC3E}">
        <p14:creationId xmlns:p14="http://schemas.microsoft.com/office/powerpoint/2010/main" val="12153322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Introducing Section 1: Compute services overview. </a:t>
            </a:r>
          </a:p>
        </p:txBody>
      </p:sp>
    </p:spTree>
    <p:extLst>
      <p:ext uri="{BB962C8B-B14F-4D97-AF65-F5344CB8AC3E}">
        <p14:creationId xmlns:p14="http://schemas.microsoft.com/office/powerpoint/2010/main" val="14504312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2"/>
            <a:ext cx="7315200" cy="2755202"/>
          </a:xfrm>
        </p:spPr>
        <p:txBody>
          <a:bodyPr/>
          <a:lstStyle/>
          <a:p>
            <a:pPr>
              <a:lnSpc>
                <a:spcPct val="100000"/>
              </a:lnSpc>
            </a:pPr>
            <a:r>
              <a:rPr lang="en-US" sz="1100" dirty="0"/>
              <a:t>Amazon Web Services (AWS)</a:t>
            </a:r>
            <a:r>
              <a:rPr lang="en-US" sz="1100" baseline="0" dirty="0"/>
              <a:t> offers many compute services. Here is</a:t>
            </a:r>
            <a:r>
              <a:rPr lang="en-US" sz="1100" dirty="0"/>
              <a:t> a brief summary of what each compute</a:t>
            </a:r>
            <a:r>
              <a:rPr lang="en-US" sz="1100" baseline="0" dirty="0"/>
              <a:t> service</a:t>
            </a:r>
            <a:r>
              <a:rPr lang="en-US" sz="1100" dirty="0"/>
              <a:t> offers:</a:t>
            </a:r>
          </a:p>
          <a:p>
            <a:pPr>
              <a:lnSpc>
                <a:spcPct val="100000"/>
              </a:lnSpc>
            </a:pPr>
            <a:endParaRPr lang="en-US" sz="1100" dirty="0"/>
          </a:p>
          <a:p>
            <a:pPr marL="171450" indent="-171450">
              <a:lnSpc>
                <a:spcPct val="100000"/>
              </a:lnSpc>
              <a:buFont typeface="Arial" panose="020B0604020202020204" pitchFamily="34" charset="0"/>
              <a:buChar char="•"/>
            </a:pPr>
            <a:r>
              <a:rPr lang="en-US" sz="1100" b="1" dirty="0"/>
              <a:t>Amazon Elastic Compute Cloud</a:t>
            </a:r>
            <a:r>
              <a:rPr lang="en-US" sz="1100" b="0" dirty="0"/>
              <a:t> </a:t>
            </a:r>
            <a:r>
              <a:rPr lang="en-US" sz="1100" b="1" dirty="0"/>
              <a:t>(Amazon EC2) </a:t>
            </a:r>
            <a:r>
              <a:rPr lang="en-US" sz="1100" dirty="0"/>
              <a:t>provides resizable virtual machines.</a:t>
            </a:r>
          </a:p>
          <a:p>
            <a:pPr marL="171450" indent="-171450">
              <a:lnSpc>
                <a:spcPct val="100000"/>
              </a:lnSpc>
              <a:buFont typeface="Arial" panose="020B0604020202020204" pitchFamily="34" charset="0"/>
              <a:buChar char="•"/>
            </a:pPr>
            <a:r>
              <a:rPr lang="en-US" sz="1100" b="1" dirty="0"/>
              <a:t>Amazon EC2 Auto Scaling</a:t>
            </a:r>
            <a:r>
              <a:rPr lang="en-US" sz="1100" dirty="0"/>
              <a:t> supports application availability by </a:t>
            </a:r>
            <a:r>
              <a:rPr lang="en-US" sz="1100" b="0" i="0" kern="1200" dirty="0">
                <a:solidFill>
                  <a:schemeClr val="tx1"/>
                </a:solidFill>
                <a:effectLst/>
                <a:latin typeface="+mn-lt"/>
                <a:ea typeface="+mn-ea"/>
                <a:cs typeface="+mn-cs"/>
              </a:rPr>
              <a:t>allowing you to define conditions that will automatically launch or terminate EC2 instances.</a:t>
            </a:r>
            <a:endParaRPr lang="en-US" sz="1100" dirty="0"/>
          </a:p>
          <a:p>
            <a:pPr marL="171450" indent="-171450">
              <a:lnSpc>
                <a:spcPct val="100000"/>
              </a:lnSpc>
              <a:buFont typeface="Arial" panose="020B0604020202020204" pitchFamily="34" charset="0"/>
              <a:buChar char="•"/>
            </a:pPr>
            <a:r>
              <a:rPr lang="en-US" sz="1100" b="1" dirty="0"/>
              <a:t>Amazon Elastic Container Registry</a:t>
            </a:r>
            <a:r>
              <a:rPr lang="en-US" sz="1100" dirty="0"/>
              <a:t> </a:t>
            </a:r>
            <a:r>
              <a:rPr lang="en-US" sz="1100" b="1" dirty="0"/>
              <a:t>(Amazon ECR) </a:t>
            </a:r>
            <a:r>
              <a:rPr lang="en-US" sz="1100" dirty="0"/>
              <a:t>is used to store and retrieve Docker images. </a:t>
            </a:r>
          </a:p>
          <a:p>
            <a:pPr marL="171450" indent="-171450">
              <a:lnSpc>
                <a:spcPct val="100000"/>
              </a:lnSpc>
              <a:buFont typeface="Arial" panose="020B0604020202020204" pitchFamily="34" charset="0"/>
              <a:buChar char="•"/>
            </a:pPr>
            <a:r>
              <a:rPr lang="en-US" sz="1100" b="1" dirty="0"/>
              <a:t>Amazon Elastic Container Service (Amazon ECS) </a:t>
            </a:r>
            <a:r>
              <a:rPr lang="en-US" sz="1100" dirty="0"/>
              <a:t>is a container orchestration service that supports Docker.</a:t>
            </a:r>
          </a:p>
          <a:p>
            <a:pPr marL="171450" indent="-171450">
              <a:lnSpc>
                <a:spcPct val="100000"/>
              </a:lnSpc>
              <a:buFont typeface="Arial" panose="020B0604020202020204" pitchFamily="34" charset="0"/>
              <a:buChar char="•"/>
            </a:pPr>
            <a:r>
              <a:rPr lang="en-US" sz="1100" b="1" dirty="0"/>
              <a:t>VMware Cloud on AWS</a:t>
            </a:r>
            <a:r>
              <a:rPr lang="en-US" sz="1100" dirty="0"/>
              <a:t> enables you to provision a hybrid cloud without custom hardware.</a:t>
            </a:r>
          </a:p>
          <a:p>
            <a:pPr marL="171450" indent="-171450">
              <a:lnSpc>
                <a:spcPct val="100000"/>
              </a:lnSpc>
              <a:buFont typeface="Arial" panose="020B0604020202020204" pitchFamily="34" charset="0"/>
              <a:buChar char="•"/>
            </a:pPr>
            <a:r>
              <a:rPr lang="en-US" sz="1100" b="1" dirty="0"/>
              <a:t>AWS Elastic Beanstalk</a:t>
            </a:r>
            <a:r>
              <a:rPr lang="en-US" sz="1100" dirty="0"/>
              <a:t> provides a simple way to run and manage web applications.</a:t>
            </a:r>
          </a:p>
          <a:p>
            <a:pPr marL="171450" indent="-171450">
              <a:lnSpc>
                <a:spcPct val="100000"/>
              </a:lnSpc>
              <a:buFont typeface="Arial" panose="020B0604020202020204" pitchFamily="34" charset="0"/>
              <a:buChar char="•"/>
            </a:pPr>
            <a:r>
              <a:rPr lang="en-US" sz="1100" b="1" dirty="0"/>
              <a:t>AWS Lambda </a:t>
            </a:r>
            <a:r>
              <a:rPr lang="en-US" sz="1100" dirty="0"/>
              <a:t>is a serverless compute solution. You pay only for the compute time that you use.</a:t>
            </a:r>
          </a:p>
          <a:p>
            <a:pPr marL="171450" indent="-171450">
              <a:lnSpc>
                <a:spcPct val="100000"/>
              </a:lnSpc>
              <a:buFont typeface="Arial" panose="020B0604020202020204" pitchFamily="34" charset="0"/>
              <a:buChar char="•"/>
            </a:pPr>
            <a:r>
              <a:rPr lang="en-US" sz="1100" b="1" dirty="0"/>
              <a:t>Amazon Elastic Kubernetes Service</a:t>
            </a:r>
            <a:r>
              <a:rPr lang="en-US" sz="1100" b="1" baseline="0" dirty="0"/>
              <a:t> (Amazon EKS) </a:t>
            </a:r>
            <a:r>
              <a:rPr lang="en-US" sz="1100" b="0" baseline="0" dirty="0"/>
              <a:t>enables </a:t>
            </a:r>
            <a:r>
              <a:rPr lang="en-US" sz="1100" dirty="0"/>
              <a:t>you to run managed Kubernetes on AWS.</a:t>
            </a:r>
          </a:p>
          <a:p>
            <a:pPr marL="171450" indent="-171450">
              <a:lnSpc>
                <a:spcPct val="100000"/>
              </a:lnSpc>
              <a:buFont typeface="Arial" panose="020B0604020202020204" pitchFamily="34" charset="0"/>
              <a:buChar char="•"/>
            </a:pPr>
            <a:r>
              <a:rPr lang="en-US" sz="1100" b="1" strike="sngStrike" dirty="0"/>
              <a:t>Amazon Lightsail </a:t>
            </a:r>
            <a:r>
              <a:rPr lang="en-US" sz="1100" strike="sngStrike" dirty="0"/>
              <a:t>provides a simple-to-use service for building an application or website.</a:t>
            </a:r>
          </a:p>
          <a:p>
            <a:pPr marL="171450" indent="-171450">
              <a:lnSpc>
                <a:spcPct val="100000"/>
              </a:lnSpc>
              <a:buFont typeface="Arial" panose="020B0604020202020204" pitchFamily="34" charset="0"/>
              <a:buChar char="•"/>
            </a:pPr>
            <a:r>
              <a:rPr lang="en-US" sz="1100" b="1" strike="sngStrike" dirty="0"/>
              <a:t>AWS Batch</a:t>
            </a:r>
            <a:r>
              <a:rPr lang="en-US" sz="1100" strike="sngStrike" dirty="0"/>
              <a:t> provides a tool for running batch jobs at any scale.</a:t>
            </a:r>
          </a:p>
          <a:p>
            <a:pPr marL="171450" indent="-171450">
              <a:lnSpc>
                <a:spcPct val="100000"/>
              </a:lnSpc>
              <a:buFont typeface="Arial" panose="020B0604020202020204" pitchFamily="34" charset="0"/>
              <a:buChar char="•"/>
            </a:pPr>
            <a:r>
              <a:rPr lang="en-US" sz="1100" b="1" strike="sngStrike" dirty="0"/>
              <a:t>AWS Fargate </a:t>
            </a:r>
            <a:r>
              <a:rPr lang="en-US" sz="1100" strike="sngStrike" dirty="0"/>
              <a:t>provides a way to run containers that reduce the need for you to manage servers or clusters.</a:t>
            </a:r>
          </a:p>
          <a:p>
            <a:pPr marL="171450" indent="-171450">
              <a:lnSpc>
                <a:spcPct val="100000"/>
              </a:lnSpc>
              <a:buFont typeface="Arial" panose="020B0604020202020204" pitchFamily="34" charset="0"/>
              <a:buChar char="•"/>
            </a:pPr>
            <a:r>
              <a:rPr lang="en-US" sz="1100" b="1" strike="sngStrike" dirty="0"/>
              <a:t>AWS Outposts </a:t>
            </a:r>
            <a:r>
              <a:rPr lang="en-US" sz="1100" strike="sngStrike" dirty="0"/>
              <a:t>provides a way to run select AWS services in your on-premises data center.</a:t>
            </a:r>
          </a:p>
          <a:p>
            <a:pPr marL="171450" indent="-171450">
              <a:lnSpc>
                <a:spcPct val="100000"/>
              </a:lnSpc>
              <a:buFont typeface="Arial" panose="020B0604020202020204" pitchFamily="34" charset="0"/>
              <a:buChar char="•"/>
            </a:pPr>
            <a:r>
              <a:rPr lang="en-US" sz="1100" b="1" strike="sngStrike" dirty="0"/>
              <a:t>AWS Serverless Application Repository </a:t>
            </a:r>
            <a:r>
              <a:rPr lang="en-US" sz="1100" strike="sngStrike" dirty="0"/>
              <a:t>provides a way to discover, deploy, and publish serverless applications.</a:t>
            </a:r>
          </a:p>
          <a:p>
            <a:pPr marL="171450" indent="-171450">
              <a:lnSpc>
                <a:spcPct val="100000"/>
              </a:lnSpc>
              <a:buFont typeface="Arial" panose="020B0604020202020204" pitchFamily="34" charset="0"/>
              <a:buChar char="•"/>
            </a:pPr>
            <a:endParaRPr lang="en-US" sz="1100" dirty="0"/>
          </a:p>
          <a:p>
            <a:pPr marL="0" indent="0">
              <a:lnSpc>
                <a:spcPct val="100000"/>
              </a:lnSpc>
              <a:buFont typeface="Arial" panose="020B0604020202020204" pitchFamily="34" charset="0"/>
              <a:buNone/>
            </a:pPr>
            <a:r>
              <a:rPr lang="en-US" sz="1100" dirty="0"/>
              <a:t>This module will discuss details of the services that are highlighted on the slide. </a:t>
            </a:r>
          </a:p>
          <a:p>
            <a:pPr marL="0" indent="0">
              <a:lnSpc>
                <a:spcPct val="100000"/>
              </a:lnSpc>
              <a:buFont typeface="Arial" panose="020B0604020202020204" pitchFamily="34" charset="0"/>
              <a:buNone/>
            </a:pPr>
            <a:endParaRPr lang="en-US" sz="1100" dirty="0"/>
          </a:p>
          <a:p>
            <a:endParaRPr lang="en-US" sz="1100" dirty="0"/>
          </a:p>
        </p:txBody>
      </p:sp>
    </p:spTree>
    <p:extLst>
      <p:ext uri="{BB962C8B-B14F-4D97-AF65-F5344CB8AC3E}">
        <p14:creationId xmlns:p14="http://schemas.microsoft.com/office/powerpoint/2010/main" val="16194260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2"/>
            <a:ext cx="7315200" cy="2974658"/>
          </a:xfrm>
        </p:spPr>
        <p:txBody>
          <a:bodyPr/>
          <a:lstStyle/>
          <a:p>
            <a:r>
              <a:rPr lang="en-US" sz="1100" dirty="0"/>
              <a:t>You can think of each AWS compute service as belonging to one of four broad categories: virtual machines (VMs) that provide infrastructure as a service (IaaS),</a:t>
            </a:r>
            <a:r>
              <a:rPr lang="en-US" sz="1100" baseline="0" dirty="0"/>
              <a:t> </a:t>
            </a:r>
            <a:r>
              <a:rPr lang="en-US" sz="1100" dirty="0"/>
              <a:t>serverless, container-based, and platform as a service (PaaS).</a:t>
            </a:r>
          </a:p>
          <a:p>
            <a:endParaRPr lang="en-US" sz="1100" kern="1200" dirty="0">
              <a:solidFill>
                <a:schemeClr val="tx1"/>
              </a:solidFill>
              <a:effectLst/>
              <a:latin typeface="+mn-lt"/>
              <a:ea typeface="+mn-ea"/>
              <a:cs typeface="+mn-cs"/>
            </a:endParaRPr>
          </a:p>
          <a:p>
            <a:r>
              <a:rPr lang="en-US" sz="1100" b="1" kern="1200" dirty="0">
                <a:solidFill>
                  <a:schemeClr val="tx1"/>
                </a:solidFill>
                <a:effectLst/>
                <a:latin typeface="+mn-lt"/>
                <a:ea typeface="+mn-ea"/>
                <a:cs typeface="+mn-cs"/>
              </a:rPr>
              <a:t>Amazon EC2 </a:t>
            </a:r>
            <a:r>
              <a:rPr lang="en-US" sz="1100" kern="1200" dirty="0">
                <a:solidFill>
                  <a:schemeClr val="tx1"/>
                </a:solidFill>
                <a:effectLst/>
                <a:latin typeface="+mn-lt"/>
                <a:ea typeface="+mn-ea"/>
                <a:cs typeface="+mn-cs"/>
              </a:rPr>
              <a:t>provides </a:t>
            </a:r>
            <a:r>
              <a:rPr lang="en-US" sz="1100" dirty="0"/>
              <a:t>virtual machines, and you can think</a:t>
            </a:r>
            <a:r>
              <a:rPr lang="en-US" sz="1100" baseline="0" dirty="0"/>
              <a:t> of it </a:t>
            </a:r>
            <a:r>
              <a:rPr lang="en-US" sz="1100" dirty="0"/>
              <a:t>as infrastructure as a service (IaaS). IaaS services provide flexibility and leave many of the server management responsibilities to you. You c</a:t>
            </a:r>
            <a:r>
              <a:rPr lang="en-US" sz="1100" kern="1200" dirty="0">
                <a:solidFill>
                  <a:schemeClr val="tx1"/>
                </a:solidFill>
                <a:effectLst/>
                <a:latin typeface="+mn-lt"/>
                <a:ea typeface="+mn-ea"/>
                <a:cs typeface="+mn-cs"/>
              </a:rPr>
              <a:t>hoose the operating system, and you also choose the size and resource capabilities of the servers that you launch. For IT professionals who have experience using on-premises computing, virtual machines are a familiar concept. </a:t>
            </a:r>
            <a:r>
              <a:rPr lang="en-US" sz="1100" dirty="0"/>
              <a:t>Amazon EC2 was one of the first AWS services,</a:t>
            </a:r>
            <a:r>
              <a:rPr lang="en-US" sz="1100" baseline="0" dirty="0"/>
              <a:t> </a:t>
            </a:r>
            <a:r>
              <a:rPr lang="en-US" sz="1100" dirty="0"/>
              <a:t>and it remains one of the most popular services.</a:t>
            </a: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 </a:t>
            </a:r>
          </a:p>
          <a:p>
            <a:r>
              <a:rPr lang="en-US" sz="1100" b="1" kern="1200" dirty="0">
                <a:solidFill>
                  <a:schemeClr val="tx1"/>
                </a:solidFill>
                <a:effectLst/>
                <a:latin typeface="+mn-lt"/>
                <a:ea typeface="+mn-ea"/>
                <a:cs typeface="+mn-cs"/>
              </a:rPr>
              <a:t>AWS Lambda </a:t>
            </a:r>
            <a:r>
              <a:rPr lang="en-US" sz="1100" kern="1200" dirty="0">
                <a:solidFill>
                  <a:schemeClr val="tx1"/>
                </a:solidFill>
                <a:effectLst/>
                <a:latin typeface="+mn-lt"/>
                <a:ea typeface="+mn-ea"/>
                <a:cs typeface="+mn-cs"/>
              </a:rPr>
              <a:t>is a zero-administration compute platform. AWS Lambda enables you to run code without provisioning or managing servers. You pay only for the compute time that is consumed. This serverless technology concept is relatively new to many IT professionals.</a:t>
            </a:r>
            <a:r>
              <a:rPr lang="en-US" sz="1100" kern="1200" baseline="0" dirty="0">
                <a:solidFill>
                  <a:schemeClr val="tx1"/>
                </a:solidFill>
                <a:effectLst/>
                <a:latin typeface="+mn-lt"/>
                <a:ea typeface="+mn-ea"/>
                <a:cs typeface="+mn-cs"/>
              </a:rPr>
              <a:t> However,</a:t>
            </a:r>
            <a:r>
              <a:rPr lang="en-US" sz="1100" kern="1200" dirty="0">
                <a:solidFill>
                  <a:schemeClr val="tx1"/>
                </a:solidFill>
                <a:effectLst/>
                <a:latin typeface="+mn-lt"/>
                <a:ea typeface="+mn-ea"/>
                <a:cs typeface="+mn-cs"/>
              </a:rPr>
              <a:t> it is becoming more popular because </a:t>
            </a:r>
            <a:r>
              <a:rPr lang="en-US" sz="1100" dirty="0"/>
              <a:t>it supports cloud-native architectures,</a:t>
            </a:r>
            <a:r>
              <a:rPr lang="en-US" sz="1100" baseline="0" dirty="0"/>
              <a:t> which </a:t>
            </a:r>
            <a:r>
              <a:rPr lang="en-US" sz="1100" dirty="0"/>
              <a:t>enable massive scalability at a lower cost than</a:t>
            </a:r>
            <a:r>
              <a:rPr lang="en-US" sz="1100" baseline="0" dirty="0"/>
              <a:t> </a:t>
            </a:r>
            <a:r>
              <a:rPr lang="en-US" sz="1100" dirty="0"/>
              <a:t>running servers 24/7 to support the same workloads.</a:t>
            </a: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Container-based services—including </a:t>
            </a:r>
            <a:r>
              <a:rPr lang="en-US" sz="1100" b="1" dirty="0"/>
              <a:t>Amazon Elastic Container Service, Amazon Elastic Kubernetes Service, AWS Fargate, and Amazon Elastic Container Registry</a:t>
            </a:r>
            <a:r>
              <a:rPr lang="en-US" sz="1100" b="0" i="1" dirty="0"/>
              <a:t>—</a:t>
            </a:r>
            <a:r>
              <a:rPr lang="en-US" sz="1100" b="0" i="0" kern="1200" dirty="0">
                <a:solidFill>
                  <a:schemeClr val="tx1"/>
                </a:solidFill>
                <a:effectLst/>
                <a:latin typeface="+mn-lt"/>
                <a:ea typeface="+mn-ea"/>
                <a:cs typeface="+mn-cs"/>
              </a:rPr>
              <a:t>enable</a:t>
            </a:r>
            <a:r>
              <a:rPr lang="en-US" sz="1100" b="0" i="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you to run multiple workloads on a single operating</a:t>
            </a:r>
            <a:r>
              <a:rPr lang="en-US" sz="1100" kern="1200" baseline="0" dirty="0">
                <a:solidFill>
                  <a:schemeClr val="tx1"/>
                </a:solidFill>
                <a:effectLst/>
                <a:latin typeface="+mn-lt"/>
                <a:ea typeface="+mn-ea"/>
                <a:cs typeface="+mn-cs"/>
              </a:rPr>
              <a:t> system</a:t>
            </a:r>
            <a:r>
              <a:rPr lang="en-US" sz="1100" kern="1200" dirty="0">
                <a:solidFill>
                  <a:schemeClr val="tx1"/>
                </a:solidFill>
                <a:effectLst/>
                <a:latin typeface="+mn-lt"/>
                <a:ea typeface="+mn-ea"/>
                <a:cs typeface="+mn-cs"/>
              </a:rPr>
              <a:t> (OS). Containers spin up more quickly than virtual machines, thus</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offering responsiveness. Container-based solutions continue to grow in popularity. </a:t>
            </a:r>
            <a:endParaRPr lang="en-US" sz="1100" dirty="0"/>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Finally, </a:t>
            </a:r>
            <a:r>
              <a:rPr lang="en-US" sz="1100" b="1" kern="1200" dirty="0">
                <a:solidFill>
                  <a:schemeClr val="tx1"/>
                </a:solidFill>
                <a:effectLst/>
                <a:latin typeface="+mn-lt"/>
                <a:ea typeface="+mn-ea"/>
                <a:cs typeface="+mn-cs"/>
              </a:rPr>
              <a:t>AWS Elastic Beanstalk </a:t>
            </a:r>
            <a:r>
              <a:rPr lang="en-US" sz="1100" kern="1200" dirty="0">
                <a:solidFill>
                  <a:schemeClr val="tx1"/>
                </a:solidFill>
                <a:effectLst/>
                <a:latin typeface="+mn-lt"/>
                <a:ea typeface="+mn-ea"/>
                <a:cs typeface="+mn-cs"/>
              </a:rPr>
              <a:t>provides a platform as a service (PaaS).</a:t>
            </a:r>
            <a:r>
              <a:rPr lang="en-US" sz="1100" kern="1200" baseline="0" dirty="0">
                <a:solidFill>
                  <a:schemeClr val="tx1"/>
                </a:solidFill>
                <a:effectLst/>
                <a:latin typeface="+mn-lt"/>
                <a:ea typeface="+mn-ea"/>
                <a:cs typeface="+mn-cs"/>
              </a:rPr>
              <a:t> It </a:t>
            </a:r>
            <a:r>
              <a:rPr lang="en-US" sz="1100" kern="1200" dirty="0">
                <a:solidFill>
                  <a:schemeClr val="tx1"/>
                </a:solidFill>
                <a:effectLst/>
                <a:latin typeface="+mn-lt"/>
                <a:ea typeface="+mn-ea"/>
                <a:cs typeface="+mn-cs"/>
              </a:rPr>
              <a:t>facilitates the quick deployment of applications that you create by providing all the application services that you need. </a:t>
            </a:r>
            <a:r>
              <a:rPr lang="en-US" sz="1100" dirty="0"/>
              <a:t>AWS manages the OS, the application server, and the other infrastructure components so that you can focus on developing your application code. </a:t>
            </a:r>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1377880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AWS offers many compute services because different use cases benefit from different compute environments. The optimal compute service or services that</a:t>
            </a:r>
            <a:r>
              <a:rPr lang="en-US" sz="1100" baseline="0" dirty="0"/>
              <a:t> you</a:t>
            </a:r>
            <a:r>
              <a:rPr lang="en-US" sz="1100" dirty="0"/>
              <a:t> use will depend on your use case.</a:t>
            </a:r>
          </a:p>
          <a:p>
            <a:endParaRPr lang="en-US" sz="1100" dirty="0"/>
          </a:p>
          <a:p>
            <a:r>
              <a:rPr lang="en-US" sz="1100" dirty="0"/>
              <a:t>Often, the compute architecture that you use is determined by legacy code. However, that does not mean that you cannot evolve the architecture to take advantage of proven cloud-native designs.</a:t>
            </a:r>
          </a:p>
          <a:p>
            <a:endParaRPr lang="en-US" sz="1100" dirty="0"/>
          </a:p>
        </p:txBody>
      </p:sp>
    </p:spTree>
    <p:extLst>
      <p:ext uri="{BB962C8B-B14F-4D97-AF65-F5344CB8AC3E}">
        <p14:creationId xmlns:p14="http://schemas.microsoft.com/office/powerpoint/2010/main" val="16169142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A53956-8408-1C43-BF21-C1EEEFF0EBF3}" type="slidenum">
              <a:rPr lang="en-US" smtClean="0"/>
              <a:t>39</a:t>
            </a:fld>
            <a:endParaRPr lang="en-US"/>
          </a:p>
        </p:txBody>
      </p:sp>
    </p:spTree>
    <p:extLst>
      <p:ext uri="{BB962C8B-B14F-4D97-AF65-F5344CB8AC3E}">
        <p14:creationId xmlns:p14="http://schemas.microsoft.com/office/powerpoint/2010/main" val="25612685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Introducing</a:t>
            </a:r>
            <a:r>
              <a:rPr lang="en-US" sz="1100" dirty="0"/>
              <a:t> Section 2: Amazon EC2. </a:t>
            </a:r>
            <a:br>
              <a:rPr lang="en-US" sz="1100" dirty="0"/>
            </a:br>
            <a:br>
              <a:rPr lang="en-US" sz="1100" dirty="0"/>
            </a:br>
            <a:endParaRPr lang="en-US" sz="1100" dirty="0"/>
          </a:p>
        </p:txBody>
      </p:sp>
    </p:spTree>
    <p:extLst>
      <p:ext uri="{BB962C8B-B14F-4D97-AF65-F5344CB8AC3E}">
        <p14:creationId xmlns:p14="http://schemas.microsoft.com/office/powerpoint/2010/main" val="2859070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914400" y="3300412"/>
            <a:ext cx="7315200" cy="2576894"/>
          </a:xfrm>
        </p:spPr>
        <p:txBody>
          <a:bodyPr/>
          <a:lstStyle/>
          <a:p>
            <a:r>
              <a:rPr lang="en-US" sz="1100" b="1" dirty="0"/>
              <a:t>Running servers on-premises </a:t>
            </a:r>
            <a:r>
              <a:rPr lang="en-US" sz="1100" dirty="0"/>
              <a:t>is an expensive undertaking. Hardware must be procured, and</a:t>
            </a:r>
            <a:r>
              <a:rPr lang="en-US" sz="1100" baseline="0" dirty="0"/>
              <a:t> this procurement can be </a:t>
            </a:r>
            <a:r>
              <a:rPr lang="en-US" sz="1100" dirty="0"/>
              <a:t>based on project plans instead of the reality of how the servers are used. Data centers are expensive to build, staff, and maintain. Organizations also need to permanently provision a sufficient amount of hardware to handle traffic spikes and peak workloads. After traditional on-premises deployments are built, server capacity might</a:t>
            </a:r>
            <a:r>
              <a:rPr lang="en-US" sz="1100" baseline="0" dirty="0"/>
              <a:t> be unused</a:t>
            </a:r>
            <a:r>
              <a:rPr lang="en-US" sz="1100" dirty="0"/>
              <a:t> and</a:t>
            </a:r>
            <a:r>
              <a:rPr lang="en-US" sz="1100" baseline="0" dirty="0"/>
              <a:t> </a:t>
            </a:r>
            <a:r>
              <a:rPr lang="en-US" sz="1100" dirty="0"/>
              <a:t>idle for a significant portion of the time that the servers are running, which is wasteful. </a:t>
            </a:r>
          </a:p>
          <a:p>
            <a:endParaRPr lang="en-US" sz="1100" kern="12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kern="1200" dirty="0">
                <a:solidFill>
                  <a:schemeClr val="tx1"/>
                </a:solidFill>
                <a:effectLst/>
                <a:latin typeface="+mn-lt"/>
                <a:ea typeface="+mn-ea"/>
                <a:cs typeface="+mn-cs"/>
              </a:rPr>
              <a:t>Amazon Elastic</a:t>
            </a:r>
            <a:r>
              <a:rPr lang="en-US" sz="1100" b="0" i="0" kern="1200" baseline="0" dirty="0">
                <a:solidFill>
                  <a:schemeClr val="tx1"/>
                </a:solidFill>
                <a:effectLst/>
                <a:latin typeface="+mn-lt"/>
                <a:ea typeface="+mn-ea"/>
                <a:cs typeface="+mn-cs"/>
              </a:rPr>
              <a:t> Compute Cloud (Amazon </a:t>
            </a:r>
            <a:r>
              <a:rPr lang="en-US" sz="1100" b="0" i="0" kern="1200" dirty="0">
                <a:solidFill>
                  <a:schemeClr val="tx1"/>
                </a:solidFill>
                <a:effectLst/>
                <a:latin typeface="+mn-lt"/>
                <a:ea typeface="+mn-ea"/>
                <a:cs typeface="+mn-cs"/>
              </a:rPr>
              <a:t>EC2)</a:t>
            </a:r>
            <a:r>
              <a:rPr lang="en-US" sz="1100" kern="1200" dirty="0">
                <a:solidFill>
                  <a:schemeClr val="tx1"/>
                </a:solidFill>
                <a:effectLst/>
                <a:ea typeface="Amazon Ember" panose="020B0603020204020204" pitchFamily="34" charset="0"/>
                <a:cs typeface="Amazon Ember" panose="020B0603020204020204" pitchFamily="34" charset="0"/>
              </a:rPr>
              <a:t> provides virtual machines where you can host the same kinds of applications that you might run on a traditional on-premises server. It </a:t>
            </a:r>
            <a:r>
              <a:rPr lang="en-US" sz="1100" b="0" i="0" kern="1200" dirty="0">
                <a:solidFill>
                  <a:schemeClr val="tx1"/>
                </a:solidFill>
                <a:effectLst/>
                <a:latin typeface="+mn-lt"/>
                <a:ea typeface="+mn-ea"/>
                <a:cs typeface="+mn-cs"/>
              </a:rPr>
              <a:t>provides secure, resizable compute capacity in the cloud. </a:t>
            </a:r>
            <a:r>
              <a:rPr lang="en-US" sz="1100" kern="1200" dirty="0">
                <a:solidFill>
                  <a:schemeClr val="tx1"/>
                </a:solidFill>
                <a:effectLst/>
                <a:ea typeface="Amazon Ember" panose="020B0603020204020204" pitchFamily="34" charset="0"/>
                <a:cs typeface="Amazon Ember" panose="020B0603020204020204" pitchFamily="34" charset="0"/>
              </a:rPr>
              <a:t>EC2 instances can support a variety of workloads. Common uses for EC2 instances include, but are not limited to:</a:t>
            </a:r>
          </a:p>
          <a:p>
            <a:r>
              <a:rPr lang="en-US" sz="1100" kern="1200" dirty="0">
                <a:solidFill>
                  <a:schemeClr val="tx1"/>
                </a:solidFill>
                <a:effectLst/>
                <a:ea typeface="Amazon Ember" panose="020B0603020204020204" pitchFamily="34" charset="0"/>
                <a:cs typeface="Amazon Ember" panose="020B0603020204020204" pitchFamily="34" charset="0"/>
              </a:rPr>
              <a:t> </a:t>
            </a:r>
          </a:p>
          <a:p>
            <a:pPr marL="171450" indent="-171450">
              <a:buClr>
                <a:schemeClr val="tx1"/>
              </a:buClr>
              <a:buFont typeface="Arial" panose="020B0604020202020204" pitchFamily="34" charset="0"/>
              <a:buChar char="•"/>
            </a:pPr>
            <a:r>
              <a:rPr lang="en-US" sz="1100" dirty="0">
                <a:ea typeface="Amazon Ember" panose="020B0603020204020204" pitchFamily="34" charset="0"/>
                <a:cs typeface="Amazon Ember" panose="020B0603020204020204" pitchFamily="34" charset="0"/>
              </a:rPr>
              <a:t>Application servers</a:t>
            </a:r>
          </a:p>
          <a:p>
            <a:pPr marL="171450" indent="-171450">
              <a:buClr>
                <a:schemeClr val="tx1"/>
              </a:buClr>
              <a:buFont typeface="Arial" panose="020B0604020202020204" pitchFamily="34" charset="0"/>
              <a:buChar char="•"/>
            </a:pPr>
            <a:r>
              <a:rPr lang="en-US" sz="1100" dirty="0">
                <a:ea typeface="Amazon Ember" panose="020B0603020204020204" pitchFamily="34" charset="0"/>
                <a:cs typeface="Amazon Ember" panose="020B0603020204020204" pitchFamily="34" charset="0"/>
              </a:rPr>
              <a:t>Web servers</a:t>
            </a:r>
          </a:p>
          <a:p>
            <a:pPr marL="171450" indent="-171450">
              <a:buClr>
                <a:schemeClr val="tx1"/>
              </a:buClr>
              <a:buFont typeface="Arial" panose="020B0604020202020204" pitchFamily="34" charset="0"/>
              <a:buChar char="•"/>
            </a:pPr>
            <a:r>
              <a:rPr lang="en-US" sz="1100" dirty="0">
                <a:ea typeface="Amazon Ember" panose="020B0603020204020204" pitchFamily="34" charset="0"/>
                <a:cs typeface="Amazon Ember" panose="020B0603020204020204" pitchFamily="34" charset="0"/>
              </a:rPr>
              <a:t>Database servers</a:t>
            </a:r>
          </a:p>
          <a:p>
            <a:pPr marL="171450" indent="-171450">
              <a:buClr>
                <a:schemeClr val="tx1"/>
              </a:buClr>
              <a:buFont typeface="Arial" panose="020B0604020202020204" pitchFamily="34" charset="0"/>
              <a:buChar char="•"/>
            </a:pPr>
            <a:r>
              <a:rPr lang="en-US" sz="1100" dirty="0">
                <a:ea typeface="Amazon Ember" panose="020B0603020204020204" pitchFamily="34" charset="0"/>
                <a:cs typeface="Amazon Ember" panose="020B0603020204020204" pitchFamily="34" charset="0"/>
              </a:rPr>
              <a:t>Game servers</a:t>
            </a:r>
          </a:p>
          <a:p>
            <a:pPr marL="171450" indent="-171450">
              <a:buClr>
                <a:schemeClr val="tx1"/>
              </a:buClr>
              <a:buFont typeface="Arial" panose="020B0604020202020204" pitchFamily="34" charset="0"/>
              <a:buChar char="•"/>
            </a:pPr>
            <a:r>
              <a:rPr lang="en-US" sz="1100" dirty="0">
                <a:ea typeface="Amazon Ember" panose="020B0603020204020204" pitchFamily="34" charset="0"/>
                <a:cs typeface="Amazon Ember" panose="020B0603020204020204" pitchFamily="34" charset="0"/>
              </a:rPr>
              <a:t>Mail servers</a:t>
            </a:r>
          </a:p>
          <a:p>
            <a:pPr marL="171450" indent="-171450">
              <a:buClr>
                <a:schemeClr val="tx1"/>
              </a:buClr>
              <a:buFont typeface="Arial" panose="020B0604020202020204" pitchFamily="34" charset="0"/>
              <a:buChar char="•"/>
            </a:pPr>
            <a:r>
              <a:rPr lang="en-US" sz="1100" dirty="0">
                <a:ea typeface="Amazon Ember" panose="020B0603020204020204" pitchFamily="34" charset="0"/>
                <a:cs typeface="Amazon Ember" panose="020B0603020204020204" pitchFamily="34" charset="0"/>
              </a:rPr>
              <a:t>Media servers</a:t>
            </a:r>
          </a:p>
          <a:p>
            <a:pPr marL="171450" indent="-171450">
              <a:buClr>
                <a:schemeClr val="tx1"/>
              </a:buClr>
              <a:buFont typeface="Arial" panose="020B0604020202020204" pitchFamily="34" charset="0"/>
              <a:buChar char="•"/>
            </a:pPr>
            <a:r>
              <a:rPr lang="en-US" sz="1100" dirty="0">
                <a:ea typeface="Amazon Ember" panose="020B0603020204020204" pitchFamily="34" charset="0"/>
                <a:cs typeface="Amazon Ember" panose="020B0603020204020204" pitchFamily="34" charset="0"/>
              </a:rPr>
              <a:t>Catalog servers</a:t>
            </a:r>
          </a:p>
          <a:p>
            <a:pPr marL="171450" indent="-171450">
              <a:buClr>
                <a:schemeClr val="tx1"/>
              </a:buClr>
              <a:buFont typeface="Arial" panose="020B0604020202020204" pitchFamily="34" charset="0"/>
              <a:buChar char="•"/>
            </a:pPr>
            <a:r>
              <a:rPr lang="en-US" sz="1100" dirty="0">
                <a:ea typeface="Amazon Ember" panose="020B0603020204020204" pitchFamily="34" charset="0"/>
                <a:cs typeface="Amazon Ember" panose="020B0603020204020204" pitchFamily="34" charset="0"/>
              </a:rPr>
              <a:t>File servers</a:t>
            </a:r>
          </a:p>
          <a:p>
            <a:pPr marL="171450" indent="-171450">
              <a:buClr>
                <a:schemeClr val="tx1"/>
              </a:buClr>
              <a:buFont typeface="Arial" panose="020B0604020202020204" pitchFamily="34" charset="0"/>
              <a:buChar char="•"/>
            </a:pPr>
            <a:r>
              <a:rPr lang="en-US" sz="1100" dirty="0">
                <a:ea typeface="Amazon Ember" panose="020B0603020204020204" pitchFamily="34" charset="0"/>
                <a:cs typeface="Amazon Ember" panose="020B0603020204020204" pitchFamily="34" charset="0"/>
              </a:rPr>
              <a:t>Computing servers</a:t>
            </a:r>
          </a:p>
          <a:p>
            <a:pPr marL="171450" indent="-171450">
              <a:buClr>
                <a:schemeClr val="tx1"/>
              </a:buClr>
              <a:buFont typeface="Arial" panose="020B0604020202020204" pitchFamily="34" charset="0"/>
              <a:buChar char="•"/>
            </a:pPr>
            <a:r>
              <a:rPr lang="en-US" sz="1100" dirty="0">
                <a:ea typeface="Amazon Ember" panose="020B0603020204020204" pitchFamily="34" charset="0"/>
                <a:cs typeface="Amazon Ember" panose="020B0603020204020204" pitchFamily="34" charset="0"/>
              </a:rPr>
              <a:t>Proxy servers</a:t>
            </a:r>
            <a:endParaRPr lang="en-US" sz="1100" i="0" kern="1200" dirty="0">
              <a:solidFill>
                <a:schemeClr val="tx1"/>
              </a:solidFill>
              <a:effectLst/>
            </a:endParaRPr>
          </a:p>
          <a:p>
            <a:pPr marL="171450" indent="-171450">
              <a:buFont typeface="Arial" panose="020B0604020202020204" pitchFamily="34" charset="0"/>
              <a:buChar char="•"/>
            </a:pPr>
            <a:endParaRPr lang="en-US" sz="1100" kern="1200" dirty="0">
              <a:solidFill>
                <a:schemeClr val="tx1"/>
              </a:solidFill>
              <a:effectLst/>
            </a:endParaRPr>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23408464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A53956-8408-1C43-BF21-C1EEEFF0EBF3}" type="slidenum">
              <a:rPr lang="en-US" smtClean="0"/>
              <a:t>42</a:t>
            </a:fld>
            <a:endParaRPr lang="en-US"/>
          </a:p>
        </p:txBody>
      </p:sp>
    </p:spTree>
    <p:extLst>
      <p:ext uri="{BB962C8B-B14F-4D97-AF65-F5344CB8AC3E}">
        <p14:creationId xmlns:p14="http://schemas.microsoft.com/office/powerpoint/2010/main" val="29277475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2"/>
            <a:ext cx="7315200" cy="3269552"/>
          </a:xfrm>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i="0" kern="1200" dirty="0">
              <a:solidFill>
                <a:schemeClr val="tx1"/>
              </a:solidFill>
              <a:effectLst/>
            </a:endParaRPr>
          </a:p>
          <a:p>
            <a:pPr marL="0" indent="0">
              <a:buFont typeface="Arial" panose="020B0604020202020204" pitchFamily="34" charset="0"/>
              <a:buNone/>
            </a:pPr>
            <a:r>
              <a:rPr lang="en-US" sz="1100" kern="1200" dirty="0">
                <a:solidFill>
                  <a:schemeClr val="tx1"/>
                </a:solidFill>
                <a:effectLst/>
              </a:rPr>
              <a:t>Amazon EC2 provides virtual machines in the cloud and gives you full administrative control over the Windows or Linux operating</a:t>
            </a:r>
            <a:r>
              <a:rPr lang="en-US" sz="1100" kern="1200" baseline="0" dirty="0">
                <a:solidFill>
                  <a:schemeClr val="tx1"/>
                </a:solidFill>
                <a:effectLst/>
              </a:rPr>
              <a:t> system </a:t>
            </a:r>
            <a:r>
              <a:rPr lang="en-US" sz="1100" kern="1200" dirty="0">
                <a:solidFill>
                  <a:schemeClr val="tx1"/>
                </a:solidFill>
                <a:effectLst/>
              </a:rPr>
              <a:t>that runs on the instance. Most server operating systems are supported, including: Windows 2008, 2012, 2016, and 2019, Red Hat, SuSE, Ubuntu, and Amazon Linux.</a:t>
            </a:r>
          </a:p>
          <a:p>
            <a:pPr marL="0" indent="0">
              <a:buFont typeface="Arial" panose="020B0604020202020204" pitchFamily="34" charset="0"/>
              <a:buNone/>
            </a:pPr>
            <a:endParaRPr lang="en-US" sz="1100" kern="1200" dirty="0">
              <a:solidFill>
                <a:schemeClr val="tx1"/>
              </a:solidFill>
              <a:effectLst/>
            </a:endParaRPr>
          </a:p>
          <a:p>
            <a:pPr marL="0" indent="0">
              <a:buFont typeface="Arial" panose="020B0604020202020204" pitchFamily="34" charset="0"/>
              <a:buNone/>
            </a:pPr>
            <a:r>
              <a:rPr lang="en-US" sz="1100" kern="1200" dirty="0">
                <a:solidFill>
                  <a:schemeClr val="tx1"/>
                </a:solidFill>
                <a:effectLst/>
              </a:rPr>
              <a:t>An operating system that runs on a virtual machine is often called </a:t>
            </a:r>
            <a:r>
              <a:rPr lang="en-US" sz="1100" i="1" kern="1200" dirty="0">
                <a:solidFill>
                  <a:schemeClr val="tx1"/>
                </a:solidFill>
                <a:effectLst/>
              </a:rPr>
              <a:t>a guest operating system </a:t>
            </a:r>
            <a:r>
              <a:rPr lang="en-US" sz="1100" kern="1200" dirty="0">
                <a:solidFill>
                  <a:schemeClr val="tx1"/>
                </a:solidFill>
                <a:effectLst/>
              </a:rPr>
              <a:t>to distinguish it from the </a:t>
            </a:r>
            <a:r>
              <a:rPr lang="en-US" sz="1100" i="1" kern="1200" dirty="0">
                <a:solidFill>
                  <a:schemeClr val="tx1"/>
                </a:solidFill>
                <a:effectLst/>
              </a:rPr>
              <a:t>host</a:t>
            </a:r>
            <a:r>
              <a:rPr lang="en-US" sz="1100" kern="1200" dirty="0">
                <a:solidFill>
                  <a:schemeClr val="tx1"/>
                </a:solidFill>
                <a:effectLst/>
              </a:rPr>
              <a:t> operating system. The host operating system is directly installed on any server hardware that hosts one or more virtual machines.</a:t>
            </a:r>
          </a:p>
          <a:p>
            <a:pPr marL="0" indent="0">
              <a:buFont typeface="Arial" panose="020B0604020202020204" pitchFamily="34" charset="0"/>
              <a:buNone/>
            </a:pPr>
            <a:endParaRPr lang="en-US" sz="1100" kern="1200" dirty="0">
              <a:solidFill>
                <a:schemeClr val="tx1"/>
              </a:solidFill>
              <a:effectLst/>
            </a:endParaRPr>
          </a:p>
          <a:p>
            <a:r>
              <a:rPr lang="en-US" sz="1100" dirty="0"/>
              <a:t>With Amazon EC2, you can launch any number of instances of any size into any Availability Zone anywhere in the world in a matter of minutes. Instances launch from </a:t>
            </a:r>
            <a:r>
              <a:rPr lang="en-US" sz="1100" b="1" dirty="0"/>
              <a:t>Amazon Machine Images (AMIs)</a:t>
            </a:r>
            <a:r>
              <a:rPr lang="en-US" sz="1100" b="0" dirty="0"/>
              <a:t>, which are effectively virtual machine </a:t>
            </a:r>
            <a:r>
              <a:rPr lang="en-US" sz="1100" b="0" i="1" dirty="0"/>
              <a:t>templates</a:t>
            </a:r>
            <a:r>
              <a:rPr lang="en-US" sz="1100" b="0" dirty="0"/>
              <a:t>. AMIs are discussed in more detail later in this module.</a:t>
            </a:r>
          </a:p>
          <a:p>
            <a:endParaRPr lang="en-US" sz="1100" dirty="0"/>
          </a:p>
          <a:p>
            <a:r>
              <a:rPr lang="en-US" sz="1100" dirty="0"/>
              <a:t>You can control traffic to and from instances by using security groups. </a:t>
            </a:r>
            <a:r>
              <a:rPr lang="en-US" sz="1100" kern="1200" dirty="0">
                <a:solidFill>
                  <a:schemeClr val="tx1"/>
                </a:solidFill>
                <a:effectLst/>
              </a:rPr>
              <a:t>Also, because </a:t>
            </a:r>
            <a:r>
              <a:rPr lang="en-US" sz="1100" dirty="0"/>
              <a:t>the servers run in the AWS Cloud</a:t>
            </a:r>
            <a:r>
              <a:rPr lang="en-US" sz="1100" kern="1200" dirty="0">
                <a:solidFill>
                  <a:schemeClr val="tx1"/>
                </a:solidFill>
                <a:effectLst/>
              </a:rPr>
              <a:t>, </a:t>
            </a:r>
            <a:r>
              <a:rPr lang="en-US" sz="1100" dirty="0"/>
              <a:t>you can build solutions that take use multiple AWS services.</a:t>
            </a:r>
          </a:p>
        </p:txBody>
      </p:sp>
    </p:spTree>
    <p:extLst>
      <p:ext uri="{BB962C8B-B14F-4D97-AF65-F5344CB8AC3E}">
        <p14:creationId xmlns:p14="http://schemas.microsoft.com/office/powerpoint/2010/main" val="24387716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The first time you launch an Amazon EC2 instance, you will likely use the AWS Management Console</a:t>
            </a:r>
            <a:r>
              <a:rPr lang="en-US" sz="1100" baseline="0" dirty="0"/>
              <a:t> </a:t>
            </a:r>
            <a:r>
              <a:rPr lang="en-US" sz="1100" dirty="0"/>
              <a:t>Launch Instance Wizard. You will have the opportunity to experience using the Launch Wizard in the </a:t>
            </a:r>
            <a:r>
              <a:rPr lang="en-US" sz="1100" b="1" dirty="0"/>
              <a:t>lab</a:t>
            </a:r>
            <a:r>
              <a:rPr lang="en-US" sz="1100" dirty="0"/>
              <a:t> that is in this module.</a:t>
            </a:r>
          </a:p>
          <a:p>
            <a:endParaRPr lang="en-US" sz="1100" dirty="0"/>
          </a:p>
          <a:p>
            <a:r>
              <a:rPr lang="en-US" sz="1100" dirty="0"/>
              <a:t>The </a:t>
            </a:r>
            <a:r>
              <a:rPr lang="en-US" sz="1100" b="1" dirty="0"/>
              <a:t>Launch Instance Wizard </a:t>
            </a:r>
            <a:r>
              <a:rPr lang="en-US" sz="1100" dirty="0"/>
              <a:t>makes it easy to launch an instance. For example, if you choose to accept all the default settings, you can skip most of the steps that are provided by the wizard and launch an EC2 instance in as few as six clicks. An example of this process is shown in the </a:t>
            </a:r>
            <a:r>
              <a:rPr lang="en-US" sz="1100" b="1" dirty="0"/>
              <a:t>demonstration</a:t>
            </a:r>
            <a:r>
              <a:rPr lang="en-US" sz="1100" dirty="0"/>
              <a:t> at the end of this section. </a:t>
            </a:r>
          </a:p>
          <a:p>
            <a:endParaRPr lang="en-US" sz="1100" dirty="0"/>
          </a:p>
          <a:p>
            <a:r>
              <a:rPr lang="en-US" sz="1100" dirty="0"/>
              <a:t>However, for most deployments you will want to modify the default settings so that the servers you launch are deployed in a way that matches your specific needs.</a:t>
            </a:r>
          </a:p>
          <a:p>
            <a:endParaRPr lang="en-US" sz="1100" dirty="0"/>
          </a:p>
          <a:p>
            <a:r>
              <a:rPr lang="en-US" sz="1100" dirty="0"/>
              <a:t>The next series of slides introduce you to the essential choices that you must make when you launch an instance. The</a:t>
            </a:r>
            <a:r>
              <a:rPr lang="en-US" sz="1100" baseline="0" dirty="0"/>
              <a:t> slides cover</a:t>
            </a:r>
            <a:r>
              <a:rPr lang="en-US" sz="1100" dirty="0"/>
              <a:t> essential concepts that are good to know when you make these choices.</a:t>
            </a:r>
            <a:r>
              <a:rPr lang="en-US" sz="1100" baseline="0" dirty="0"/>
              <a:t> These concepts are described to help you </a:t>
            </a:r>
            <a:r>
              <a:rPr lang="en-US" sz="1100" dirty="0"/>
              <a:t>understand the options that are available, and the effects of the decisions</a:t>
            </a:r>
            <a:r>
              <a:rPr lang="en-US" sz="1100" baseline="0" dirty="0"/>
              <a:t> that </a:t>
            </a:r>
            <a:r>
              <a:rPr lang="en-US" sz="1100" dirty="0"/>
              <a:t>you will make.</a:t>
            </a:r>
          </a:p>
        </p:txBody>
      </p:sp>
    </p:spTree>
    <p:extLst>
      <p:ext uri="{BB962C8B-B14F-4D97-AF65-F5344CB8AC3E}">
        <p14:creationId xmlns:p14="http://schemas.microsoft.com/office/powerpoint/2010/main" val="1317531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A53956-8408-1C43-BF21-C1EEEFF0EBF3}" type="slidenum">
              <a:rPr lang="en-US" smtClean="0"/>
              <a:t>4</a:t>
            </a:fld>
            <a:endParaRPr lang="en-US"/>
          </a:p>
        </p:txBody>
      </p:sp>
    </p:spTree>
    <p:extLst>
      <p:ext uri="{BB962C8B-B14F-4D97-AF65-F5344CB8AC3E}">
        <p14:creationId xmlns:p14="http://schemas.microsoft.com/office/powerpoint/2010/main" val="8617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2"/>
            <a:ext cx="7315200" cy="2480882"/>
          </a:xfrm>
        </p:spPr>
        <p:txBody>
          <a:bodyPr/>
          <a:lstStyle/>
          <a:p>
            <a:r>
              <a:rPr lang="en-US" sz="1100" b="0" i="0" kern="1200" dirty="0">
                <a:solidFill>
                  <a:schemeClr val="tx1"/>
                </a:solidFill>
                <a:effectLst/>
                <a:latin typeface="Calibri" panose="020F0502020204030204" pitchFamily="34" charset="0"/>
                <a:ea typeface="+mn-ea"/>
                <a:cs typeface="+mn-cs"/>
              </a:rPr>
              <a:t>An </a:t>
            </a:r>
            <a:r>
              <a:rPr lang="en-US" sz="1100" b="1" i="0" kern="1200" dirty="0">
                <a:solidFill>
                  <a:schemeClr val="tx1"/>
                </a:solidFill>
                <a:effectLst/>
                <a:latin typeface="Calibri" panose="020F0502020204030204" pitchFamily="34" charset="0"/>
                <a:ea typeface="+mn-ea"/>
                <a:cs typeface="+mn-cs"/>
              </a:rPr>
              <a:t>Amazon Machine Image (AMI)</a:t>
            </a:r>
            <a:r>
              <a:rPr lang="en-US" sz="1100" b="0" i="0" kern="1200" dirty="0">
                <a:solidFill>
                  <a:schemeClr val="tx1"/>
                </a:solidFill>
                <a:effectLst/>
                <a:latin typeface="Calibri" panose="020F0502020204030204" pitchFamily="34" charset="0"/>
                <a:ea typeface="+mn-ea"/>
                <a:cs typeface="+mn-cs"/>
              </a:rPr>
              <a:t> provides information that is</a:t>
            </a:r>
            <a:r>
              <a:rPr lang="en-US" sz="1100" b="0" i="0" kern="1200" baseline="0" dirty="0">
                <a:solidFill>
                  <a:schemeClr val="tx1"/>
                </a:solidFill>
                <a:effectLst/>
                <a:latin typeface="Calibri" panose="020F0502020204030204" pitchFamily="34" charset="0"/>
                <a:ea typeface="+mn-ea"/>
                <a:cs typeface="+mn-cs"/>
              </a:rPr>
              <a:t> </a:t>
            </a:r>
            <a:r>
              <a:rPr lang="en-US" sz="1100" b="0" i="0" kern="1200" dirty="0">
                <a:solidFill>
                  <a:schemeClr val="tx1"/>
                </a:solidFill>
                <a:effectLst/>
                <a:latin typeface="Calibri" panose="020F0502020204030204" pitchFamily="34" charset="0"/>
                <a:ea typeface="+mn-ea"/>
                <a:cs typeface="+mn-cs"/>
              </a:rPr>
              <a:t>required to launch an </a:t>
            </a:r>
            <a:r>
              <a:rPr lang="en-US" sz="1100" b="1" i="0" kern="1200" dirty="0">
                <a:solidFill>
                  <a:schemeClr val="tx1"/>
                </a:solidFill>
                <a:effectLst/>
                <a:latin typeface="Calibri" panose="020F0502020204030204" pitchFamily="34" charset="0"/>
                <a:ea typeface="+mn-ea"/>
                <a:cs typeface="+mn-cs"/>
              </a:rPr>
              <a:t>EC2</a:t>
            </a:r>
            <a:r>
              <a:rPr lang="en-US" sz="1100" b="0" i="0" kern="1200" dirty="0">
                <a:solidFill>
                  <a:schemeClr val="tx1"/>
                </a:solidFill>
                <a:effectLst/>
                <a:latin typeface="Calibri" panose="020F0502020204030204" pitchFamily="34" charset="0"/>
                <a:ea typeface="+mn-ea"/>
                <a:cs typeface="+mn-cs"/>
              </a:rPr>
              <a:t> </a:t>
            </a:r>
            <a:r>
              <a:rPr lang="en-US" sz="1100" b="1" i="0" kern="1200" dirty="0">
                <a:solidFill>
                  <a:schemeClr val="tx1"/>
                </a:solidFill>
                <a:effectLst/>
                <a:latin typeface="Calibri" panose="020F0502020204030204" pitchFamily="34" charset="0"/>
                <a:ea typeface="+mn-ea"/>
                <a:cs typeface="+mn-cs"/>
              </a:rPr>
              <a:t>instance</a:t>
            </a:r>
            <a:r>
              <a:rPr lang="en-US" sz="1100" b="0" i="0" kern="1200" dirty="0">
                <a:solidFill>
                  <a:schemeClr val="tx1"/>
                </a:solidFill>
                <a:effectLst/>
                <a:latin typeface="Calibri" panose="020F0502020204030204" pitchFamily="34" charset="0"/>
                <a:ea typeface="+mn-ea"/>
                <a:cs typeface="+mn-cs"/>
              </a:rPr>
              <a:t>. You must specify a source AMI when you launch an instance. You can use different AMIs to launch different types of instances. For example, you can choose one AMI to launch</a:t>
            </a:r>
            <a:r>
              <a:rPr lang="en-US" sz="1100" b="0" i="0" kern="1200" baseline="0" dirty="0">
                <a:solidFill>
                  <a:schemeClr val="tx1"/>
                </a:solidFill>
                <a:effectLst/>
                <a:latin typeface="Calibri" panose="020F0502020204030204" pitchFamily="34" charset="0"/>
                <a:ea typeface="+mn-ea"/>
                <a:cs typeface="+mn-cs"/>
              </a:rPr>
              <a:t> an instance that will become a </a:t>
            </a:r>
            <a:r>
              <a:rPr lang="en-US" sz="1100" b="0" i="0" kern="1200" dirty="0">
                <a:solidFill>
                  <a:schemeClr val="tx1"/>
                </a:solidFill>
                <a:effectLst/>
                <a:latin typeface="Calibri" panose="020F0502020204030204" pitchFamily="34" charset="0"/>
                <a:ea typeface="+mn-ea"/>
                <a:cs typeface="+mn-cs"/>
              </a:rPr>
              <a:t>web server </a:t>
            </a:r>
            <a:r>
              <a:rPr lang="en-US" sz="1100" b="0" i="0" kern="1200" baseline="0" dirty="0">
                <a:solidFill>
                  <a:schemeClr val="tx1"/>
                </a:solidFill>
                <a:effectLst/>
                <a:latin typeface="Calibri" panose="020F0502020204030204" pitchFamily="34" charset="0"/>
                <a:ea typeface="+mn-ea"/>
                <a:cs typeface="+mn-cs"/>
              </a:rPr>
              <a:t>and another AMI to deploy an instance that will host an application server. </a:t>
            </a:r>
            <a:r>
              <a:rPr lang="en-US" sz="1100" dirty="0">
                <a:latin typeface="Calibri" panose="020F0502020204030204" pitchFamily="34" charset="0"/>
              </a:rPr>
              <a:t>You can also launch multiple instances from a single AMI.</a:t>
            </a:r>
            <a:endParaRPr lang="en-US" sz="1100" b="0" i="0" kern="1200" baseline="0" dirty="0">
              <a:solidFill>
                <a:schemeClr val="tx1"/>
              </a:solidFill>
              <a:effectLst/>
              <a:latin typeface="Calibri" panose="020F0502020204030204" pitchFamily="34" charset="0"/>
              <a:ea typeface="+mn-ea"/>
              <a:cs typeface="+mn-cs"/>
            </a:endParaRPr>
          </a:p>
          <a:p>
            <a:endParaRPr lang="en-US" sz="1100" b="0" i="0" kern="1200" baseline="0" dirty="0">
              <a:solidFill>
                <a:schemeClr val="tx1"/>
              </a:solidFill>
              <a:effectLst/>
              <a:latin typeface="Calibri" panose="020F0502020204030204" pitchFamily="34" charset="0"/>
              <a:ea typeface="+mn-ea"/>
              <a:cs typeface="+mn-cs"/>
            </a:endParaRPr>
          </a:p>
          <a:p>
            <a:r>
              <a:rPr lang="en-US" sz="1100" b="0" i="0" kern="1200" dirty="0">
                <a:solidFill>
                  <a:schemeClr val="tx1"/>
                </a:solidFill>
                <a:effectLst/>
                <a:latin typeface="Calibri" panose="020F0502020204030204" pitchFamily="34" charset="0"/>
                <a:ea typeface="+mn-ea"/>
                <a:cs typeface="+mn-cs"/>
              </a:rPr>
              <a:t>An AMI includes the following components:</a:t>
            </a:r>
          </a:p>
          <a:p>
            <a:pPr marL="171450" indent="-171450">
              <a:buFont typeface="Arial" panose="020B0604020202020204" pitchFamily="34" charset="0"/>
              <a:buChar char="•"/>
            </a:pPr>
            <a:r>
              <a:rPr lang="en-US" sz="1100" b="0" i="0" kern="1200" dirty="0">
                <a:solidFill>
                  <a:schemeClr val="tx1"/>
                </a:solidFill>
                <a:effectLst/>
                <a:latin typeface="Calibri" panose="020F0502020204030204" pitchFamily="34" charset="0"/>
                <a:ea typeface="+mn-ea"/>
                <a:cs typeface="+mn-cs"/>
              </a:rPr>
              <a:t>A </a:t>
            </a:r>
            <a:r>
              <a:rPr lang="en-US" sz="1100" b="1" i="0" kern="1200" dirty="0">
                <a:solidFill>
                  <a:schemeClr val="tx1"/>
                </a:solidFill>
                <a:effectLst/>
                <a:latin typeface="Calibri" panose="020F0502020204030204" pitchFamily="34" charset="0"/>
                <a:ea typeface="+mn-ea"/>
                <a:cs typeface="+mn-cs"/>
              </a:rPr>
              <a:t>template for the</a:t>
            </a:r>
            <a:r>
              <a:rPr lang="en-US" sz="1100" b="1" i="0" kern="1200" baseline="0" dirty="0">
                <a:solidFill>
                  <a:schemeClr val="tx1"/>
                </a:solidFill>
                <a:effectLst/>
                <a:latin typeface="Calibri" panose="020F0502020204030204" pitchFamily="34" charset="0"/>
                <a:ea typeface="+mn-ea"/>
                <a:cs typeface="+mn-cs"/>
              </a:rPr>
              <a:t> </a:t>
            </a:r>
            <a:r>
              <a:rPr lang="en-US" sz="1100" b="1" i="0" kern="1200" dirty="0">
                <a:solidFill>
                  <a:schemeClr val="tx1"/>
                </a:solidFill>
                <a:effectLst/>
                <a:latin typeface="Calibri" panose="020F0502020204030204" pitchFamily="34" charset="0"/>
                <a:ea typeface="+mn-ea"/>
                <a:cs typeface="+mn-cs"/>
              </a:rPr>
              <a:t>root volume </a:t>
            </a:r>
            <a:r>
              <a:rPr lang="en-US" sz="1100" b="0" i="0" kern="1200" dirty="0">
                <a:solidFill>
                  <a:schemeClr val="tx1"/>
                </a:solidFill>
                <a:effectLst/>
                <a:latin typeface="Calibri" panose="020F0502020204030204" pitchFamily="34" charset="0"/>
                <a:ea typeface="+mn-ea"/>
                <a:cs typeface="+mn-cs"/>
              </a:rPr>
              <a:t>of the </a:t>
            </a:r>
            <a:r>
              <a:rPr lang="en-US" sz="1100" b="0" i="0" kern="1200" baseline="0" dirty="0">
                <a:solidFill>
                  <a:schemeClr val="tx1"/>
                </a:solidFill>
                <a:effectLst/>
                <a:latin typeface="Calibri" panose="020F0502020204030204" pitchFamily="34" charset="0"/>
                <a:ea typeface="+mn-ea"/>
                <a:cs typeface="+mn-cs"/>
              </a:rPr>
              <a:t>instance. A root volume typically</a:t>
            </a:r>
            <a:r>
              <a:rPr lang="en-US" sz="1100" b="0" i="0" kern="1200" dirty="0">
                <a:solidFill>
                  <a:schemeClr val="tx1"/>
                </a:solidFill>
                <a:effectLst/>
                <a:latin typeface="Calibri" panose="020F0502020204030204" pitchFamily="34" charset="0"/>
                <a:ea typeface="+mn-ea"/>
                <a:cs typeface="+mn-cs"/>
              </a:rPr>
              <a:t> </a:t>
            </a:r>
            <a:r>
              <a:rPr lang="en-US" sz="1100" b="0" i="0" kern="1200" baseline="0" dirty="0">
                <a:solidFill>
                  <a:schemeClr val="tx1"/>
                </a:solidFill>
                <a:effectLst/>
                <a:latin typeface="Calibri" panose="020F0502020204030204" pitchFamily="34" charset="0"/>
                <a:ea typeface="+mn-ea"/>
                <a:cs typeface="+mn-cs"/>
              </a:rPr>
              <a:t>contains </a:t>
            </a:r>
            <a:r>
              <a:rPr lang="en-US" sz="1100" b="0" i="0" kern="1200" dirty="0">
                <a:solidFill>
                  <a:schemeClr val="tx1"/>
                </a:solidFill>
                <a:effectLst/>
                <a:latin typeface="Calibri" panose="020F0502020204030204" pitchFamily="34" charset="0"/>
                <a:ea typeface="+mn-ea"/>
                <a:cs typeface="+mn-cs"/>
              </a:rPr>
              <a:t>a</a:t>
            </a:r>
            <a:r>
              <a:rPr lang="en-US" sz="1100" dirty="0">
                <a:latin typeface="Calibri" panose="020F0502020204030204" pitchFamily="34" charset="0"/>
              </a:rPr>
              <a:t>n </a:t>
            </a:r>
            <a:r>
              <a:rPr lang="en-US" sz="1100" b="0" i="0" kern="1200" dirty="0">
                <a:solidFill>
                  <a:schemeClr val="tx1"/>
                </a:solidFill>
                <a:effectLst/>
                <a:latin typeface="Calibri" panose="020F0502020204030204" pitchFamily="34" charset="0"/>
                <a:ea typeface="+mn-ea"/>
                <a:cs typeface="+mn-cs"/>
              </a:rPr>
              <a:t>operating system (OS) and everything</a:t>
            </a:r>
            <a:r>
              <a:rPr lang="en-US" sz="1100" b="0" i="0" kern="1200" baseline="0" dirty="0">
                <a:solidFill>
                  <a:schemeClr val="tx1"/>
                </a:solidFill>
                <a:effectLst/>
                <a:latin typeface="Calibri" panose="020F0502020204030204" pitchFamily="34" charset="0"/>
                <a:ea typeface="+mn-ea"/>
                <a:cs typeface="+mn-cs"/>
              </a:rPr>
              <a:t> that was </a:t>
            </a:r>
            <a:r>
              <a:rPr lang="en-US" sz="1100" b="0" i="0" kern="1200" dirty="0">
                <a:solidFill>
                  <a:schemeClr val="tx1"/>
                </a:solidFill>
                <a:effectLst/>
                <a:latin typeface="Calibri" panose="020F0502020204030204" pitchFamily="34" charset="0"/>
                <a:ea typeface="+mn-ea"/>
                <a:cs typeface="+mn-cs"/>
              </a:rPr>
              <a:t>installed in that </a:t>
            </a:r>
            <a:r>
              <a:rPr lang="en-US" sz="1100" b="0" i="0" kern="1200" baseline="0" dirty="0">
                <a:solidFill>
                  <a:schemeClr val="tx1"/>
                </a:solidFill>
                <a:effectLst/>
                <a:latin typeface="Calibri" panose="020F0502020204030204" pitchFamily="34" charset="0"/>
                <a:ea typeface="+mn-ea"/>
                <a:cs typeface="+mn-cs"/>
              </a:rPr>
              <a:t>OS (applications, libraries, etc.</a:t>
            </a:r>
            <a:r>
              <a:rPr lang="en-US" sz="1100" b="0" i="0" kern="1200" dirty="0">
                <a:solidFill>
                  <a:schemeClr val="tx1"/>
                </a:solidFill>
                <a:effectLst/>
                <a:latin typeface="Calibri" panose="020F0502020204030204" pitchFamily="34" charset="0"/>
                <a:ea typeface="+mn-ea"/>
                <a:cs typeface="+mn-cs"/>
              </a:rPr>
              <a:t>). Amazon EC2 copies</a:t>
            </a:r>
            <a:r>
              <a:rPr lang="en-US" sz="1100" b="0" i="0" kern="1200" baseline="0" dirty="0">
                <a:solidFill>
                  <a:schemeClr val="tx1"/>
                </a:solidFill>
                <a:effectLst/>
                <a:latin typeface="Calibri" panose="020F0502020204030204" pitchFamily="34" charset="0"/>
                <a:ea typeface="+mn-ea"/>
                <a:cs typeface="+mn-cs"/>
              </a:rPr>
              <a:t> the template to the root volume of a new EC2 instance, and then starts it.</a:t>
            </a:r>
            <a:endParaRPr lang="en-US" sz="1100" b="0" i="0" kern="1200" dirty="0">
              <a:solidFill>
                <a:schemeClr val="tx1"/>
              </a:solidFill>
              <a:effectLst/>
              <a:latin typeface="Calibri" panose="020F0502020204030204" pitchFamily="34" charset="0"/>
              <a:ea typeface="+mn-ea"/>
              <a:cs typeface="+mn-cs"/>
            </a:endParaRPr>
          </a:p>
          <a:p>
            <a:pPr marL="171450" indent="-171450">
              <a:buFont typeface="Arial" panose="020B0604020202020204" pitchFamily="34" charset="0"/>
              <a:buChar char="•"/>
            </a:pPr>
            <a:r>
              <a:rPr lang="en-US" sz="1100" b="1" i="0" kern="1200" dirty="0">
                <a:solidFill>
                  <a:schemeClr val="tx1"/>
                </a:solidFill>
                <a:effectLst/>
                <a:latin typeface="Calibri" panose="020F0502020204030204" pitchFamily="34" charset="0"/>
                <a:ea typeface="+mn-ea"/>
                <a:cs typeface="+mn-cs"/>
              </a:rPr>
              <a:t>Launch permissions </a:t>
            </a:r>
            <a:r>
              <a:rPr lang="en-US" sz="1100" b="0" i="0" kern="1200" dirty="0">
                <a:solidFill>
                  <a:schemeClr val="tx1"/>
                </a:solidFill>
                <a:effectLst/>
                <a:latin typeface="Calibri" panose="020F0502020204030204" pitchFamily="34" charset="0"/>
                <a:ea typeface="+mn-ea"/>
                <a:cs typeface="+mn-cs"/>
              </a:rPr>
              <a:t>that control which AWS accounts can use the AMI.</a:t>
            </a:r>
          </a:p>
          <a:p>
            <a:pPr marL="171450" indent="-171450">
              <a:buFont typeface="Arial" panose="020B0604020202020204" pitchFamily="34" charset="0"/>
              <a:buChar char="•"/>
            </a:pPr>
            <a:r>
              <a:rPr lang="en-US" sz="1100" b="0" i="0" kern="1200" dirty="0">
                <a:solidFill>
                  <a:schemeClr val="tx1"/>
                </a:solidFill>
                <a:effectLst/>
                <a:latin typeface="Calibri" panose="020F0502020204030204" pitchFamily="34" charset="0"/>
                <a:ea typeface="+mn-ea"/>
                <a:cs typeface="+mn-cs"/>
              </a:rPr>
              <a:t>A </a:t>
            </a:r>
            <a:r>
              <a:rPr lang="en-US" sz="1100" b="1" i="0" kern="1200" dirty="0">
                <a:solidFill>
                  <a:schemeClr val="tx1"/>
                </a:solidFill>
                <a:effectLst/>
                <a:latin typeface="Calibri" panose="020F0502020204030204" pitchFamily="34" charset="0"/>
                <a:ea typeface="+mn-ea"/>
                <a:cs typeface="+mn-cs"/>
              </a:rPr>
              <a:t>block device mapping</a:t>
            </a:r>
            <a:r>
              <a:rPr lang="en-US" sz="1100" b="0" i="0" kern="1200" dirty="0">
                <a:solidFill>
                  <a:schemeClr val="tx1"/>
                </a:solidFill>
                <a:effectLst/>
                <a:latin typeface="Calibri" panose="020F0502020204030204" pitchFamily="34" charset="0"/>
                <a:ea typeface="+mn-ea"/>
                <a:cs typeface="+mn-cs"/>
              </a:rPr>
              <a:t> that specifies the volumes to attach to the instance (if any) when it is launched.</a:t>
            </a:r>
          </a:p>
          <a:p>
            <a:pPr marL="171450" indent="-171450">
              <a:buFont typeface="Arial" panose="020B0604020202020204" pitchFamily="34" charset="0"/>
              <a:buChar char="•"/>
            </a:pPr>
            <a:endParaRPr lang="en-US" sz="1100" b="0" i="0" kern="1200" dirty="0">
              <a:solidFill>
                <a:schemeClr val="tx1"/>
              </a:solidFill>
              <a:effectLst/>
              <a:latin typeface="Calibri" panose="020F0502020204030204" pitchFamily="34" charset="0"/>
              <a:ea typeface="+mn-ea"/>
              <a:cs typeface="+mn-cs"/>
            </a:endParaRPr>
          </a:p>
          <a:p>
            <a:pPr marL="0" indent="0">
              <a:buFont typeface="Arial" panose="020B0604020202020204" pitchFamily="34" charset="0"/>
              <a:buNone/>
            </a:pPr>
            <a:r>
              <a:rPr lang="en-US" sz="1100" b="0" i="0" kern="1200" dirty="0">
                <a:solidFill>
                  <a:schemeClr val="tx1"/>
                </a:solidFill>
                <a:effectLst/>
                <a:latin typeface="Calibri" panose="020F0502020204030204" pitchFamily="34" charset="0"/>
                <a:ea typeface="+mn-ea"/>
                <a:cs typeface="+mn-cs"/>
              </a:rPr>
              <a:t>You can choose many AMIs:</a:t>
            </a:r>
            <a:endParaRPr lang="en-US" sz="1100" b="1" kern="1200" dirty="0">
              <a:solidFill>
                <a:schemeClr val="tx1"/>
              </a:solidFill>
              <a:effectLst/>
              <a:latin typeface="Calibri" panose="020F0502020204030204" pitchFamily="34" charset="0"/>
              <a:ea typeface="+mn-ea"/>
              <a:cs typeface="+mn-cs"/>
            </a:endParaRPr>
          </a:p>
          <a:p>
            <a:pPr marL="171450" indent="-171450">
              <a:buFont typeface="Arial" panose="020B0604020202020204" pitchFamily="34" charset="0"/>
              <a:buChar char="•"/>
            </a:pPr>
            <a:r>
              <a:rPr lang="en-US" sz="1100" b="1" kern="1200" dirty="0">
                <a:solidFill>
                  <a:schemeClr val="tx1"/>
                </a:solidFill>
                <a:effectLst/>
                <a:latin typeface="Calibri" panose="020F0502020204030204" pitchFamily="34" charset="0"/>
                <a:ea typeface="+mn-ea"/>
                <a:cs typeface="+mn-cs"/>
              </a:rPr>
              <a:t>Quick Start</a:t>
            </a:r>
            <a:r>
              <a:rPr lang="en-US" sz="1100" b="1" kern="1200" baseline="0" dirty="0">
                <a:solidFill>
                  <a:schemeClr val="tx1"/>
                </a:solidFill>
                <a:effectLst/>
                <a:latin typeface="Calibri" panose="020F0502020204030204" pitchFamily="34" charset="0"/>
                <a:ea typeface="+mn-ea"/>
                <a:cs typeface="+mn-cs"/>
              </a:rPr>
              <a:t> – </a:t>
            </a:r>
            <a:r>
              <a:rPr lang="en-US" sz="1100" kern="1200" dirty="0">
                <a:solidFill>
                  <a:schemeClr val="tx1"/>
                </a:solidFill>
                <a:effectLst/>
                <a:latin typeface="Calibri" panose="020F0502020204030204" pitchFamily="34" charset="0"/>
                <a:ea typeface="+mn-ea"/>
                <a:cs typeface="+mn-cs"/>
              </a:rPr>
              <a:t>AWS offers a number of pre-built AMIs for launching your instances. These AMIs include many Linux and Windows options.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1200" dirty="0">
                <a:solidFill>
                  <a:schemeClr val="tx1"/>
                </a:solidFill>
                <a:effectLst/>
                <a:latin typeface="Calibri" panose="020F0502020204030204" pitchFamily="34" charset="0"/>
                <a:ea typeface="+mn-ea"/>
                <a:cs typeface="+mn-cs"/>
              </a:rPr>
              <a:t>My AMIs</a:t>
            </a:r>
            <a:r>
              <a:rPr lang="en-US" sz="1100" b="1" kern="1200" baseline="0" dirty="0">
                <a:solidFill>
                  <a:schemeClr val="tx1"/>
                </a:solidFill>
                <a:effectLst/>
                <a:latin typeface="Calibri" panose="020F0502020204030204" pitchFamily="34" charset="0"/>
                <a:ea typeface="+mn-ea"/>
                <a:cs typeface="+mn-cs"/>
              </a:rPr>
              <a:t> –</a:t>
            </a:r>
            <a:r>
              <a:rPr lang="en-US" sz="1100" b="1" kern="1200" dirty="0">
                <a:solidFill>
                  <a:schemeClr val="tx1"/>
                </a:solidFill>
                <a:effectLst/>
                <a:latin typeface="Calibri" panose="020F0502020204030204" pitchFamily="34" charset="0"/>
                <a:ea typeface="+mn-ea"/>
                <a:cs typeface="+mn-cs"/>
              </a:rPr>
              <a:t> </a:t>
            </a:r>
            <a:r>
              <a:rPr lang="en-US" sz="1100" b="0" kern="1200" dirty="0">
                <a:solidFill>
                  <a:schemeClr val="tx1"/>
                </a:solidFill>
                <a:effectLst/>
                <a:latin typeface="Calibri" panose="020F0502020204030204" pitchFamily="34" charset="0"/>
                <a:ea typeface="+mn-ea"/>
                <a:cs typeface="+mn-cs"/>
              </a:rPr>
              <a:t>These AMIs are AMIs that you created. </a:t>
            </a:r>
            <a:endParaRPr lang="en-US" sz="1100" kern="1200" dirty="0">
              <a:solidFill>
                <a:schemeClr val="tx1"/>
              </a:solidFill>
              <a:effectLst/>
              <a:latin typeface="Calibri" panose="020F0502020204030204" pitchFamily="34" charset="0"/>
              <a:ea typeface="+mn-ea"/>
              <a:cs typeface="+mn-cs"/>
            </a:endParaRPr>
          </a:p>
          <a:p>
            <a:pPr marL="171450" indent="-171450">
              <a:buFont typeface="Arial" panose="020B0604020202020204" pitchFamily="34" charset="0"/>
              <a:buChar char="•"/>
            </a:pPr>
            <a:r>
              <a:rPr lang="en-US" sz="1100" b="1" kern="1200" dirty="0">
                <a:solidFill>
                  <a:schemeClr val="tx1"/>
                </a:solidFill>
                <a:effectLst/>
                <a:latin typeface="Calibri" panose="020F0502020204030204" pitchFamily="34" charset="0"/>
                <a:ea typeface="+mn-ea"/>
                <a:cs typeface="+mn-cs"/>
              </a:rPr>
              <a:t>AWS Marketplace</a:t>
            </a:r>
            <a:r>
              <a:rPr lang="en-US" sz="1100" b="1" kern="1200" baseline="0" dirty="0">
                <a:solidFill>
                  <a:schemeClr val="tx1"/>
                </a:solidFill>
                <a:effectLst/>
                <a:latin typeface="Calibri" panose="020F0502020204030204" pitchFamily="34" charset="0"/>
                <a:ea typeface="+mn-ea"/>
                <a:cs typeface="+mn-cs"/>
              </a:rPr>
              <a:t> – </a:t>
            </a:r>
            <a:r>
              <a:rPr lang="en-US" sz="1100" kern="1200" dirty="0">
                <a:solidFill>
                  <a:schemeClr val="tx1"/>
                </a:solidFill>
                <a:effectLst/>
                <a:latin typeface="Calibri" panose="020F0502020204030204" pitchFamily="34" charset="0"/>
                <a:ea typeface="+mn-ea"/>
                <a:cs typeface="+mn-cs"/>
              </a:rPr>
              <a:t>The AWS Marketplace offers a digital catalog that lists thousands of software solutions. These AMIs can offer specific use cases to help you get started quickly.</a:t>
            </a:r>
          </a:p>
          <a:p>
            <a:pPr marL="171450" indent="-171450">
              <a:buFont typeface="Arial" panose="020B0604020202020204" pitchFamily="34" charset="0"/>
              <a:buChar char="•"/>
            </a:pPr>
            <a:r>
              <a:rPr lang="en-US" sz="1100" kern="1200" dirty="0">
                <a:solidFill>
                  <a:schemeClr val="tx1"/>
                </a:solidFill>
                <a:effectLst/>
                <a:latin typeface="Calibri" panose="020F0502020204030204" pitchFamily="34" charset="0"/>
                <a:ea typeface="+mn-ea"/>
                <a:cs typeface="+mn-cs"/>
              </a:rPr>
              <a:t>C</a:t>
            </a:r>
            <a:r>
              <a:rPr lang="en-US" sz="1100" b="1" kern="1200" dirty="0">
                <a:solidFill>
                  <a:schemeClr val="tx1"/>
                </a:solidFill>
                <a:effectLst/>
                <a:latin typeface="Calibri" panose="020F0502020204030204" pitchFamily="34" charset="0"/>
                <a:ea typeface="+mn-ea"/>
                <a:cs typeface="+mn-cs"/>
              </a:rPr>
              <a:t>ommunity AMIs</a:t>
            </a:r>
            <a:r>
              <a:rPr lang="en-US" sz="1100" b="1" kern="1200" baseline="0" dirty="0">
                <a:solidFill>
                  <a:schemeClr val="tx1"/>
                </a:solidFill>
                <a:effectLst/>
                <a:latin typeface="Calibri" panose="020F0502020204030204" pitchFamily="34" charset="0"/>
                <a:ea typeface="+mn-ea"/>
                <a:cs typeface="+mn-cs"/>
              </a:rPr>
              <a:t> – </a:t>
            </a:r>
            <a:r>
              <a:rPr lang="en-US" sz="1100" b="0" kern="1200" baseline="0" dirty="0">
                <a:solidFill>
                  <a:schemeClr val="tx1"/>
                </a:solidFill>
                <a:effectLst/>
                <a:latin typeface="Calibri" panose="020F0502020204030204" pitchFamily="34" charset="0"/>
                <a:ea typeface="+mn-ea"/>
                <a:cs typeface="+mn-cs"/>
              </a:rPr>
              <a:t>These AMIs are </a:t>
            </a:r>
            <a:r>
              <a:rPr lang="en-US" sz="1100" kern="1200" dirty="0">
                <a:solidFill>
                  <a:schemeClr val="tx1"/>
                </a:solidFill>
                <a:effectLst/>
                <a:latin typeface="Calibri" panose="020F0502020204030204" pitchFamily="34" charset="0"/>
                <a:ea typeface="+mn-ea"/>
                <a:cs typeface="+mn-cs"/>
              </a:rPr>
              <a:t>created by people all around the world. These AMIs are not checked by AWS, so use them at your own risk. Community AMIs can offer many different solutions to various problems, but use them with care. Avoid using them in any production</a:t>
            </a:r>
            <a:r>
              <a:rPr lang="en-US" sz="1100" kern="1200" baseline="0" dirty="0">
                <a:solidFill>
                  <a:schemeClr val="tx1"/>
                </a:solidFill>
                <a:effectLst/>
                <a:latin typeface="Calibri" panose="020F0502020204030204" pitchFamily="34" charset="0"/>
                <a:ea typeface="+mn-ea"/>
                <a:cs typeface="+mn-cs"/>
              </a:rPr>
              <a:t> or </a:t>
            </a:r>
            <a:r>
              <a:rPr lang="en-US" sz="1100" kern="1200" dirty="0">
                <a:solidFill>
                  <a:schemeClr val="tx1"/>
                </a:solidFill>
                <a:effectLst/>
                <a:latin typeface="Calibri" panose="020F0502020204030204" pitchFamily="34" charset="0"/>
                <a:ea typeface="+mn-ea"/>
                <a:cs typeface="+mn-cs"/>
              </a:rPr>
              <a:t>corporate environment.</a:t>
            </a:r>
          </a:p>
        </p:txBody>
      </p:sp>
    </p:spTree>
    <p:extLst>
      <p:ext uri="{BB962C8B-B14F-4D97-AF65-F5344CB8AC3E}">
        <p14:creationId xmlns:p14="http://schemas.microsoft.com/office/powerpoint/2010/main" val="12997423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b="0" kern="1200" dirty="0">
                <a:solidFill>
                  <a:schemeClr val="tx1"/>
                </a:solidFill>
                <a:effectLst/>
                <a:latin typeface="Calibri" panose="020F0502020204030204" pitchFamily="34" charset="0"/>
                <a:ea typeface="+mn-ea"/>
                <a:cs typeface="+mn-cs"/>
              </a:rPr>
              <a:t>An AMI is created from an EC2 instance. You can </a:t>
            </a:r>
            <a:r>
              <a:rPr lang="en-US" sz="1100" b="1" kern="1200" dirty="0">
                <a:solidFill>
                  <a:schemeClr val="tx1"/>
                </a:solidFill>
                <a:effectLst/>
                <a:latin typeface="Calibri" panose="020F0502020204030204" pitchFamily="34" charset="0"/>
                <a:ea typeface="+mn-ea"/>
                <a:cs typeface="+mn-cs"/>
              </a:rPr>
              <a:t>import</a:t>
            </a:r>
            <a:r>
              <a:rPr lang="en-US" sz="1100" b="0" kern="1200" dirty="0">
                <a:solidFill>
                  <a:schemeClr val="tx1"/>
                </a:solidFill>
                <a:effectLst/>
                <a:latin typeface="Calibri" panose="020F0502020204030204" pitchFamily="34" charset="0"/>
                <a:ea typeface="+mn-ea"/>
                <a:cs typeface="+mn-cs"/>
              </a:rPr>
              <a:t> a </a:t>
            </a:r>
            <a:r>
              <a:rPr lang="en-US" sz="1100" dirty="0">
                <a:latin typeface="Calibri" panose="020F0502020204030204" pitchFamily="34" charset="0"/>
              </a:rPr>
              <a:t>virtual machine so that it becomes an EC2 instance,</a:t>
            </a:r>
            <a:r>
              <a:rPr lang="en-US" sz="1100" baseline="0" dirty="0">
                <a:latin typeface="Calibri" panose="020F0502020204030204" pitchFamily="34" charset="0"/>
              </a:rPr>
              <a:t> </a:t>
            </a:r>
            <a:r>
              <a:rPr lang="en-US" sz="1100" dirty="0">
                <a:latin typeface="Calibri" panose="020F0502020204030204" pitchFamily="34" charset="0"/>
              </a:rPr>
              <a:t>and then save the EC2 instance as an AMI. You can then launch an EC2 instance from that AMI. Alternatively, you can start with an </a:t>
            </a:r>
            <a:r>
              <a:rPr lang="en-US" sz="1100" b="1" dirty="0">
                <a:latin typeface="Calibri" panose="020F0502020204030204" pitchFamily="34" charset="0"/>
              </a:rPr>
              <a:t>existing AMI</a:t>
            </a:r>
            <a:r>
              <a:rPr lang="en-US" sz="1100" b="0" dirty="0">
                <a:latin typeface="Calibri" panose="020F0502020204030204" pitchFamily="34" charset="0"/>
              </a:rPr>
              <a:t>—</a:t>
            </a:r>
            <a:r>
              <a:rPr lang="en-US" sz="1100" dirty="0">
                <a:latin typeface="Calibri" panose="020F0502020204030204" pitchFamily="34" charset="0"/>
              </a:rPr>
              <a:t>such as of the Quick Start AMIs provided by AWS—and create an EC2 instance from it. </a:t>
            </a:r>
          </a:p>
          <a:p>
            <a:pPr marL="0" indent="0">
              <a:buFont typeface="Arial" panose="020B0604020202020204" pitchFamily="34" charset="0"/>
              <a:buNone/>
            </a:pPr>
            <a:endParaRPr lang="en-US" sz="1100" dirty="0">
              <a:latin typeface="Calibri" panose="020F0502020204030204" pitchFamily="34" charset="0"/>
            </a:endParaRPr>
          </a:p>
          <a:p>
            <a:pPr marL="0" indent="0">
              <a:buFont typeface="Arial" panose="020B0604020202020204" pitchFamily="34" charset="0"/>
              <a:buNone/>
            </a:pPr>
            <a:r>
              <a:rPr lang="en-US" sz="1100" dirty="0">
                <a:latin typeface="Calibri" panose="020F0502020204030204" pitchFamily="34" charset="0"/>
              </a:rPr>
              <a:t>Regardless of which options you chose (step 1), you will have what the diagram refers to as </a:t>
            </a:r>
            <a:r>
              <a:rPr lang="en-US" sz="1100" i="1" dirty="0">
                <a:latin typeface="Calibri" panose="020F0502020204030204" pitchFamily="34" charset="0"/>
              </a:rPr>
              <a:t>an unmodified instance</a:t>
            </a:r>
            <a:r>
              <a:rPr lang="en-US" sz="1100" dirty="0">
                <a:latin typeface="Calibri" panose="020F0502020204030204" pitchFamily="34" charset="0"/>
              </a:rPr>
              <a:t>. From that instance, y</a:t>
            </a:r>
            <a:r>
              <a:rPr lang="en-US" sz="1100" b="0" kern="1200" dirty="0">
                <a:solidFill>
                  <a:schemeClr val="tx1"/>
                </a:solidFill>
                <a:effectLst/>
                <a:latin typeface="Calibri" panose="020F0502020204030204" pitchFamily="34" charset="0"/>
                <a:ea typeface="+mn-ea"/>
                <a:cs typeface="+mn-cs"/>
              </a:rPr>
              <a:t>ou might then create a </a:t>
            </a:r>
            <a:r>
              <a:rPr lang="en-US" sz="1100" i="1" kern="1200" dirty="0">
                <a:solidFill>
                  <a:schemeClr val="tx1"/>
                </a:solidFill>
                <a:effectLst/>
                <a:latin typeface="Calibri" panose="020F0502020204030204" pitchFamily="34" charset="0"/>
                <a:ea typeface="+mn-ea"/>
                <a:cs typeface="+mn-cs"/>
              </a:rPr>
              <a:t>golden instance</a:t>
            </a:r>
            <a:r>
              <a:rPr lang="en-US" sz="1100" kern="1200" dirty="0">
                <a:solidFill>
                  <a:schemeClr val="tx1"/>
                </a:solidFill>
                <a:effectLst/>
                <a:latin typeface="Calibri" panose="020F0502020204030204" pitchFamily="34" charset="0"/>
                <a:ea typeface="+mn-ea"/>
                <a:cs typeface="+mn-cs"/>
              </a:rPr>
              <a:t>—that is, a virtual machine that you configured with the specific OS and application settings that you want (step 2)—and then capture that as a new AMI (step 3). When you create an AMI, Amazon EC2 stops the instance, creates</a:t>
            </a:r>
            <a:r>
              <a:rPr lang="en-US" sz="1100" kern="1200" baseline="0" dirty="0">
                <a:solidFill>
                  <a:schemeClr val="tx1"/>
                </a:solidFill>
                <a:effectLst/>
                <a:latin typeface="Calibri" panose="020F0502020204030204" pitchFamily="34" charset="0"/>
                <a:ea typeface="+mn-ea"/>
                <a:cs typeface="+mn-cs"/>
              </a:rPr>
              <a:t> a s</a:t>
            </a:r>
            <a:r>
              <a:rPr lang="en-US" sz="1100" kern="1200" dirty="0">
                <a:solidFill>
                  <a:schemeClr val="tx1"/>
                </a:solidFill>
                <a:effectLst/>
                <a:latin typeface="Calibri" panose="020F0502020204030204" pitchFamily="34" charset="0"/>
                <a:ea typeface="+mn-ea"/>
                <a:cs typeface="+mn-cs"/>
              </a:rPr>
              <a:t>napshot</a:t>
            </a:r>
            <a:r>
              <a:rPr lang="en-US" sz="1100" kern="1200" baseline="0" dirty="0">
                <a:solidFill>
                  <a:schemeClr val="tx1"/>
                </a:solidFill>
                <a:effectLst/>
                <a:latin typeface="Calibri" panose="020F0502020204030204" pitchFamily="34" charset="0"/>
                <a:ea typeface="+mn-ea"/>
                <a:cs typeface="+mn-cs"/>
              </a:rPr>
              <a:t> of</a:t>
            </a:r>
            <a:r>
              <a:rPr lang="en-US" sz="1100" kern="1200" dirty="0">
                <a:solidFill>
                  <a:schemeClr val="tx1"/>
                </a:solidFill>
                <a:effectLst/>
                <a:latin typeface="Calibri" panose="020F0502020204030204" pitchFamily="34" charset="0"/>
                <a:ea typeface="+mn-ea"/>
                <a:cs typeface="+mn-cs"/>
              </a:rPr>
              <a:t> its root volume, and finally registers the snapshot as an AMI.</a:t>
            </a:r>
          </a:p>
          <a:p>
            <a:pPr marL="0" indent="0">
              <a:buFont typeface="Arial" panose="020B0604020202020204" pitchFamily="34" charset="0"/>
              <a:buNone/>
            </a:pPr>
            <a:endParaRPr lang="en-US" sz="1100" b="0" i="0" kern="1200" dirty="0">
              <a:solidFill>
                <a:schemeClr val="tx1"/>
              </a:solidFill>
              <a:effectLst/>
              <a:latin typeface="+mn-lt"/>
              <a:ea typeface="+mn-ea"/>
              <a:cs typeface="+mn-cs"/>
            </a:endParaRPr>
          </a:p>
          <a:p>
            <a:pPr marL="0" indent="0">
              <a:buFont typeface="Arial" panose="020B0604020202020204" pitchFamily="34" charset="0"/>
              <a:buNone/>
            </a:pPr>
            <a:r>
              <a:rPr lang="en-US" sz="1100" b="0" i="0" kern="1200" dirty="0">
                <a:solidFill>
                  <a:schemeClr val="tx1"/>
                </a:solidFill>
                <a:effectLst/>
                <a:latin typeface="+mn-lt"/>
                <a:ea typeface="+mn-ea"/>
                <a:cs typeface="+mn-cs"/>
              </a:rPr>
              <a:t>After an AMI is registered, the AMI can be used to launch new instances in the same AWS Region. The new AMI can now be thought of as a new starter AMI. You might want to also copy the AMI to other Regions (step 4), so that EC2 instances can also be launched in those locations. </a:t>
            </a:r>
          </a:p>
          <a:p>
            <a:endParaRPr lang="en-US"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3003628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i="0" kern="1200" dirty="0">
                <a:solidFill>
                  <a:schemeClr val="tx1"/>
                </a:solidFill>
                <a:effectLst/>
                <a:latin typeface="+mn-lt"/>
                <a:ea typeface="+mn-ea"/>
                <a:cs typeface="+mn-cs"/>
              </a:rPr>
              <a:t>After you choose the AMI for launching </a:t>
            </a:r>
            <a:r>
              <a:rPr lang="en-US" sz="1100" dirty="0"/>
              <a:t>the instance</a:t>
            </a:r>
            <a:r>
              <a:rPr lang="en-US" sz="1100" i="0" kern="1200" dirty="0">
                <a:solidFill>
                  <a:schemeClr val="tx1"/>
                </a:solidFill>
                <a:effectLst/>
                <a:latin typeface="+mn-lt"/>
                <a:ea typeface="+mn-ea"/>
                <a:cs typeface="+mn-cs"/>
              </a:rPr>
              <a:t>, you must choose on an instance type. </a:t>
            </a:r>
          </a:p>
          <a:p>
            <a:endParaRPr lang="en-US" sz="1100" dirty="0"/>
          </a:p>
          <a:p>
            <a:r>
              <a:rPr lang="en-US" sz="1100" dirty="0"/>
              <a:t>Amazon EC2 provides a selection of </a:t>
            </a:r>
            <a:r>
              <a:rPr lang="en-US" sz="1100" b="1" dirty="0"/>
              <a:t>instance types </a:t>
            </a:r>
            <a:r>
              <a:rPr lang="en-US" sz="1100" b="0" dirty="0"/>
              <a:t>that</a:t>
            </a:r>
            <a:r>
              <a:rPr lang="en-US" sz="1100" b="0" baseline="0" dirty="0"/>
              <a:t> </a:t>
            </a:r>
            <a:r>
              <a:rPr lang="en-US" sz="1100" dirty="0"/>
              <a:t>optimized to fit different use cases. Instance types comprise varying combinations of CPU, memory, storage, and networking capacity. The</a:t>
            </a:r>
            <a:r>
              <a:rPr lang="en-US" sz="1100" baseline="0" dirty="0"/>
              <a:t> different instance types</a:t>
            </a:r>
            <a:r>
              <a:rPr lang="en-US" sz="1100" dirty="0"/>
              <a:t> give you the flexibility to choose the appropriate mix of resources for your applications. Each instance type includes one or more instance sizes, which enable you to scale your resources to the requirements of your target workload.</a:t>
            </a:r>
          </a:p>
          <a:p>
            <a:endParaRPr lang="en-US" sz="1100" i="0" kern="1200" dirty="0">
              <a:solidFill>
                <a:schemeClr val="tx1"/>
              </a:solidFill>
              <a:effectLst/>
              <a:latin typeface="+mn-lt"/>
              <a:ea typeface="+mn-ea"/>
              <a:cs typeface="+mn-cs"/>
            </a:endParaRPr>
          </a:p>
          <a:p>
            <a:r>
              <a:rPr lang="en-US" sz="1100" b="1" dirty="0"/>
              <a:t>Instance type categories </a:t>
            </a:r>
            <a:r>
              <a:rPr lang="en-US" sz="1100" dirty="0"/>
              <a:t>include general purpose, compute optimized, memory optimized, storage optimized, and accelerated computing instances. Each instance type category offers many instance types to choose from. </a:t>
            </a:r>
            <a:endParaRPr lang="en-US" sz="110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162573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Calibri" panose="020F0502020204030204" pitchFamily="34" charset="0"/>
                <a:ea typeface="+mn-ea"/>
                <a:cs typeface="+mn-cs"/>
              </a:rPr>
              <a:t>When you</a:t>
            </a:r>
            <a:r>
              <a:rPr lang="en-US" sz="1100" kern="1200" baseline="0" dirty="0">
                <a:solidFill>
                  <a:schemeClr val="tx1"/>
                </a:solidFill>
                <a:effectLst/>
                <a:latin typeface="Calibri" panose="020F0502020204030204" pitchFamily="34" charset="0"/>
                <a:ea typeface="+mn-ea"/>
                <a:cs typeface="+mn-cs"/>
              </a:rPr>
              <a:t> l</a:t>
            </a:r>
            <a:r>
              <a:rPr lang="en-US" sz="1100" kern="1200" dirty="0">
                <a:solidFill>
                  <a:schemeClr val="tx1"/>
                </a:solidFill>
                <a:effectLst/>
                <a:latin typeface="Calibri" panose="020F0502020204030204" pitchFamily="34" charset="0"/>
                <a:ea typeface="+mn-ea"/>
                <a:cs typeface="+mn-cs"/>
              </a:rPr>
              <a:t>ook at an EC2 instance type, you will see that its name has several parts. For example, </a:t>
            </a:r>
            <a:r>
              <a:rPr lang="en-US" sz="1100" kern="1200" baseline="0" dirty="0">
                <a:solidFill>
                  <a:schemeClr val="tx1"/>
                </a:solidFill>
                <a:effectLst/>
                <a:latin typeface="Calibri" panose="020F0502020204030204" pitchFamily="34" charset="0"/>
                <a:ea typeface="+mn-ea"/>
                <a:cs typeface="+mn-cs"/>
              </a:rPr>
              <a:t>consider the T type. </a:t>
            </a:r>
          </a:p>
          <a:p>
            <a:endParaRPr lang="en-US" sz="1100" kern="1200" dirty="0">
              <a:solidFill>
                <a:schemeClr val="tx1"/>
              </a:solidFill>
              <a:effectLst/>
              <a:latin typeface="Calibri" panose="020F0502020204030204" pitchFamily="34" charset="0"/>
              <a:ea typeface="+mn-ea"/>
              <a:cs typeface="+mn-cs"/>
            </a:endParaRPr>
          </a:p>
          <a:p>
            <a:r>
              <a:rPr lang="en-US" sz="1100" dirty="0">
                <a:latin typeface="Calibri" panose="020F0502020204030204" pitchFamily="34" charset="0"/>
              </a:rPr>
              <a:t>T</a:t>
            </a:r>
            <a:r>
              <a:rPr lang="en-US" sz="1100" kern="1200" dirty="0">
                <a:solidFill>
                  <a:schemeClr val="tx1"/>
                </a:solidFill>
                <a:effectLst/>
                <a:latin typeface="Calibri" panose="020F0502020204030204" pitchFamily="34" charset="0"/>
                <a:ea typeface="+mn-ea"/>
                <a:cs typeface="+mn-cs"/>
              </a:rPr>
              <a:t> is the </a:t>
            </a:r>
            <a:r>
              <a:rPr lang="en-US" sz="1100" b="1" kern="1200" dirty="0">
                <a:solidFill>
                  <a:schemeClr val="tx1"/>
                </a:solidFill>
                <a:effectLst/>
                <a:latin typeface="Calibri" panose="020F0502020204030204" pitchFamily="34" charset="0"/>
                <a:ea typeface="+mn-ea"/>
                <a:cs typeface="+mn-cs"/>
              </a:rPr>
              <a:t>family</a:t>
            </a:r>
            <a:r>
              <a:rPr lang="en-US" sz="1100" kern="1200" dirty="0">
                <a:solidFill>
                  <a:schemeClr val="tx1"/>
                </a:solidFill>
                <a:effectLst/>
                <a:latin typeface="Calibri" panose="020F0502020204030204" pitchFamily="34" charset="0"/>
                <a:ea typeface="+mn-ea"/>
                <a:cs typeface="+mn-cs"/>
              </a:rPr>
              <a:t> </a:t>
            </a:r>
            <a:r>
              <a:rPr lang="en-US" sz="1100" b="1" kern="1200" dirty="0">
                <a:solidFill>
                  <a:schemeClr val="tx1"/>
                </a:solidFill>
                <a:effectLst/>
                <a:latin typeface="Calibri" panose="020F0502020204030204" pitchFamily="34" charset="0"/>
                <a:ea typeface="+mn-ea"/>
                <a:cs typeface="+mn-cs"/>
              </a:rPr>
              <a:t>name</a:t>
            </a:r>
            <a:r>
              <a:rPr lang="en-US" sz="1100" kern="1200" dirty="0">
                <a:solidFill>
                  <a:schemeClr val="tx1"/>
                </a:solidFill>
                <a:effectLst/>
                <a:latin typeface="Calibri" panose="020F0502020204030204" pitchFamily="34" charset="0"/>
                <a:ea typeface="+mn-ea"/>
                <a:cs typeface="+mn-cs"/>
              </a:rPr>
              <a:t>, which is then followed by a number. Here, that number is 3. </a:t>
            </a:r>
          </a:p>
          <a:p>
            <a:endParaRPr lang="en-US" sz="1100" kern="1200" dirty="0">
              <a:solidFill>
                <a:schemeClr val="tx1"/>
              </a:solidFill>
              <a:effectLst/>
              <a:latin typeface="Calibri" panose="020F0502020204030204" pitchFamily="34" charset="0"/>
              <a:ea typeface="+mn-ea"/>
              <a:cs typeface="+mn-cs"/>
            </a:endParaRPr>
          </a:p>
          <a:p>
            <a:r>
              <a:rPr lang="en-US" sz="1100" kern="1200" dirty="0">
                <a:solidFill>
                  <a:schemeClr val="tx1"/>
                </a:solidFill>
                <a:effectLst/>
                <a:latin typeface="Calibri" panose="020F0502020204030204" pitchFamily="34" charset="0"/>
                <a:ea typeface="+mn-ea"/>
                <a:cs typeface="+mn-cs"/>
              </a:rPr>
              <a:t>The number is the </a:t>
            </a:r>
            <a:r>
              <a:rPr lang="en-US" sz="1100" b="1" kern="1200" dirty="0">
                <a:solidFill>
                  <a:schemeClr val="tx1"/>
                </a:solidFill>
                <a:effectLst/>
                <a:latin typeface="Calibri" panose="020F0502020204030204" pitchFamily="34" charset="0"/>
                <a:ea typeface="+mn-ea"/>
                <a:cs typeface="+mn-cs"/>
              </a:rPr>
              <a:t>generation</a:t>
            </a:r>
            <a:r>
              <a:rPr lang="en-US" sz="1100" kern="1200" dirty="0">
                <a:solidFill>
                  <a:schemeClr val="tx1"/>
                </a:solidFill>
                <a:effectLst/>
                <a:latin typeface="Calibri" panose="020F0502020204030204" pitchFamily="34" charset="0"/>
                <a:ea typeface="+mn-ea"/>
                <a:cs typeface="+mn-cs"/>
              </a:rPr>
              <a:t> </a:t>
            </a:r>
            <a:r>
              <a:rPr lang="en-US" sz="1100" b="1" kern="1200" dirty="0">
                <a:solidFill>
                  <a:schemeClr val="tx1"/>
                </a:solidFill>
                <a:effectLst/>
                <a:latin typeface="Calibri" panose="020F0502020204030204" pitchFamily="34" charset="0"/>
                <a:ea typeface="+mn-ea"/>
                <a:cs typeface="+mn-cs"/>
              </a:rPr>
              <a:t>number</a:t>
            </a:r>
            <a:r>
              <a:rPr lang="en-US" sz="1100" kern="1200" dirty="0">
                <a:solidFill>
                  <a:schemeClr val="tx1"/>
                </a:solidFill>
                <a:effectLst/>
                <a:latin typeface="Calibri" panose="020F0502020204030204" pitchFamily="34" charset="0"/>
                <a:ea typeface="+mn-ea"/>
                <a:cs typeface="+mn-cs"/>
              </a:rPr>
              <a:t> of that type. So, a t3 instance is the third</a:t>
            </a:r>
            <a:r>
              <a:rPr lang="en-US" sz="1100" kern="1200" baseline="0" dirty="0">
                <a:solidFill>
                  <a:schemeClr val="tx1"/>
                </a:solidFill>
                <a:effectLst/>
                <a:latin typeface="Calibri" panose="020F0502020204030204" pitchFamily="34" charset="0"/>
                <a:ea typeface="+mn-ea"/>
                <a:cs typeface="+mn-cs"/>
              </a:rPr>
              <a:t> </a:t>
            </a:r>
            <a:r>
              <a:rPr lang="en-US" sz="1100" kern="1200" dirty="0">
                <a:solidFill>
                  <a:schemeClr val="tx1"/>
                </a:solidFill>
                <a:effectLst/>
                <a:latin typeface="Calibri" panose="020F0502020204030204" pitchFamily="34" charset="0"/>
                <a:ea typeface="+mn-ea"/>
                <a:cs typeface="+mn-cs"/>
              </a:rPr>
              <a:t>generation of the T family.</a:t>
            </a:r>
            <a:r>
              <a:rPr lang="en-US" sz="1100" kern="1200" baseline="0" dirty="0">
                <a:solidFill>
                  <a:schemeClr val="tx1"/>
                </a:solidFill>
                <a:effectLst/>
                <a:latin typeface="Calibri" panose="020F0502020204030204" pitchFamily="34" charset="0"/>
                <a:ea typeface="+mn-ea"/>
                <a:cs typeface="+mn-cs"/>
              </a:rPr>
              <a:t> </a:t>
            </a:r>
            <a:r>
              <a:rPr lang="en-US" sz="1100" kern="1200" dirty="0">
                <a:solidFill>
                  <a:schemeClr val="tx1"/>
                </a:solidFill>
                <a:effectLst/>
                <a:latin typeface="Calibri" panose="020F0502020204030204" pitchFamily="34" charset="0"/>
                <a:ea typeface="+mn-ea"/>
                <a:cs typeface="+mn-cs"/>
              </a:rPr>
              <a:t>In general, instance types that</a:t>
            </a:r>
            <a:r>
              <a:rPr lang="en-US" sz="1100" kern="1200" baseline="0" dirty="0">
                <a:solidFill>
                  <a:schemeClr val="tx1"/>
                </a:solidFill>
                <a:effectLst/>
                <a:latin typeface="Calibri" panose="020F0502020204030204" pitchFamily="34" charset="0"/>
                <a:ea typeface="+mn-ea"/>
                <a:cs typeface="+mn-cs"/>
              </a:rPr>
              <a:t> are of</a:t>
            </a:r>
            <a:r>
              <a:rPr lang="en-US" sz="1100" kern="1200" dirty="0">
                <a:solidFill>
                  <a:schemeClr val="tx1"/>
                </a:solidFill>
                <a:effectLst/>
                <a:latin typeface="Calibri" panose="020F0502020204030204" pitchFamily="34" charset="0"/>
                <a:ea typeface="+mn-ea"/>
                <a:cs typeface="+mn-cs"/>
              </a:rPr>
              <a:t> a higher generation are more powerful and provide a better value for the price.</a:t>
            </a:r>
          </a:p>
          <a:p>
            <a:r>
              <a:rPr lang="en-US" sz="1100" kern="1200" dirty="0">
                <a:solidFill>
                  <a:schemeClr val="tx1"/>
                </a:solidFill>
                <a:effectLst/>
                <a:latin typeface="Calibri" panose="020F0502020204030204" pitchFamily="34" charset="0"/>
                <a:ea typeface="+mn-ea"/>
                <a:cs typeface="+mn-cs"/>
              </a:rPr>
              <a:t> </a:t>
            </a:r>
          </a:p>
          <a:p>
            <a:r>
              <a:rPr lang="en-US" sz="1100" kern="1200" dirty="0">
                <a:solidFill>
                  <a:schemeClr val="tx1"/>
                </a:solidFill>
                <a:effectLst/>
                <a:latin typeface="Calibri" panose="020F0502020204030204" pitchFamily="34" charset="0"/>
                <a:ea typeface="+mn-ea"/>
                <a:cs typeface="+mn-cs"/>
              </a:rPr>
              <a:t>The next part of the name is the </a:t>
            </a:r>
            <a:r>
              <a:rPr lang="en-US" sz="1100" b="1" kern="1200" dirty="0">
                <a:solidFill>
                  <a:schemeClr val="tx1"/>
                </a:solidFill>
                <a:effectLst/>
                <a:latin typeface="Calibri" panose="020F0502020204030204" pitchFamily="34" charset="0"/>
                <a:ea typeface="+mn-ea"/>
                <a:cs typeface="+mn-cs"/>
              </a:rPr>
              <a:t>size</a:t>
            </a:r>
            <a:r>
              <a:rPr lang="en-US" sz="1100" kern="1200" dirty="0">
                <a:solidFill>
                  <a:schemeClr val="tx1"/>
                </a:solidFill>
                <a:effectLst/>
                <a:latin typeface="Calibri" panose="020F0502020204030204" pitchFamily="34" charset="0"/>
                <a:ea typeface="+mn-ea"/>
                <a:cs typeface="+mn-cs"/>
              </a:rPr>
              <a:t> portion of the instance. When you compare sizes, it is important to look at the coefficient portion of the size category.</a:t>
            </a:r>
          </a:p>
          <a:p>
            <a:r>
              <a:rPr lang="en-US" sz="1100" kern="1200" dirty="0">
                <a:solidFill>
                  <a:schemeClr val="tx1"/>
                </a:solidFill>
                <a:effectLst/>
                <a:latin typeface="Calibri" panose="020F0502020204030204" pitchFamily="34" charset="0"/>
                <a:ea typeface="+mn-ea"/>
                <a:cs typeface="+mn-cs"/>
              </a:rPr>
              <a:t> </a:t>
            </a:r>
          </a:p>
          <a:p>
            <a:r>
              <a:rPr lang="en-US" sz="1100" kern="1200" dirty="0">
                <a:solidFill>
                  <a:schemeClr val="tx1"/>
                </a:solidFill>
                <a:effectLst/>
                <a:latin typeface="Calibri" panose="020F0502020204030204" pitchFamily="34" charset="0"/>
                <a:ea typeface="+mn-ea"/>
                <a:cs typeface="+mn-cs"/>
              </a:rPr>
              <a:t>For example, a </a:t>
            </a:r>
            <a:r>
              <a:rPr lang="en-US" sz="1100" b="1" kern="1200" dirty="0">
                <a:solidFill>
                  <a:schemeClr val="tx1"/>
                </a:solidFill>
                <a:effectLst/>
                <a:latin typeface="Calibri" panose="020F0502020204030204" pitchFamily="34" charset="0"/>
                <a:ea typeface="+mn-ea"/>
                <a:cs typeface="+mn-cs"/>
              </a:rPr>
              <a:t>t3.2xlarge</a:t>
            </a:r>
            <a:r>
              <a:rPr lang="en-US" sz="1100" kern="1200" dirty="0">
                <a:solidFill>
                  <a:schemeClr val="tx1"/>
                </a:solidFill>
                <a:effectLst/>
                <a:latin typeface="Calibri" panose="020F0502020204030204" pitchFamily="34" charset="0"/>
                <a:ea typeface="+mn-ea"/>
                <a:cs typeface="+mn-cs"/>
              </a:rPr>
              <a:t> has twice the vCPU and memory of a </a:t>
            </a:r>
            <a:r>
              <a:rPr lang="en-US" sz="1100" b="1" kern="1200" dirty="0">
                <a:solidFill>
                  <a:schemeClr val="tx1"/>
                </a:solidFill>
                <a:effectLst/>
                <a:latin typeface="Calibri" panose="020F0502020204030204" pitchFamily="34" charset="0"/>
                <a:ea typeface="+mn-ea"/>
                <a:cs typeface="+mn-cs"/>
              </a:rPr>
              <a:t>t3.xlarge</a:t>
            </a:r>
            <a:r>
              <a:rPr lang="en-US" sz="1100" kern="1200" dirty="0">
                <a:solidFill>
                  <a:schemeClr val="tx1"/>
                </a:solidFill>
                <a:effectLst/>
                <a:latin typeface="Calibri" panose="020F0502020204030204" pitchFamily="34" charset="0"/>
                <a:ea typeface="+mn-ea"/>
                <a:cs typeface="+mn-cs"/>
              </a:rPr>
              <a:t>. The t3.xlarge has, in turn, twice the vCPU and memory of a t3.large.</a:t>
            </a:r>
          </a:p>
          <a:p>
            <a:r>
              <a:rPr lang="en-US" sz="1100" kern="1200" dirty="0">
                <a:solidFill>
                  <a:schemeClr val="tx1"/>
                </a:solidFill>
                <a:effectLst/>
                <a:latin typeface="Calibri" panose="020F0502020204030204" pitchFamily="34" charset="0"/>
                <a:ea typeface="+mn-ea"/>
                <a:cs typeface="+mn-cs"/>
              </a:rPr>
              <a:t> </a:t>
            </a:r>
          </a:p>
          <a:p>
            <a:r>
              <a:rPr lang="en-US" sz="1100" kern="1200" dirty="0">
                <a:solidFill>
                  <a:schemeClr val="tx1"/>
                </a:solidFill>
                <a:effectLst/>
                <a:latin typeface="Calibri" panose="020F0502020204030204" pitchFamily="34" charset="0"/>
                <a:ea typeface="+mn-ea"/>
                <a:cs typeface="+mn-cs"/>
              </a:rPr>
              <a:t>It is also important to note that </a:t>
            </a:r>
            <a:r>
              <a:rPr lang="en-US" sz="1100" b="1" kern="1200" dirty="0">
                <a:solidFill>
                  <a:schemeClr val="tx1"/>
                </a:solidFill>
                <a:effectLst/>
                <a:latin typeface="Calibri" panose="020F0502020204030204" pitchFamily="34" charset="0"/>
                <a:ea typeface="+mn-ea"/>
                <a:cs typeface="+mn-cs"/>
              </a:rPr>
              <a:t>network bandwidth </a:t>
            </a:r>
            <a:r>
              <a:rPr lang="en-US" sz="1100" kern="1200" dirty="0">
                <a:solidFill>
                  <a:schemeClr val="tx1"/>
                </a:solidFill>
                <a:effectLst/>
                <a:latin typeface="Calibri" panose="020F0502020204030204" pitchFamily="34" charset="0"/>
                <a:ea typeface="+mn-ea"/>
                <a:cs typeface="+mn-cs"/>
              </a:rPr>
              <a:t>is also tied to the size of the Amazon EC2 instance. If you will run jobs that will be very network-intensive, you might be required to increase the instance specifications to meet your needs.</a:t>
            </a:r>
          </a:p>
          <a:p>
            <a:endParaRPr lang="en-US" sz="1100" kern="1200" dirty="0">
              <a:solidFill>
                <a:schemeClr val="tx1"/>
              </a:solidFill>
              <a:effectLst/>
              <a:latin typeface="Calibri" panose="020F0502020204030204" pitchFamily="34" charset="0"/>
              <a:ea typeface="+mn-ea"/>
              <a:cs typeface="+mn-cs"/>
            </a:endParaRPr>
          </a:p>
          <a:p>
            <a:endParaRPr lang="en-US" sz="1100" dirty="0"/>
          </a:p>
        </p:txBody>
      </p:sp>
    </p:spTree>
    <p:extLst>
      <p:ext uri="{BB962C8B-B14F-4D97-AF65-F5344CB8AC3E}">
        <p14:creationId xmlns:p14="http://schemas.microsoft.com/office/powerpoint/2010/main" val="12844272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2"/>
            <a:ext cx="7315200" cy="2830640"/>
          </a:xfrm>
        </p:spPr>
        <p:txBody>
          <a:bodyPr/>
          <a:lstStyle/>
          <a:p>
            <a:r>
              <a:rPr lang="en-US" sz="1100" b="1" dirty="0"/>
              <a:t>Instance types </a:t>
            </a:r>
            <a:r>
              <a:rPr lang="en-US" sz="1100" baseline="0" dirty="0"/>
              <a:t>vary in several ways, </a:t>
            </a:r>
            <a:r>
              <a:rPr lang="en-US" sz="1100" kern="1200" baseline="0" dirty="0">
                <a:solidFill>
                  <a:schemeClr val="tx1"/>
                </a:solidFill>
                <a:ea typeface="+mn-ea"/>
                <a:cs typeface="+mn-cs"/>
              </a:rPr>
              <a:t>including: CPU type, CPU or </a:t>
            </a:r>
            <a:r>
              <a:rPr lang="en-US" sz="1100" dirty="0"/>
              <a:t>c</a:t>
            </a:r>
            <a:r>
              <a:rPr lang="en-US" sz="1100" kern="1200" baseline="0" dirty="0">
                <a:solidFill>
                  <a:schemeClr val="tx1"/>
                </a:solidFill>
                <a:ea typeface="+mn-ea"/>
                <a:cs typeface="+mn-cs"/>
              </a:rPr>
              <a:t>ore count, storage type, storage amount, memory amount, and network performance.</a:t>
            </a:r>
            <a:r>
              <a:rPr lang="en-US" sz="1100" dirty="0"/>
              <a:t> </a:t>
            </a:r>
            <a:r>
              <a:rPr lang="en-US" sz="1100" kern="1200" baseline="0" dirty="0">
                <a:solidFill>
                  <a:schemeClr val="tx1"/>
                </a:solidFill>
                <a:ea typeface="+mn-ea"/>
                <a:cs typeface="+mn-cs"/>
              </a:rPr>
              <a:t>The chart provides a high-level view of the different instance categories, and which instance type families and </a:t>
            </a:r>
            <a:r>
              <a:rPr lang="en-US" sz="1100" dirty="0"/>
              <a:t>generation numbers</a:t>
            </a:r>
            <a:r>
              <a:rPr lang="en-US" sz="1100" kern="1200" baseline="0" dirty="0">
                <a:solidFill>
                  <a:schemeClr val="tx1"/>
                </a:solidFill>
                <a:ea typeface="+mn-ea"/>
                <a:cs typeface="+mn-cs"/>
              </a:rPr>
              <a:t> fit into each category type. Consider a few of the instance types in more detail:</a:t>
            </a:r>
            <a:endParaRPr lang="en-US" sz="1100" dirty="0"/>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To learn more about each instance type, see the </a:t>
            </a:r>
            <a:r>
              <a:rPr lang="en-US" sz="1100" dirty="0">
                <a:hlinkClick r:id="rId3"/>
              </a:rPr>
              <a:t>Amazon EC2 Instance Types</a:t>
            </a:r>
            <a:r>
              <a:rPr lang="en-US" sz="1100" dirty="0"/>
              <a:t> documentation.</a:t>
            </a:r>
            <a:endParaRPr lang="en-US" sz="1100" kern="1200" dirty="0">
              <a:solidFill>
                <a:schemeClr val="tx1"/>
              </a:solidFill>
              <a:effectLst/>
              <a:ea typeface="+mn-ea"/>
              <a:cs typeface="+mn-cs"/>
            </a:endParaRPr>
          </a:p>
          <a:p>
            <a:endParaRPr lang="en-US" sz="1100" dirty="0"/>
          </a:p>
          <a:p>
            <a:endParaRPr lang="en-US" sz="1100" dirty="0"/>
          </a:p>
          <a:p>
            <a:endParaRPr lang="en-US" sz="1100" dirty="0"/>
          </a:p>
          <a:p>
            <a:endParaRPr lang="en-US" sz="1100" dirty="0"/>
          </a:p>
          <a:p>
            <a:endParaRPr lang="en-US" sz="1100" dirty="0"/>
          </a:p>
        </p:txBody>
      </p:sp>
    </p:spTree>
    <p:extLst>
      <p:ext uri="{BB962C8B-B14F-4D97-AF65-F5344CB8AC3E}">
        <p14:creationId xmlns:p14="http://schemas.microsoft.com/office/powerpoint/2010/main" val="28346423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www.cloudysave.com</a:t>
            </a:r>
            <a:r>
              <a:rPr lang="en-US" dirty="0"/>
              <a:t>/</a:t>
            </a:r>
            <a:r>
              <a:rPr lang="en-US" dirty="0" err="1"/>
              <a:t>aws</a:t>
            </a:r>
            <a:r>
              <a:rPr lang="en-US" dirty="0"/>
              <a:t>/ec2/amazon-ec2-pricing-model/</a:t>
            </a:r>
          </a:p>
        </p:txBody>
      </p:sp>
      <p:sp>
        <p:nvSpPr>
          <p:cNvPr id="4" name="Slide Number Placeholder 3"/>
          <p:cNvSpPr>
            <a:spLocks noGrp="1"/>
          </p:cNvSpPr>
          <p:nvPr>
            <p:ph type="sldNum" sz="quarter" idx="5"/>
          </p:nvPr>
        </p:nvSpPr>
        <p:spPr/>
        <p:txBody>
          <a:bodyPr/>
          <a:lstStyle/>
          <a:p>
            <a:fld id="{06A53956-8408-1C43-BF21-C1EEEFF0EBF3}" type="slidenum">
              <a:rPr lang="en-US" smtClean="0"/>
              <a:t>51</a:t>
            </a:fld>
            <a:endParaRPr lang="en-US"/>
          </a:p>
        </p:txBody>
      </p:sp>
    </p:spTree>
    <p:extLst>
      <p:ext uri="{BB962C8B-B14F-4D97-AF65-F5344CB8AC3E}">
        <p14:creationId xmlns:p14="http://schemas.microsoft.com/office/powerpoint/2010/main" val="24176625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addition to considering the CPU, RAM, and storage needs of your workloads, it is also important to consider your network bandwidth requirements.</a:t>
            </a:r>
          </a:p>
          <a:p>
            <a:endParaRPr lang="en-US" sz="1100" dirty="0"/>
          </a:p>
          <a:p>
            <a:r>
              <a:rPr lang="en-US" sz="1100" dirty="0"/>
              <a:t>Each instance type provides a documented network performance level. For example, an a1.medium instance will provide up to 10 Gbps, but a p3dn.24xlarge instance provides up to 100 Gbps. Choose an instance type that meets your requirements.</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When you launch multiple new EC2 instances, Amazon EC2 attempts to place the instances so that they are spread out across the underlying hardware by default. It does this to minimize correlated failures. However, if you want to specify specific placement criteria, you can use </a:t>
            </a:r>
            <a:r>
              <a:rPr lang="en-US" sz="1100" b="1" dirty="0"/>
              <a:t>placement groups </a:t>
            </a:r>
            <a:r>
              <a:rPr lang="en-US" sz="1100" dirty="0"/>
              <a:t>to influence the placement of a group of </a:t>
            </a:r>
            <a:r>
              <a:rPr lang="en-US" sz="1100" b="1" dirty="0"/>
              <a:t>interdependent </a:t>
            </a:r>
            <a:r>
              <a:rPr lang="en-US" sz="1100" dirty="0"/>
              <a:t>instances to meet the needs of your workload. For example, you might specify that</a:t>
            </a:r>
            <a:r>
              <a:rPr lang="en-US" sz="1100" baseline="0" dirty="0"/>
              <a:t> three </a:t>
            </a:r>
            <a:r>
              <a:rPr lang="en-US" sz="1100" dirty="0"/>
              <a:t>instances should all be deployed in the same Availability Zone to ensure lower network latency and higher network throughput between instances. See the </a:t>
            </a:r>
            <a:r>
              <a:rPr lang="en-US" sz="1100" dirty="0">
                <a:hlinkClick r:id="rId3"/>
              </a:rPr>
              <a:t>Placement Group</a:t>
            </a:r>
            <a:r>
              <a:rPr lang="en-US" sz="1100" dirty="0"/>
              <a:t> documentation for details. </a:t>
            </a:r>
          </a:p>
          <a:p>
            <a:endParaRPr lang="en-US" sz="1100" dirty="0"/>
          </a:p>
          <a:p>
            <a:r>
              <a:rPr lang="en-US" sz="1100" dirty="0"/>
              <a:t>Many instance types also enable you to configure enhanced networking to get significantly higher packet per second (PPS) performance, lower delay variation in the arrival of packets over the network (network jitter), and lower latencies. See the </a:t>
            </a:r>
            <a:r>
              <a:rPr lang="en-US" sz="1100" dirty="0">
                <a:hlinkClick r:id="rId4"/>
              </a:rPr>
              <a:t>Elastic Network Adapter (ENA)</a:t>
            </a:r>
            <a:r>
              <a:rPr lang="en-US" sz="1100" dirty="0"/>
              <a:t> documentation for details.</a:t>
            </a:r>
          </a:p>
        </p:txBody>
      </p:sp>
    </p:spTree>
    <p:extLst>
      <p:ext uri="{BB962C8B-B14F-4D97-AF65-F5344CB8AC3E}">
        <p14:creationId xmlns:p14="http://schemas.microsoft.com/office/powerpoint/2010/main" val="19311251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After</a:t>
            </a:r>
            <a:r>
              <a:rPr lang="en-US" sz="1100" baseline="0" dirty="0"/>
              <a:t> </a:t>
            </a:r>
            <a:r>
              <a:rPr lang="en-US" sz="1100" dirty="0"/>
              <a:t>you have choose an AMI and an instance type, you must specify the network location where the EC2 instance will be deployed. The choice of </a:t>
            </a:r>
            <a:r>
              <a:rPr lang="en-US" sz="1100" b="1" dirty="0"/>
              <a:t>Region</a:t>
            </a:r>
            <a:r>
              <a:rPr lang="en-US" sz="1100" dirty="0"/>
              <a:t> must be made before you start the Launch Instance Wizard. Verify that you are in the correct Region page of the Amazon EC2 console before you choose </a:t>
            </a:r>
            <a:r>
              <a:rPr lang="en-US" sz="1100" b="1" dirty="0"/>
              <a:t>Launch Instance</a:t>
            </a:r>
            <a:r>
              <a:rPr lang="en-US" sz="1100" dirty="0"/>
              <a:t>.</a:t>
            </a:r>
          </a:p>
          <a:p>
            <a:endParaRPr lang="en-US" sz="1100" dirty="0"/>
          </a:p>
          <a:p>
            <a:r>
              <a:rPr lang="en-US" sz="1100" b="0" i="0" kern="1200" dirty="0">
                <a:solidFill>
                  <a:schemeClr val="tx1"/>
                </a:solidFill>
                <a:effectLst/>
                <a:latin typeface="+mn-lt"/>
                <a:ea typeface="+mn-ea"/>
                <a:cs typeface="+mn-cs"/>
              </a:rPr>
              <a:t>When you launch an instance in a </a:t>
            </a:r>
            <a:r>
              <a:rPr lang="en-US" sz="1100" b="1" i="0" kern="1200" dirty="0">
                <a:solidFill>
                  <a:schemeClr val="tx1"/>
                </a:solidFill>
                <a:effectLst/>
                <a:latin typeface="+mn-lt"/>
                <a:ea typeface="+mn-ea"/>
                <a:cs typeface="+mn-cs"/>
              </a:rPr>
              <a:t>default VPC</a:t>
            </a:r>
            <a:r>
              <a:rPr lang="en-US" sz="1100" b="0" i="0" kern="1200" dirty="0">
                <a:solidFill>
                  <a:schemeClr val="tx1"/>
                </a:solidFill>
                <a:effectLst/>
                <a:latin typeface="+mn-lt"/>
                <a:ea typeface="+mn-ea"/>
                <a:cs typeface="+mn-cs"/>
              </a:rPr>
              <a:t>, AWS will assign it a </a:t>
            </a:r>
            <a:r>
              <a:rPr lang="en-US" sz="1100" b="1" i="0" kern="1200" dirty="0">
                <a:solidFill>
                  <a:schemeClr val="tx1"/>
                </a:solidFill>
                <a:effectLst/>
                <a:latin typeface="+mn-lt"/>
                <a:ea typeface="+mn-ea"/>
                <a:cs typeface="+mn-cs"/>
              </a:rPr>
              <a:t>public IP</a:t>
            </a:r>
            <a:r>
              <a:rPr lang="en-US" sz="1100" b="0" i="0" kern="1200" dirty="0">
                <a:solidFill>
                  <a:schemeClr val="tx1"/>
                </a:solidFill>
                <a:effectLst/>
                <a:latin typeface="+mn-lt"/>
                <a:ea typeface="+mn-ea"/>
                <a:cs typeface="+mn-cs"/>
              </a:rPr>
              <a:t> </a:t>
            </a:r>
            <a:r>
              <a:rPr lang="en-US" sz="1100" b="1" i="0" kern="1200" dirty="0">
                <a:solidFill>
                  <a:schemeClr val="tx1"/>
                </a:solidFill>
                <a:effectLst/>
                <a:latin typeface="+mn-lt"/>
                <a:ea typeface="+mn-ea"/>
                <a:cs typeface="+mn-cs"/>
              </a:rPr>
              <a:t>address</a:t>
            </a:r>
            <a:r>
              <a:rPr lang="en-US" sz="1100" b="0" i="0" kern="1200" dirty="0">
                <a:solidFill>
                  <a:schemeClr val="tx1"/>
                </a:solidFill>
                <a:effectLst/>
                <a:latin typeface="+mn-lt"/>
                <a:ea typeface="+mn-ea"/>
                <a:cs typeface="+mn-cs"/>
              </a:rPr>
              <a:t> by default. When you launch an instance into a </a:t>
            </a:r>
            <a:r>
              <a:rPr lang="en-US" sz="1100" b="1" i="0" kern="1200" dirty="0">
                <a:solidFill>
                  <a:schemeClr val="tx1"/>
                </a:solidFill>
                <a:effectLst/>
                <a:latin typeface="+mn-lt"/>
                <a:ea typeface="+mn-ea"/>
                <a:cs typeface="+mn-cs"/>
              </a:rPr>
              <a:t>nondefault VPC</a:t>
            </a:r>
            <a:r>
              <a:rPr lang="en-US" sz="1100" b="0" i="0" kern="1200" dirty="0">
                <a:solidFill>
                  <a:schemeClr val="tx1"/>
                </a:solidFill>
                <a:effectLst/>
                <a:latin typeface="+mn-lt"/>
                <a:ea typeface="+mn-ea"/>
                <a:cs typeface="+mn-cs"/>
              </a:rPr>
              <a:t>, the subnet has an attribute that determines whether instances launched into that subnet receive a public IP address from the public IPv4 address pool. By default, AWS will not assign a public IP address to instances that are launched in a nondefault subnet. You can control whether your instance receives a public IP address by either modifying the public IP addressing attribute of your subnet, or by enabling or disabling the public IP addressing feature during launch</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which overrides the subnet's public IP addressing attribute). </a:t>
            </a:r>
          </a:p>
          <a:p>
            <a:endParaRPr lang="en-US" sz="1100" dirty="0"/>
          </a:p>
        </p:txBody>
      </p:sp>
    </p:spTree>
    <p:extLst>
      <p:ext uri="{BB962C8B-B14F-4D97-AF65-F5344CB8AC3E}">
        <p14:creationId xmlns:p14="http://schemas.microsoft.com/office/powerpoint/2010/main" val="18494979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2"/>
            <a:ext cx="7315200" cy="2576894"/>
          </a:xfrm>
        </p:spPr>
        <p:txBody>
          <a:bodyPr/>
          <a:lstStyle/>
          <a:p>
            <a:r>
              <a:rPr lang="en-US" sz="1100" dirty="0"/>
              <a:t>It is common to use EC2 instances to run an application that must make secure API calls to other AWS services. To support these use cases, AWS enables you to </a:t>
            </a:r>
            <a:r>
              <a:rPr lang="en-US" sz="1100" b="1" dirty="0"/>
              <a:t>attach an AWS Identity and Access Management (IAM) role to an EC2 instance</a:t>
            </a:r>
            <a:r>
              <a:rPr lang="en-US" sz="1100" dirty="0"/>
              <a:t>. Without this feature, you might be tempted to place AWS credentials on an EC2 instance so an application that runs on that instance to use. However, you should never</a:t>
            </a:r>
            <a:r>
              <a:rPr lang="en-US" sz="1100" baseline="0" dirty="0"/>
              <a:t> store AWS credentials on an EC2 instance</a:t>
            </a:r>
            <a:r>
              <a:rPr lang="en-US" sz="1100" dirty="0"/>
              <a:t>. It is highly insecure. Instead, attach an IAM role to the EC2 instance. The IAM role then grants permission to make</a:t>
            </a:r>
            <a:r>
              <a:rPr lang="en-US" sz="1100" baseline="0" dirty="0"/>
              <a:t> application programming interface (API) requests</a:t>
            </a:r>
            <a:r>
              <a:rPr lang="en-US" sz="1100" dirty="0"/>
              <a:t> to the applications that run on the EC2 instance.</a:t>
            </a:r>
          </a:p>
          <a:p>
            <a:endParaRPr lang="en-US" sz="1100" dirty="0"/>
          </a:p>
          <a:p>
            <a:r>
              <a:rPr lang="en-US" sz="1100" dirty="0"/>
              <a:t>An </a:t>
            </a:r>
            <a:r>
              <a:rPr lang="en-US" sz="1100" b="1" dirty="0"/>
              <a:t>instance profile</a:t>
            </a:r>
            <a:r>
              <a:rPr lang="en-US" sz="1100" dirty="0"/>
              <a:t> is a container for an IAM role. If you use the AWS Management Console to create a role for Amazon EC2, the console automatically creates an instance profile and gives it the same name as the role. When you then use the Amazon EC2 console to launch an instance with an IAM role, you can select a role to associate with the instance. In the console, the list that displays is actually a list of instance profile names. </a:t>
            </a:r>
          </a:p>
          <a:p>
            <a:endParaRPr lang="en-US" sz="1100" dirty="0"/>
          </a:p>
          <a:p>
            <a:r>
              <a:rPr lang="en-US" sz="1100" b="1" dirty="0"/>
              <a:t>In the</a:t>
            </a:r>
            <a:r>
              <a:rPr lang="en-US" sz="1100" dirty="0"/>
              <a:t> </a:t>
            </a:r>
            <a:r>
              <a:rPr lang="en-US" sz="1100" b="1" dirty="0"/>
              <a:t>example</a:t>
            </a:r>
            <a:r>
              <a:rPr lang="en-US" sz="1100" dirty="0"/>
              <a:t>, you see that an IAM role is used to grant permissions to an application that</a:t>
            </a:r>
            <a:r>
              <a:rPr lang="en-US" sz="1100" baseline="0" dirty="0"/>
              <a:t> runs</a:t>
            </a:r>
            <a:r>
              <a:rPr lang="en-US" sz="1100" dirty="0"/>
              <a:t> on an EC2 instance. The application must access a bucket in Amazon S3.</a:t>
            </a:r>
          </a:p>
          <a:p>
            <a:endParaRPr lang="en-US" sz="1100" dirty="0"/>
          </a:p>
          <a:p>
            <a:r>
              <a:rPr lang="en-US" sz="1100" dirty="0"/>
              <a:t>You can attach an IAM role when you launch the instance, but you can also attach a role to an already running EC2 instance. When you define a role that can be used by an EC2 instance, you define which accounts or AWS services can assume the role. You also define which API actions and resources the application can use after it assumes the role. If you change a role, the change is propagated to all instances that have the role attached to them.</a:t>
            </a:r>
          </a:p>
          <a:p>
            <a:endParaRPr lang="en-US" sz="1100" dirty="0"/>
          </a:p>
          <a:p>
            <a:endParaRPr lang="en-US" sz="1100" dirty="0"/>
          </a:p>
        </p:txBody>
      </p:sp>
    </p:spTree>
    <p:extLst>
      <p:ext uri="{BB962C8B-B14F-4D97-AF65-F5344CB8AC3E}">
        <p14:creationId xmlns:p14="http://schemas.microsoft.com/office/powerpoint/2010/main" val="19377380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2"/>
            <a:ext cx="7315200" cy="2590610"/>
          </a:xfrm>
        </p:spPr>
        <p:txBody>
          <a:bodyPr/>
          <a:lstStyle/>
          <a:p>
            <a:r>
              <a:rPr lang="en-US" sz="1100" dirty="0">
                <a:latin typeface="Calibri" panose="020F0502020204030204" pitchFamily="34" charset="0"/>
              </a:rPr>
              <a:t>When you create your EC2 instances, you have the option of passing </a:t>
            </a:r>
            <a:r>
              <a:rPr lang="en-US" sz="1100" b="1" dirty="0">
                <a:latin typeface="Calibri" panose="020F0502020204030204" pitchFamily="34" charset="0"/>
              </a:rPr>
              <a:t>user data </a:t>
            </a:r>
            <a:r>
              <a:rPr lang="en-US" sz="1100" dirty="0">
                <a:latin typeface="Calibri" panose="020F0502020204030204" pitchFamily="34" charset="0"/>
              </a:rPr>
              <a:t>to the instance. User data can automate the completion of installations and configurations at </a:t>
            </a:r>
            <a:r>
              <a:rPr lang="en-US" sz="1100" baseline="0" dirty="0">
                <a:latin typeface="Calibri" panose="020F0502020204030204" pitchFamily="34" charset="0"/>
              </a:rPr>
              <a:t>instance launch. For example, a user data script might </a:t>
            </a:r>
            <a:r>
              <a:rPr lang="en-US" sz="1100" dirty="0">
                <a:latin typeface="Calibri" panose="020F0502020204030204" pitchFamily="34" charset="0"/>
              </a:rPr>
              <a:t>patch and update the instance's operating system, fetch and install software</a:t>
            </a:r>
            <a:r>
              <a:rPr lang="en-US" sz="1100" baseline="0" dirty="0">
                <a:latin typeface="Calibri" panose="020F0502020204030204" pitchFamily="34" charset="0"/>
              </a:rPr>
              <a:t> license keys</a:t>
            </a:r>
            <a:r>
              <a:rPr lang="en-US" sz="1100" dirty="0">
                <a:latin typeface="Calibri" panose="020F0502020204030204" pitchFamily="34" charset="0"/>
              </a:rPr>
              <a:t>, or install additional software.</a:t>
            </a:r>
            <a:r>
              <a:rPr lang="en-US" sz="1100" baseline="0" dirty="0">
                <a:latin typeface="Calibri" panose="020F0502020204030204" pitchFamily="34" charset="0"/>
              </a:rPr>
              <a:t> </a:t>
            </a:r>
          </a:p>
          <a:p>
            <a:endParaRPr lang="en-US" sz="1100" dirty="0"/>
          </a:p>
          <a:p>
            <a:r>
              <a:rPr lang="en-US" sz="1100" dirty="0"/>
              <a:t>In the example user data script, you see a simple three-line </a:t>
            </a:r>
            <a:r>
              <a:rPr lang="en-US" sz="1100" b="1" dirty="0"/>
              <a:t>Linux</a:t>
            </a:r>
            <a:r>
              <a:rPr lang="en-US" sz="1100" dirty="0"/>
              <a:t> Bash shell script. The first line indicates that the script should be run by the Bash shell. The second line invokes the Yellowdog Updater, Modified (</a:t>
            </a:r>
            <a:r>
              <a:rPr lang="en-US" sz="1100" dirty="0">
                <a:latin typeface="Lucida Console" panose="020B0609040504020204" pitchFamily="49" charset="0"/>
              </a:rPr>
              <a:t>YUM)</a:t>
            </a:r>
            <a:r>
              <a:rPr lang="en-US" sz="1100" dirty="0"/>
              <a:t> utility, which is commonly used in many Linux distributions—such as Amazon Linux, CentOS, and Red Hat Linux—to retrieve software from an online repository and install it. In line two of the example, that command tells YUM to update all installed packages to the latest versions that are known to the software repository that it is configured to access. Line three of the script</a:t>
            </a:r>
            <a:r>
              <a:rPr lang="en-US" sz="1100" baseline="0" dirty="0"/>
              <a:t> </a:t>
            </a:r>
            <a:r>
              <a:rPr lang="en-US" sz="1100" dirty="0"/>
              <a:t>indicates that the </a:t>
            </a:r>
            <a:r>
              <a:rPr lang="en-US" sz="1100" dirty="0">
                <a:latin typeface="Lucida Console" panose="020B0609040504020204" pitchFamily="49" charset="0"/>
              </a:rPr>
              <a:t>Wget</a:t>
            </a:r>
            <a:r>
              <a:rPr lang="en-US" sz="1100" dirty="0"/>
              <a:t> utility should be installed. Wget is a common utility for downloading files from the web.</a:t>
            </a:r>
          </a:p>
          <a:p>
            <a:endParaRPr lang="en-US" sz="1100" dirty="0"/>
          </a:p>
          <a:p>
            <a:r>
              <a:rPr lang="en-US" sz="1100" dirty="0"/>
              <a:t>For a </a:t>
            </a:r>
            <a:r>
              <a:rPr lang="en-US" sz="1100" b="1" dirty="0"/>
              <a:t>Windows</a:t>
            </a:r>
            <a:r>
              <a:rPr lang="en-US" sz="1100" dirty="0"/>
              <a:t> instance, the user data script should be written in a format that is compatible with a Command Prompt window (batch commands) or with Windows PowerShell. See the </a:t>
            </a:r>
            <a:r>
              <a:rPr lang="en-US" sz="1100" dirty="0">
                <a:hlinkClick r:id="rId3"/>
              </a:rPr>
              <a:t>Windows User Data Scripts</a:t>
            </a:r>
            <a:r>
              <a:rPr lang="en-US" sz="1100" dirty="0"/>
              <a:t> documentation for details.</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When the EC2 instance is created</a:t>
            </a:r>
            <a:r>
              <a:rPr lang="en-US" sz="1100" b="1" dirty="0"/>
              <a:t>, the user data script will run with root privileges </a:t>
            </a:r>
            <a:r>
              <a:rPr lang="en-US" sz="1100" dirty="0"/>
              <a:t>during the final phases of the boot process. On Linux instances, it is executed by the cloud-init service. On Windows instances, it is executed by the EC2Config or EC2Launch utility. </a:t>
            </a:r>
            <a:r>
              <a:rPr lang="en-US" sz="1100" b="1" dirty="0"/>
              <a:t>By default, user data only runs the first time that the instance starts up</a:t>
            </a:r>
            <a:r>
              <a:rPr lang="en-US" sz="1100" dirty="0"/>
              <a:t>. However, if you would like your user data script to run every time the instance is booted, you can create a </a:t>
            </a:r>
            <a:r>
              <a:rPr lang="en-US" sz="1100" u="sng" kern="1200" dirty="0">
                <a:solidFill>
                  <a:schemeClr val="tx1"/>
                </a:solidFill>
                <a:effectLst/>
                <a:latin typeface="+mn-lt"/>
                <a:ea typeface="+mn-ea"/>
                <a:cs typeface="+mn-cs"/>
                <a:hlinkClick r:id="rId4"/>
              </a:rPr>
              <a:t>Multipurpose Internet Mail Extensions (MIME) multipart file</a:t>
            </a:r>
            <a:r>
              <a:rPr lang="en-US" sz="1100" kern="1200" dirty="0">
                <a:solidFill>
                  <a:schemeClr val="tx1"/>
                </a:solidFill>
                <a:effectLst/>
                <a:latin typeface="+mn-lt"/>
                <a:ea typeface="+mn-ea"/>
                <a:cs typeface="+mn-cs"/>
              </a:rPr>
              <a:t> </a:t>
            </a:r>
            <a:r>
              <a:rPr lang="en-US" sz="1100" dirty="0"/>
              <a:t>user data script (this process is not commonly done). </a:t>
            </a:r>
          </a:p>
        </p:txBody>
      </p:sp>
    </p:spTree>
    <p:extLst>
      <p:ext uri="{BB962C8B-B14F-4D97-AF65-F5344CB8AC3E}">
        <p14:creationId xmlns:p14="http://schemas.microsoft.com/office/powerpoint/2010/main" val="1160904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A53956-8408-1C43-BF21-C1EEEFF0EBF3}" type="slidenum">
              <a:rPr lang="en-US" smtClean="0"/>
              <a:t>5</a:t>
            </a:fld>
            <a:endParaRPr lang="en-US"/>
          </a:p>
        </p:txBody>
      </p:sp>
    </p:spTree>
    <p:extLst>
      <p:ext uri="{BB962C8B-B14F-4D97-AF65-F5344CB8AC3E}">
        <p14:creationId xmlns:p14="http://schemas.microsoft.com/office/powerpoint/2010/main" val="171048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When you launch an EC2 instance, you can configure storage options. For example, you can configure the size of the root volume where the guest operating system is installed. You can also attach additional storage volumes when you launch the instance. Some AMIs are also configured to launch more than one storage volume by default to provide storage</a:t>
            </a:r>
            <a:r>
              <a:rPr lang="en-US" sz="1100" baseline="0" dirty="0"/>
              <a:t> that is</a:t>
            </a:r>
            <a:r>
              <a:rPr lang="en-US" sz="1100" dirty="0"/>
              <a:t> separate from the root volume. </a:t>
            </a:r>
          </a:p>
          <a:p>
            <a:endParaRPr lang="en-US" sz="1100" dirty="0"/>
          </a:p>
          <a:p>
            <a:r>
              <a:rPr lang="en-US" sz="1100" dirty="0"/>
              <a:t>For each volume that your instance will have, you can specify the size of the disks, the volume types, and whether the storage will be retained if the instance is terminated. You can also specify if encryption should be used.</a:t>
            </a:r>
          </a:p>
        </p:txBody>
      </p:sp>
    </p:spTree>
    <p:extLst>
      <p:ext uri="{BB962C8B-B14F-4D97-AF65-F5344CB8AC3E}">
        <p14:creationId xmlns:p14="http://schemas.microsoft.com/office/powerpoint/2010/main" val="28757118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2"/>
            <a:ext cx="7315200" cy="2590610"/>
          </a:xfrm>
        </p:spPr>
        <p:txBody>
          <a:bodyPr/>
          <a:lstStyle/>
          <a:p>
            <a:r>
              <a:rPr lang="en-US" sz="1100" b="1" dirty="0"/>
              <a:t>Amazon Elastic Block Store (Amazon EBS) </a:t>
            </a:r>
            <a:r>
              <a:rPr lang="en-US" sz="1100" dirty="0"/>
              <a:t>is an easy-to-use, high-performance </a:t>
            </a:r>
            <a:r>
              <a:rPr lang="en-US" sz="1100" b="1" dirty="0"/>
              <a:t>durable block storage </a:t>
            </a:r>
            <a:r>
              <a:rPr lang="en-US" sz="1100" dirty="0"/>
              <a:t>service that is designed to be used with Amazon EC2 for both throughput- and transaction-intensive workloads. With Amazon EBS, you can choose from four different volume types to balance the</a:t>
            </a:r>
            <a:r>
              <a:rPr lang="en-US" sz="1100" baseline="0" dirty="0"/>
              <a:t> </a:t>
            </a:r>
            <a:r>
              <a:rPr lang="en-US" sz="1100" dirty="0"/>
              <a:t>optimal price and performance. You can change volume types or increase volume size without disrupting your critical applications, so you can have cost-effective storage when you need it.</a:t>
            </a:r>
          </a:p>
          <a:p>
            <a:endParaRPr lang="en-US" sz="1100" dirty="0"/>
          </a:p>
          <a:p>
            <a:r>
              <a:rPr lang="en-US" sz="1100" b="1" dirty="0"/>
              <a:t>Amazon EC2 Instance Store </a:t>
            </a:r>
            <a:r>
              <a:rPr lang="en-US" sz="1100" dirty="0"/>
              <a:t>provides ephemeral, or temporary, block-level storage for your instance. This storage is located on disks that are physically attached to the host computer. Instance Store works well when you must temporarily store information that changes frequently, such as buffers, caches, scratch data, and other temporary content.</a:t>
            </a:r>
            <a:r>
              <a:rPr lang="en-US" sz="1100" baseline="0" dirty="0"/>
              <a:t> You can also use Instance Store</a:t>
            </a:r>
            <a:r>
              <a:rPr lang="en-US" sz="1100" dirty="0"/>
              <a:t> for data that is replicated across a fleet of instances, such as a load</a:t>
            </a:r>
            <a:r>
              <a:rPr lang="en-US" sz="1100" baseline="0" dirty="0"/>
              <a:t> </a:t>
            </a:r>
            <a:r>
              <a:rPr lang="en-US" sz="1100" dirty="0"/>
              <a:t>balanced pool of web servers. If the instances are stopped—either because of user error or a malfunction—the data on the instance store will be deleted.</a:t>
            </a:r>
          </a:p>
          <a:p>
            <a:endParaRPr lang="en-US" sz="1100" dirty="0"/>
          </a:p>
          <a:p>
            <a:r>
              <a:rPr lang="en-US" sz="1100" b="1" dirty="0"/>
              <a:t>Amazon Elastic File System (Amazon EFS)</a:t>
            </a:r>
            <a:r>
              <a:rPr lang="en-US" sz="1100" dirty="0"/>
              <a:t> provides a simple, scalable, fully managed elastic Network File System (NFS) file system for use with AWS Cloud services and on-premises resources. It is built to scale on-demand to petabytes without disrupting applications.</a:t>
            </a:r>
            <a:r>
              <a:rPr lang="en-US" sz="1100" baseline="0" dirty="0"/>
              <a:t> It </a:t>
            </a:r>
            <a:r>
              <a:rPr lang="en-US" sz="1100" dirty="0"/>
              <a:t>grows and shrinks automatically as you add and remove files, which reduces the need to provision and manage capacity to accommodate growth.</a:t>
            </a:r>
          </a:p>
          <a:p>
            <a:endParaRPr lang="en-US" sz="1100" dirty="0"/>
          </a:p>
          <a:p>
            <a:r>
              <a:rPr lang="en-US" sz="1100" b="1" dirty="0"/>
              <a:t>Amazon Simple Storage Service (Amazon S3) </a:t>
            </a:r>
            <a:r>
              <a:rPr lang="en-US" sz="1100" dirty="0"/>
              <a:t>is an object storage service that offers scalability, data availability, security, and performance. You</a:t>
            </a:r>
            <a:r>
              <a:rPr lang="en-US" sz="1100" baseline="0" dirty="0"/>
              <a:t> can s</a:t>
            </a:r>
            <a:r>
              <a:rPr lang="en-US" sz="1100" dirty="0"/>
              <a:t>tore and protect any amount of data for a variety of use cases, such as websites, mobile apps, backup and restore, archive, enterprise applications, Internet of Things (IoT)</a:t>
            </a:r>
            <a:r>
              <a:rPr lang="en-US" sz="1100" baseline="0" dirty="0"/>
              <a:t> </a:t>
            </a:r>
            <a:r>
              <a:rPr lang="en-US" sz="1100" dirty="0"/>
              <a:t>devices, and big data analytics.</a:t>
            </a:r>
          </a:p>
        </p:txBody>
      </p:sp>
    </p:spTree>
    <p:extLst>
      <p:ext uri="{BB962C8B-B14F-4D97-AF65-F5344CB8AC3E}">
        <p14:creationId xmlns:p14="http://schemas.microsoft.com/office/powerpoint/2010/main" val="3812298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2"/>
            <a:ext cx="7315200" cy="3050096"/>
          </a:xfrm>
        </p:spPr>
        <p:txBody>
          <a:bodyPr/>
          <a:lstStyle/>
          <a:p>
            <a:r>
              <a:rPr lang="en-US" sz="1100" dirty="0"/>
              <a:t>Here, you see two examples of how storage options could be configured for EC2 instances.</a:t>
            </a:r>
          </a:p>
          <a:p>
            <a:endParaRPr lang="en-US" sz="1100" dirty="0"/>
          </a:p>
          <a:p>
            <a:r>
              <a:rPr lang="en-US" sz="1100" dirty="0"/>
              <a:t>The</a:t>
            </a:r>
            <a:r>
              <a:rPr lang="en-US" sz="1100" b="1" dirty="0"/>
              <a:t> Instance 1 </a:t>
            </a:r>
            <a:r>
              <a:rPr lang="en-US" sz="1100" dirty="0"/>
              <a:t>example shows that the root volume—which contains the OS and possibly other data—is stored on Amazon EBS. This instance also has two attached volumes. One volume is a 500-GB Amazon EBS storage volume, and the other volume is an Instance Store volume. </a:t>
            </a:r>
            <a:r>
              <a:rPr lang="en-US" sz="1100" b="1" dirty="0"/>
              <a:t>If this instance was stopped and then started again</a:t>
            </a:r>
            <a:r>
              <a:rPr lang="en-US" sz="1100" dirty="0"/>
              <a:t>, the OS would survive and any data that was stored on either the 20-GB Amazon EBS volume or the 500-GB Amazon EBS volume would remain intact. However, any data that was stored on Ephemeral volume 1 would be permanently lost. </a:t>
            </a:r>
            <a:r>
              <a:rPr lang="en-US" sz="1100" b="0" i="0" kern="1200" dirty="0">
                <a:solidFill>
                  <a:schemeClr val="tx1"/>
                </a:solidFill>
                <a:effectLst/>
                <a:latin typeface="+mn-lt"/>
                <a:ea typeface="+mn-ea"/>
                <a:cs typeface="+mn-cs"/>
              </a:rPr>
              <a:t>Instance Store works well for temporarily storing information that changes frequently, such as buffers, caches, scratch data, and other temporary content.</a:t>
            </a:r>
            <a:endParaRPr lang="en-US" sz="1100" dirty="0"/>
          </a:p>
          <a:p>
            <a:endParaRPr lang="en-US" sz="1100" dirty="0"/>
          </a:p>
          <a:p>
            <a:r>
              <a:rPr lang="en-US" sz="1100" dirty="0"/>
              <a:t>The</a:t>
            </a:r>
            <a:r>
              <a:rPr lang="en-US" sz="1100" b="1" dirty="0"/>
              <a:t> Instance 2 </a:t>
            </a:r>
            <a:r>
              <a:rPr lang="en-US" sz="1100" dirty="0"/>
              <a:t>example shows that the root volume is on an instance store (Ephemeral volume 2). </a:t>
            </a:r>
            <a:r>
              <a:rPr lang="en-US" sz="1100" b="1" dirty="0"/>
              <a:t>An instance with an Instance Store root volume cannot be stopped by an Amazon EC2 API call.</a:t>
            </a:r>
            <a:r>
              <a:rPr lang="en-US" sz="1100" b="1" baseline="0" dirty="0"/>
              <a:t> I</a:t>
            </a:r>
            <a:r>
              <a:rPr lang="en-US" sz="1100" b="1" dirty="0"/>
              <a:t>t can only be terminated. </a:t>
            </a:r>
            <a:r>
              <a:rPr lang="en-US" sz="1100" dirty="0"/>
              <a:t>However, it could be stopped from within the instance's OS (for example, by issuing a shutdown command)—or it could stop because of OS or disk failure—which</a:t>
            </a:r>
            <a:r>
              <a:rPr lang="en-US" sz="1100" baseline="0" dirty="0"/>
              <a:t> </a:t>
            </a:r>
            <a:r>
              <a:rPr lang="en-US" sz="1100" dirty="0"/>
              <a:t>would cause the</a:t>
            </a:r>
            <a:r>
              <a:rPr lang="en-US" sz="1100" baseline="0" dirty="0"/>
              <a:t> instance</a:t>
            </a:r>
            <a:r>
              <a:rPr lang="en-US" sz="1100" dirty="0"/>
              <a:t> to be terminated. If the instance was terminated,</a:t>
            </a:r>
            <a:r>
              <a:rPr lang="en-US" sz="1100" b="0" dirty="0"/>
              <a:t> </a:t>
            </a:r>
            <a:r>
              <a:rPr lang="en-US" sz="1100" dirty="0"/>
              <a:t>all the data that was stored on Ephemeral volume 2 would be lost, including the OS. You would not be able to start the instance again. Therefore, do not rely on Instance Store for valuable, long-term data. Instead, use more durable data storage, such as Amazon EBS, Amazon EFS, or Amazon S3. </a:t>
            </a:r>
          </a:p>
          <a:p>
            <a:endParaRPr lang="en-US" sz="1100" dirty="0"/>
          </a:p>
          <a:p>
            <a:r>
              <a:rPr lang="en-US" sz="1100" dirty="0"/>
              <a:t>If </a:t>
            </a:r>
            <a:r>
              <a:rPr lang="en-US" sz="1100" b="0" i="0" kern="1200" dirty="0">
                <a:solidFill>
                  <a:schemeClr val="tx1"/>
                </a:solidFill>
                <a:effectLst/>
                <a:latin typeface="+mn-lt"/>
                <a:ea typeface="+mn-ea"/>
                <a:cs typeface="+mn-cs"/>
              </a:rPr>
              <a:t>an instance </a:t>
            </a:r>
            <a:r>
              <a:rPr lang="en-US" sz="1100" b="0" i="1" kern="1200" dirty="0">
                <a:solidFill>
                  <a:schemeClr val="tx1"/>
                </a:solidFill>
                <a:effectLst/>
                <a:latin typeface="+mn-lt"/>
                <a:ea typeface="+mn-ea"/>
                <a:cs typeface="+mn-cs"/>
              </a:rPr>
              <a:t>reboots</a:t>
            </a:r>
            <a:r>
              <a:rPr lang="en-US" sz="1100" b="0" i="0" kern="1200" dirty="0">
                <a:solidFill>
                  <a:schemeClr val="tx1"/>
                </a:solidFill>
                <a:effectLst/>
                <a:latin typeface="+mn-lt"/>
                <a:ea typeface="+mn-ea"/>
                <a:cs typeface="+mn-cs"/>
              </a:rPr>
              <a:t> (intentionally or unintentionally), data on the instance store root volume does persist. </a:t>
            </a:r>
          </a:p>
        </p:txBody>
      </p:sp>
    </p:spTree>
    <p:extLst>
      <p:ext uri="{BB962C8B-B14F-4D97-AF65-F5344CB8AC3E}">
        <p14:creationId xmlns:p14="http://schemas.microsoft.com/office/powerpoint/2010/main" val="3122701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 tag is a label that you assign to an AWS resource. Each tag consists of a </a:t>
            </a:r>
            <a:r>
              <a:rPr lang="en-US" sz="1100" i="1" dirty="0"/>
              <a:t>key</a:t>
            </a:r>
            <a:r>
              <a:rPr lang="en-US" sz="1100" dirty="0"/>
              <a:t> and an optional </a:t>
            </a:r>
            <a:r>
              <a:rPr lang="en-US" sz="1100" i="1" dirty="0"/>
              <a:t>value</a:t>
            </a:r>
            <a:r>
              <a:rPr lang="en-US" sz="1100" dirty="0"/>
              <a:t>, both of which you define. Tags enable you to categorize AWS resources,</a:t>
            </a:r>
            <a:r>
              <a:rPr lang="en-US" sz="1100" baseline="0" dirty="0"/>
              <a:t> </a:t>
            </a:r>
            <a:r>
              <a:rPr lang="en-US" sz="1100" dirty="0"/>
              <a:t>such as EC2 instances, in different ways. For example, you might tag instances by purpose, owner, or environment. </a:t>
            </a:r>
          </a:p>
          <a:p>
            <a:endParaRPr lang="en-US" sz="1100"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Tagging is how you can attach metadata to an EC2 instance. </a:t>
            </a:r>
          </a:p>
          <a:p>
            <a:endParaRPr lang="en-US" sz="1100"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Tag keys and tag values are case-sensitive. For example, a commonly used tag for EC2 instances is</a:t>
            </a:r>
            <a:r>
              <a:rPr lang="en-US" sz="1100" baseline="0" dirty="0"/>
              <a:t> </a:t>
            </a:r>
            <a:r>
              <a:rPr lang="en-US" sz="1100" dirty="0"/>
              <a:t>a tag key that is called </a:t>
            </a:r>
            <a:r>
              <a:rPr lang="en-US" sz="1100" i="1" dirty="0"/>
              <a:t>Name</a:t>
            </a:r>
            <a:r>
              <a:rPr lang="en-US" sz="1100" dirty="0"/>
              <a:t> and a tag value that describes the instance, such as </a:t>
            </a:r>
            <a:r>
              <a:rPr lang="en-US" sz="1100" i="1" dirty="0"/>
              <a:t>My Web Server</a:t>
            </a:r>
            <a:r>
              <a:rPr lang="en-US" sz="1100" dirty="0"/>
              <a:t>. The </a:t>
            </a:r>
            <a:r>
              <a:rPr lang="en-US" sz="1100" i="1" dirty="0"/>
              <a:t>Name</a:t>
            </a:r>
            <a:r>
              <a:rPr lang="en-US" sz="1100" dirty="0"/>
              <a:t> tag is exposed by default in the Amazon EC2 console </a:t>
            </a:r>
            <a:r>
              <a:rPr lang="en-US" sz="1100" b="1" dirty="0"/>
              <a:t>Instances</a:t>
            </a:r>
            <a:r>
              <a:rPr lang="en-US" sz="1100" dirty="0"/>
              <a:t> page. However, if you create a key that is called </a:t>
            </a:r>
            <a:r>
              <a:rPr lang="en-US" sz="1100" i="1" dirty="0"/>
              <a:t>name</a:t>
            </a:r>
            <a:r>
              <a:rPr lang="en-US" sz="1100" dirty="0"/>
              <a:t> (with lower-case </a:t>
            </a:r>
            <a:r>
              <a:rPr lang="en-US" sz="1100" i="1" dirty="0"/>
              <a:t>n</a:t>
            </a:r>
            <a:r>
              <a:rPr lang="en-US" sz="1100" dirty="0"/>
              <a:t>), it will not appear in the </a:t>
            </a:r>
            <a:r>
              <a:rPr lang="en-US" sz="1100" b="1" dirty="0"/>
              <a:t>Name</a:t>
            </a:r>
            <a:r>
              <a:rPr lang="en-US" sz="1100" dirty="0"/>
              <a:t> column for the list of instances (though it will still appear in the instance details panel in the </a:t>
            </a:r>
            <a:r>
              <a:rPr lang="en-US" sz="1100" b="1" i="0" dirty="0"/>
              <a:t>Tags</a:t>
            </a:r>
            <a:r>
              <a:rPr lang="en-US" sz="1100" dirty="0"/>
              <a:t> tab).</a:t>
            </a:r>
            <a:endParaRPr lang="en-US" sz="1100" dirty="0">
              <a:hlinkClick r:id="rId3"/>
            </a:endParaRPr>
          </a:p>
          <a:p>
            <a:endParaRPr lang="en-US" sz="1100"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It is a best practice to develop </a:t>
            </a:r>
            <a:r>
              <a:rPr lang="en-US" sz="1100" dirty="0">
                <a:hlinkClick r:id="rId3"/>
              </a:rPr>
              <a:t>Tagging strategies</a:t>
            </a:r>
            <a:r>
              <a:rPr lang="en-US" sz="1100" dirty="0"/>
              <a:t>. Using a consistent set of tag keys makes it easier for you to manage your resources. You can also search and filter the resources based on the tags that you add.</a:t>
            </a:r>
          </a:p>
          <a:p>
            <a:endParaRPr lang="en-US" sz="1100" dirty="0"/>
          </a:p>
        </p:txBody>
      </p:sp>
    </p:spTree>
    <p:extLst>
      <p:ext uri="{BB962C8B-B14F-4D97-AF65-F5344CB8AC3E}">
        <p14:creationId xmlns:p14="http://schemas.microsoft.com/office/powerpoint/2010/main" val="19769907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2"/>
            <a:ext cx="7315200" cy="2858072"/>
          </a:xfrm>
        </p:spPr>
        <p:txBody>
          <a:bodyPr/>
          <a:lstStyle/>
          <a:p>
            <a:r>
              <a:rPr lang="en-US" sz="1100" b="0" i="0" kern="1200" dirty="0">
                <a:solidFill>
                  <a:schemeClr val="tx1"/>
                </a:solidFill>
                <a:effectLst/>
                <a:latin typeface="+mn-lt"/>
                <a:ea typeface="+mn-ea"/>
                <a:cs typeface="+mn-cs"/>
              </a:rPr>
              <a:t>A </a:t>
            </a:r>
            <a:r>
              <a:rPr lang="en-US" sz="1100" b="1" kern="1200" dirty="0">
                <a:solidFill>
                  <a:schemeClr val="tx1"/>
                </a:solidFill>
                <a:effectLst/>
                <a:latin typeface="+mn-lt"/>
                <a:ea typeface="+mn-ea"/>
                <a:cs typeface="+mn-cs"/>
              </a:rPr>
              <a:t>security group </a:t>
            </a:r>
            <a:r>
              <a:rPr lang="en-US" sz="1100" b="0" i="0" kern="1200" dirty="0">
                <a:solidFill>
                  <a:schemeClr val="tx1"/>
                </a:solidFill>
                <a:effectLst/>
                <a:latin typeface="+mn-lt"/>
                <a:ea typeface="+mn-ea"/>
                <a:cs typeface="+mn-cs"/>
              </a:rPr>
              <a:t>acts as a virtual firewall that controls network traffic for one or more instances. When you launch an instance, you can specify one or more security groups; otherwise, the default security group is used. </a:t>
            </a:r>
          </a:p>
          <a:p>
            <a:endParaRPr lang="en-US" sz="1100" dirty="0"/>
          </a:p>
          <a:p>
            <a:r>
              <a:rPr lang="en-US" sz="1100" b="0" i="0" kern="1200" dirty="0">
                <a:solidFill>
                  <a:schemeClr val="tx1"/>
                </a:solidFill>
                <a:effectLst/>
                <a:latin typeface="+mn-lt"/>
                <a:ea typeface="+mn-ea"/>
                <a:cs typeface="+mn-cs"/>
              </a:rPr>
              <a:t>You can add </a:t>
            </a:r>
            <a:r>
              <a:rPr lang="en-US" sz="1100" b="1" i="0" kern="1200" dirty="0">
                <a:solidFill>
                  <a:schemeClr val="tx1"/>
                </a:solidFill>
                <a:effectLst/>
                <a:latin typeface="+mn-lt"/>
                <a:ea typeface="+mn-ea"/>
                <a:cs typeface="+mn-cs"/>
              </a:rPr>
              <a:t>rules</a:t>
            </a:r>
            <a:r>
              <a:rPr lang="en-US" sz="1100" b="0" i="0" kern="1200" dirty="0">
                <a:solidFill>
                  <a:schemeClr val="tx1"/>
                </a:solidFill>
                <a:effectLst/>
                <a:latin typeface="+mn-lt"/>
                <a:ea typeface="+mn-ea"/>
                <a:cs typeface="+mn-cs"/>
              </a:rPr>
              <a:t> to each security group</a:t>
            </a:r>
            <a:r>
              <a:rPr lang="en-US" sz="1100" dirty="0"/>
              <a:t>. R</a:t>
            </a:r>
            <a:r>
              <a:rPr lang="en-US" sz="1100" b="0" i="0" kern="1200" dirty="0">
                <a:solidFill>
                  <a:schemeClr val="tx1"/>
                </a:solidFill>
                <a:effectLst/>
                <a:latin typeface="+mn-lt"/>
                <a:ea typeface="+mn-ea"/>
                <a:cs typeface="+mn-cs"/>
              </a:rPr>
              <a:t>ules allow traffic to or from its associated instances. You can modify the rules for a security group at any time, and the new rules will be automatically applied to all instances that are associated with the security group. When AWS decides whether to allow traffic to reach an instance, all the rules from all the security groups that are associated with the instance are evaluated. When you launch an instance in a virtual private cloud (VPC), you must either create a new security group or use one that already exists in that VPC. After you launch an instance, you can change its security groups. </a:t>
            </a:r>
          </a:p>
          <a:p>
            <a:endParaRPr lang="en-US" sz="1100" b="0" i="0" kern="1200" dirty="0">
              <a:solidFill>
                <a:schemeClr val="tx1"/>
              </a:solidFill>
              <a:effectLst/>
              <a:latin typeface="+mn-lt"/>
              <a:ea typeface="+mn-ea"/>
              <a:cs typeface="+mn-cs"/>
            </a:endParaRPr>
          </a:p>
          <a:p>
            <a:r>
              <a:rPr lang="en-US" sz="1100" dirty="0"/>
              <a:t>When you </a:t>
            </a:r>
            <a:r>
              <a:rPr lang="en-US" sz="1100" b="1" dirty="0"/>
              <a:t>define a rule</a:t>
            </a:r>
            <a:r>
              <a:rPr lang="en-US" sz="1100" dirty="0"/>
              <a:t>, you can specify the allowable source of the network communication (inbound rules) or destination (outbound rules). The </a:t>
            </a:r>
            <a:r>
              <a:rPr lang="en-US" sz="1100" b="1" dirty="0"/>
              <a:t>source</a:t>
            </a:r>
            <a:r>
              <a:rPr lang="en-US" sz="1100" dirty="0"/>
              <a:t> can be an IP address, an IP address range, another security group, a gateway VPC endpoint, or anywhere</a:t>
            </a:r>
            <a:r>
              <a:rPr lang="en-US" sz="1100" baseline="0" dirty="0"/>
              <a:t> (which</a:t>
            </a:r>
            <a:r>
              <a:rPr lang="en-US" sz="1100" dirty="0"/>
              <a:t> means</a:t>
            </a:r>
            <a:r>
              <a:rPr lang="en-US" sz="1100" baseline="0" dirty="0"/>
              <a:t> that</a:t>
            </a:r>
            <a:r>
              <a:rPr lang="en-US" sz="1100" dirty="0"/>
              <a:t> all sources will be allowed). By default, a </a:t>
            </a:r>
            <a:r>
              <a:rPr lang="en-US" sz="1100" b="1" dirty="0"/>
              <a:t>security group</a:t>
            </a:r>
            <a:r>
              <a:rPr lang="en-US" sz="1100" dirty="0"/>
              <a:t> includes an </a:t>
            </a:r>
            <a:r>
              <a:rPr lang="en-US" sz="1100" b="1" dirty="0"/>
              <a:t>outbound rule</a:t>
            </a:r>
            <a:r>
              <a:rPr lang="en-US" sz="1100" dirty="0"/>
              <a:t> that allows all </a:t>
            </a:r>
            <a:r>
              <a:rPr lang="en-US" sz="1100" b="1" dirty="0"/>
              <a:t>outbound</a:t>
            </a:r>
            <a:r>
              <a:rPr lang="en-US" sz="1100" dirty="0"/>
              <a:t> traffic. You can remove the </a:t>
            </a:r>
            <a:r>
              <a:rPr lang="en-US" sz="1100" b="1" dirty="0"/>
              <a:t>rule</a:t>
            </a:r>
            <a:r>
              <a:rPr lang="en-US" sz="1100" dirty="0"/>
              <a:t> and add </a:t>
            </a:r>
            <a:r>
              <a:rPr lang="en-US" sz="1100" b="1" dirty="0"/>
              <a:t>outbound rules</a:t>
            </a:r>
            <a:r>
              <a:rPr lang="en-US" sz="1100" dirty="0"/>
              <a:t> that only allow specific </a:t>
            </a:r>
            <a:r>
              <a:rPr lang="en-US" sz="1100" b="1" dirty="0"/>
              <a:t>outbound</a:t>
            </a:r>
            <a:r>
              <a:rPr lang="en-US" sz="1100" dirty="0"/>
              <a:t> traffic. If your </a:t>
            </a:r>
            <a:r>
              <a:rPr lang="en-US" sz="1100" b="1" dirty="0"/>
              <a:t>security group</a:t>
            </a:r>
            <a:r>
              <a:rPr lang="en-US" sz="1100" dirty="0"/>
              <a:t> has no </a:t>
            </a:r>
            <a:r>
              <a:rPr lang="en-US" sz="1100" b="1" dirty="0"/>
              <a:t>outbound rules</a:t>
            </a:r>
            <a:r>
              <a:rPr lang="en-US" sz="1100" dirty="0"/>
              <a:t>, no </a:t>
            </a:r>
            <a:r>
              <a:rPr lang="en-US" sz="1100" b="1" dirty="0"/>
              <a:t>outbound</a:t>
            </a:r>
            <a:r>
              <a:rPr lang="en-US" sz="1100" dirty="0"/>
              <a:t> traffic that originates from your instance is allowed.</a:t>
            </a:r>
          </a:p>
          <a:p>
            <a:endParaRPr lang="en-US" sz="1100" b="0" i="0" kern="1200" dirty="0">
              <a:solidFill>
                <a:schemeClr val="tx1"/>
              </a:solidFill>
              <a:effectLst/>
              <a:latin typeface="+mn-lt"/>
              <a:ea typeface="+mn-ea"/>
              <a:cs typeface="+mn-cs"/>
            </a:endParaRPr>
          </a:p>
          <a:p>
            <a:r>
              <a:rPr lang="en-US" sz="1100" b="1" i="0" kern="1200" dirty="0">
                <a:solidFill>
                  <a:schemeClr val="tx1"/>
                </a:solidFill>
                <a:effectLst/>
                <a:latin typeface="+mn-lt"/>
                <a:ea typeface="+mn-ea"/>
                <a:cs typeface="+mn-cs"/>
              </a:rPr>
              <a:t>In the example rule</a:t>
            </a:r>
            <a:r>
              <a:rPr lang="en-US" sz="1100" b="0" i="0" kern="1200" dirty="0">
                <a:solidFill>
                  <a:schemeClr val="tx1"/>
                </a:solidFill>
                <a:effectLst/>
                <a:latin typeface="+mn-lt"/>
                <a:ea typeface="+mn-ea"/>
                <a:cs typeface="+mn-cs"/>
              </a:rPr>
              <a:t>, the rule allows Secure Shell (SSH) traffic over Transmission Control Protocol (TCP) port 22</a:t>
            </a:r>
            <a:r>
              <a:rPr lang="en-US" sz="1100" b="0" i="0" kern="1200" baseline="0" dirty="0">
                <a:solidFill>
                  <a:schemeClr val="tx1"/>
                </a:solidFill>
                <a:effectLst/>
                <a:latin typeface="+mn-lt"/>
                <a:ea typeface="+mn-ea"/>
                <a:cs typeface="+mn-cs"/>
              </a:rPr>
              <a:t> if the </a:t>
            </a:r>
            <a:r>
              <a:rPr lang="en-US" sz="1100" b="0" i="0" kern="1200" dirty="0">
                <a:solidFill>
                  <a:schemeClr val="tx1"/>
                </a:solidFill>
                <a:effectLst/>
                <a:latin typeface="+mn-lt"/>
                <a:ea typeface="+mn-ea"/>
                <a:cs typeface="+mn-cs"/>
              </a:rPr>
              <a:t>source of the request is </a:t>
            </a:r>
            <a:r>
              <a:rPr lang="en-US" sz="1100" b="0" i="1" kern="1200" dirty="0">
                <a:solidFill>
                  <a:schemeClr val="tx1"/>
                </a:solidFill>
                <a:effectLst/>
                <a:latin typeface="+mn-lt"/>
                <a:ea typeface="+mn-ea"/>
                <a:cs typeface="+mn-cs"/>
              </a:rPr>
              <a:t>My IP</a:t>
            </a:r>
            <a:r>
              <a:rPr lang="en-US" sz="1100" b="0" i="0" kern="1200" dirty="0">
                <a:solidFill>
                  <a:schemeClr val="tx1"/>
                </a:solidFill>
                <a:effectLst/>
                <a:latin typeface="+mn-lt"/>
                <a:ea typeface="+mn-ea"/>
                <a:cs typeface="+mn-cs"/>
              </a:rPr>
              <a:t>. The </a:t>
            </a:r>
            <a:r>
              <a:rPr lang="en-US" sz="1100" b="0" i="1" kern="1200" dirty="0">
                <a:solidFill>
                  <a:schemeClr val="tx1"/>
                </a:solidFill>
                <a:effectLst/>
                <a:latin typeface="+mn-lt"/>
                <a:ea typeface="+mn-ea"/>
                <a:cs typeface="+mn-cs"/>
              </a:rPr>
              <a:t>My IP </a:t>
            </a:r>
            <a:r>
              <a:rPr lang="en-US" sz="1100" b="0" i="0" kern="1200" dirty="0">
                <a:solidFill>
                  <a:schemeClr val="tx1"/>
                </a:solidFill>
                <a:effectLst/>
                <a:latin typeface="+mn-lt"/>
                <a:ea typeface="+mn-ea"/>
                <a:cs typeface="+mn-cs"/>
              </a:rPr>
              <a:t>IP address is calculated by determining what IP address you are currently connected to the AWS Cloud from when you define the rule. </a:t>
            </a:r>
          </a:p>
          <a:p>
            <a:endParaRPr lang="en-US" sz="1100" dirty="0"/>
          </a:p>
          <a:p>
            <a:r>
              <a:rPr lang="en-US" sz="1100" dirty="0"/>
              <a:t>Network access control lists (network ACLs) can also be used are firewalls to protect subnets in a VPC.</a:t>
            </a:r>
            <a:endParaRPr lang="en-US" sz="1100" b="0" i="0" kern="1200" dirty="0">
              <a:solidFill>
                <a:schemeClr val="tx1"/>
              </a:solidFill>
              <a:effectLst/>
              <a:latin typeface="+mn-lt"/>
              <a:ea typeface="+mn-ea"/>
              <a:cs typeface="+mn-cs"/>
            </a:endParaRPr>
          </a:p>
          <a:p>
            <a:endParaRPr lang="en-US" sz="1100" b="0" i="0" kern="1200" dirty="0">
              <a:solidFill>
                <a:schemeClr val="tx1"/>
              </a:solidFill>
              <a:effectLst/>
              <a:latin typeface="+mn-lt"/>
              <a:ea typeface="+mn-ea"/>
              <a:cs typeface="+mn-cs"/>
            </a:endParaRPr>
          </a:p>
          <a:p>
            <a:endParaRPr lang="en-US" sz="1100" b="0" i="0" kern="1200" dirty="0">
              <a:solidFill>
                <a:schemeClr val="tx1"/>
              </a:solidFill>
              <a:effectLst/>
              <a:latin typeface="+mn-lt"/>
              <a:ea typeface="+mn-ea"/>
              <a:cs typeface="+mn-cs"/>
            </a:endParaRPr>
          </a:p>
          <a:p>
            <a:endParaRPr lang="en-US" sz="1100" dirty="0"/>
          </a:p>
        </p:txBody>
      </p:sp>
    </p:spTree>
    <p:extLst>
      <p:ext uri="{BB962C8B-B14F-4D97-AF65-F5344CB8AC3E}">
        <p14:creationId xmlns:p14="http://schemas.microsoft.com/office/powerpoint/2010/main" val="20733647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baseline="0" dirty="0">
                <a:latin typeface="+mn-lt"/>
                <a:cs typeface="Arial" pitchFamily="34" charset="0"/>
              </a:rPr>
              <a:t>Every instance must have at least one security group associated with it. </a:t>
            </a:r>
            <a:r>
              <a:rPr lang="en-US" sz="1000" b="0" i="1" baseline="0" dirty="0">
                <a:latin typeface="+mn-lt"/>
                <a:cs typeface="Arial" pitchFamily="34" charset="0"/>
              </a:rPr>
              <a:t>Security groups </a:t>
            </a:r>
            <a:r>
              <a:rPr lang="en-US" sz="1000" b="0" baseline="0" dirty="0">
                <a:latin typeface="+mn-lt"/>
                <a:cs typeface="Arial" pitchFamily="34" charset="0"/>
              </a:rPr>
              <a:t>are essentially stateful firewalls that surround one or more EC2 instances, allowing you to control the ICMP, TCP, and UDP-base network traffic that are allowed to pass to the instance. It’s important to understand that security groups are applied to specific instances rather than at the entry point to your network. </a:t>
            </a:r>
          </a:p>
          <a:p>
            <a:endParaRPr lang="en-US" sz="1000" b="0" baseline="0" dirty="0">
              <a:latin typeface="+mn-lt"/>
              <a:cs typeface="Arial" pitchFamily="34" charset="0"/>
            </a:endParaRPr>
          </a:p>
          <a:p>
            <a:r>
              <a:rPr lang="en-US" sz="1000" b="0" baseline="0" dirty="0">
                <a:latin typeface="+mn-lt"/>
                <a:cs typeface="Arial" pitchFamily="34" charset="0"/>
              </a:rPr>
              <a:t>In addition to restricting which ports traffic can flow over, you can also restrict what IP addresses that traffic is allowed to originate from. If you set the source </a:t>
            </a:r>
            <a:r>
              <a:rPr lang="en-US" sz="1000" b="0" i="1" baseline="0" dirty="0">
                <a:latin typeface="+mn-lt"/>
                <a:cs typeface="Arial" pitchFamily="34" charset="0"/>
              </a:rPr>
              <a:t>IP address range </a:t>
            </a:r>
            <a:r>
              <a:rPr lang="en-US" sz="1000" b="0" baseline="0" dirty="0">
                <a:latin typeface="+mn-lt"/>
                <a:cs typeface="Arial" pitchFamily="34" charset="0"/>
              </a:rPr>
              <a:t>as 0.0.0.0/0, ::0,  then traffic on that port will be allowed from any source. However, you can also specify a specific IP address, a </a:t>
            </a:r>
            <a:r>
              <a:rPr lang="en-US" sz="1000" b="0" i="1" dirty="0">
                <a:latin typeface="+mn-lt"/>
                <a:ea typeface="ＭＳ Ｐゴシック" charset="0"/>
                <a:cs typeface="Arial" pitchFamily="34" charset="0"/>
              </a:rPr>
              <a:t>Classless Inter-Domain Routing (</a:t>
            </a:r>
            <a:r>
              <a:rPr lang="en-US" sz="1000" b="0" i="1" baseline="0" dirty="0">
                <a:latin typeface="+mn-lt"/>
                <a:cs typeface="Arial" pitchFamily="34" charset="0"/>
              </a:rPr>
              <a:t>CIDR)</a:t>
            </a:r>
            <a:r>
              <a:rPr lang="en-US" sz="1000" b="1" baseline="0" dirty="0">
                <a:latin typeface="+mn-lt"/>
                <a:cs typeface="Arial" pitchFamily="34" charset="0"/>
              </a:rPr>
              <a:t> </a:t>
            </a:r>
            <a:r>
              <a:rPr lang="en-US" sz="1000" b="0" baseline="0" dirty="0">
                <a:latin typeface="+mn-lt"/>
                <a:cs typeface="Arial" pitchFamily="34" charset="0"/>
              </a:rPr>
              <a:t>range, or allow only sources with the AWS Cloud that have a specific security group assigned to them.</a:t>
            </a:r>
          </a:p>
          <a:p>
            <a:r>
              <a:rPr lang="en-US" sz="1000" b="0" baseline="0" dirty="0">
                <a:latin typeface="+mn-lt"/>
                <a:cs typeface="Arial" pitchFamily="34" charset="0"/>
              </a:rPr>
              <a:t> </a:t>
            </a:r>
          </a:p>
          <a:p>
            <a:r>
              <a:rPr lang="en-US" sz="1000" b="0" baseline="0" dirty="0">
                <a:latin typeface="+mn-lt"/>
                <a:cs typeface="Arial" pitchFamily="34" charset="0"/>
              </a:rPr>
              <a:t>You can assign multiple security groups to a single instance. For example, you could create an ”admin security group” allowing traffic on TCP port 22, and a “database server security group” allowing traffic on TDP port 3306, and then assign both of those security groups to one instance. You can apply a single security group to multiple instances. Finally, you can apply multiple security groups to a single instance. In this way, security groups are very flexible.</a:t>
            </a:r>
          </a:p>
          <a:p>
            <a:endParaRPr lang="en-US" sz="1000" b="0" baseline="0" dirty="0">
              <a:latin typeface="+mn-lt"/>
              <a:cs typeface="Arial" pitchFamily="34" charset="0"/>
            </a:endParaRPr>
          </a:p>
          <a:p>
            <a:r>
              <a:rPr lang="en-US" sz="1000" b="0" baseline="0" dirty="0">
                <a:latin typeface="+mn-lt"/>
                <a:cs typeface="Arial" pitchFamily="34" charset="0"/>
              </a:rPr>
              <a:t>Security groups are either defined to work in </a:t>
            </a:r>
            <a:r>
              <a:rPr lang="en-US" sz="1000" b="0" i="1" baseline="0" dirty="0">
                <a:latin typeface="+mn-lt"/>
                <a:cs typeface="Arial" pitchFamily="34" charset="0"/>
              </a:rPr>
              <a:t>Amazon</a:t>
            </a:r>
            <a:r>
              <a:rPr lang="en-US" sz="1000" b="1" baseline="0" dirty="0">
                <a:latin typeface="+mn-lt"/>
                <a:cs typeface="Arial" pitchFamily="34" charset="0"/>
              </a:rPr>
              <a:t> </a:t>
            </a:r>
            <a:r>
              <a:rPr lang="en-US" sz="1000" b="0" i="1" baseline="0" dirty="0">
                <a:latin typeface="+mn-lt"/>
                <a:cs typeface="Arial" pitchFamily="34" charset="0"/>
              </a:rPr>
              <a:t>VPC</a:t>
            </a:r>
            <a:r>
              <a:rPr lang="en-US" sz="1000" b="1" baseline="0" dirty="0">
                <a:latin typeface="+mn-lt"/>
                <a:cs typeface="Arial" pitchFamily="34" charset="0"/>
              </a:rPr>
              <a:t> </a:t>
            </a:r>
            <a:r>
              <a:rPr lang="en-US" sz="1000" b="0" baseline="0" dirty="0">
                <a:latin typeface="+mn-lt"/>
                <a:cs typeface="Arial" pitchFamily="34" charset="0"/>
              </a:rPr>
              <a:t>or in </a:t>
            </a:r>
            <a:r>
              <a:rPr lang="en-US" sz="1000" b="0" i="1" baseline="0" dirty="0">
                <a:latin typeface="+mn-lt"/>
                <a:cs typeface="Arial" pitchFamily="34" charset="0"/>
              </a:rPr>
              <a:t>EC2-Classic.</a:t>
            </a:r>
            <a:r>
              <a:rPr lang="en-US" sz="1000" b="0" baseline="0" dirty="0">
                <a:latin typeface="+mn-lt"/>
                <a:cs typeface="Arial" pitchFamily="34" charset="0"/>
              </a:rPr>
              <a:t> For example, you cannot use an EC2-Classic security group with an instance that is running in a VPC. Also, EC2-Classic security groups can have rules that apply to inbound traffic only. VPC security groups can have rules that apply to both inbound and outbound traffic. By default, when you create a new security group in a VPC though, all outbound traffic is open. Also, if the instance is running in a VPC, you can add or modify security group associations while the instance is running. </a:t>
            </a:r>
          </a:p>
          <a:p>
            <a:endParaRPr lang="en-US" sz="1000" b="0" baseline="0" dirty="0">
              <a:latin typeface="+mn-lt"/>
              <a:cs typeface="Arial" pitchFamily="34" charset="0"/>
            </a:endParaRPr>
          </a:p>
        </p:txBody>
      </p:sp>
    </p:spTree>
    <p:extLst>
      <p:ext uri="{BB962C8B-B14F-4D97-AF65-F5344CB8AC3E}">
        <p14:creationId xmlns:p14="http://schemas.microsoft.com/office/powerpoint/2010/main" val="24177516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2911137"/>
          </a:xfrm>
        </p:spPr>
        <p:txBody>
          <a:bodyPr/>
          <a:lstStyle/>
          <a:p>
            <a:pPr defTabSz="440695">
              <a:defRPr/>
            </a:pPr>
            <a:r>
              <a:rPr lang="en-US" sz="1000" dirty="0">
                <a:ea typeface="ＭＳ Ｐゴシック" charset="0"/>
                <a:cs typeface="Arial" pitchFamily="34" charset="0"/>
              </a:rPr>
              <a:t>Take a look at three</a:t>
            </a:r>
            <a:r>
              <a:rPr lang="en-US" sz="1000" baseline="0" dirty="0">
                <a:ea typeface="ＭＳ Ｐゴシック" charset="0"/>
                <a:cs typeface="Arial" pitchFamily="34" charset="0"/>
              </a:rPr>
              <a:t> </a:t>
            </a:r>
            <a:r>
              <a:rPr lang="en-US" sz="1000" dirty="0">
                <a:ea typeface="ＭＳ Ｐゴシック" charset="0"/>
                <a:cs typeface="Arial" pitchFamily="34" charset="0"/>
              </a:rPr>
              <a:t>examples of security groups in action. </a:t>
            </a:r>
          </a:p>
          <a:p>
            <a:pPr defTabSz="440695">
              <a:defRPr/>
            </a:pPr>
            <a:endParaRPr lang="en-US" sz="1000" dirty="0">
              <a:ea typeface="ＭＳ Ｐゴシック" charset="0"/>
              <a:cs typeface="Arial" pitchFamily="34" charset="0"/>
            </a:endParaRPr>
          </a:p>
          <a:p>
            <a:pPr marL="228600" indent="-228600" defTabSz="440695">
              <a:buFont typeface="+mj-lt"/>
              <a:buAutoNum type="arabicPeriod"/>
              <a:defRPr/>
            </a:pPr>
            <a:r>
              <a:rPr lang="en-US" sz="1000" dirty="0">
                <a:ea typeface="ＭＳ Ｐゴシック" charset="0"/>
                <a:cs typeface="Arial" pitchFamily="34" charset="0"/>
              </a:rPr>
              <a:t>In the first example, a source description of 0.0.0.0/0 specifies that any computer from anywhere on the internet can access a web server on an instance that is listening for requests on port 80, the standard HTTP port. </a:t>
            </a:r>
          </a:p>
          <a:p>
            <a:pPr marL="228600" indent="-228600" defTabSz="440695">
              <a:buFont typeface="+mj-lt"/>
              <a:buAutoNum type="arabicPeriod"/>
              <a:defRPr/>
            </a:pPr>
            <a:endParaRPr lang="en-US" sz="1000" dirty="0">
              <a:ea typeface="ＭＳ Ｐゴシック" charset="0"/>
              <a:cs typeface="Arial" pitchFamily="34" charset="0"/>
            </a:endParaRPr>
          </a:p>
          <a:p>
            <a:pPr marL="228600" indent="-228600" defTabSz="440695">
              <a:buFont typeface="+mj-lt"/>
              <a:buAutoNum type="arabicPeriod"/>
              <a:defRPr/>
            </a:pPr>
            <a:r>
              <a:rPr lang="en-US" sz="1000" dirty="0">
                <a:ea typeface="ＭＳ Ｐゴシック" charset="0"/>
                <a:cs typeface="Arial" pitchFamily="34" charset="0"/>
              </a:rPr>
              <a:t>In the second example, the rule specifies that only traffic from a specific source CIDR range (10.50.2.133/32) of IP addresses is allowed to connect to port 22. Specifying a CIDR range in this way is a good idea if, for example, you want to only allow connections to an instance or a set of instance to originate from a specific network location (such as your office, or another subnet in your VPC).</a:t>
            </a:r>
          </a:p>
          <a:p>
            <a:pPr marL="228600" indent="-228600" defTabSz="440695">
              <a:buFont typeface="+mj-lt"/>
              <a:buAutoNum type="arabicPeriod"/>
              <a:defRPr/>
            </a:pPr>
            <a:endParaRPr lang="en-US" sz="1000" dirty="0">
              <a:ea typeface="ＭＳ Ｐゴシック" charset="0"/>
              <a:cs typeface="Arial" pitchFamily="34" charset="0"/>
            </a:endParaRPr>
          </a:p>
          <a:p>
            <a:pPr marL="228600" indent="-228600" defTabSz="440695">
              <a:buFont typeface="+mj-lt"/>
              <a:buAutoNum type="arabicPeriod"/>
              <a:defRPr/>
            </a:pPr>
            <a:r>
              <a:rPr lang="en-US" sz="1000" dirty="0">
                <a:ea typeface="ＭＳ Ｐゴシック" charset="0"/>
                <a:cs typeface="Arial" pitchFamily="34" charset="0"/>
              </a:rPr>
              <a:t>In the third example, only instances that are members of the sg-4ad3712f security group are allowed to communicate via SSH to instances that belong to the sg-d1ce6fb4 security group. Such a rule can be very useful when you need instances to communicate with one another, but only want to grant this permission to instances that serve a particular function in your network. For example, you may have an instance, often referred to as a bastion host, that is the only instance that can be directly connected to from the outside network, but that bastion host is allowed to connect to other instances that are otherwise unreachable from outside the VPC.</a:t>
            </a:r>
          </a:p>
        </p:txBody>
      </p:sp>
    </p:spTree>
    <p:extLst>
      <p:ext uri="{BB962C8B-B14F-4D97-AF65-F5344CB8AC3E}">
        <p14:creationId xmlns:p14="http://schemas.microsoft.com/office/powerpoint/2010/main" val="13622645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2"/>
            <a:ext cx="7315200" cy="2611184"/>
          </a:xfrm>
        </p:spPr>
        <p:txBody>
          <a:bodyPr/>
          <a:lstStyle/>
          <a:p>
            <a:r>
              <a:rPr lang="en-US" sz="1100" dirty="0"/>
              <a:t>After you specify all the required configurations to launch an EC2 instance, and after you customize any optional EC2 launch wizard configuration settings, you are presented with a </a:t>
            </a:r>
            <a:r>
              <a:rPr lang="en-US" sz="1100" b="1" dirty="0"/>
              <a:t>Review Instance Launch </a:t>
            </a:r>
            <a:r>
              <a:rPr lang="en-US" sz="1100" dirty="0"/>
              <a:t>window. If you then choose </a:t>
            </a:r>
            <a:r>
              <a:rPr lang="en-US" sz="1100" b="1" dirty="0"/>
              <a:t>Launch</a:t>
            </a:r>
            <a:r>
              <a:rPr lang="en-US" sz="1100" dirty="0"/>
              <a:t>, a dialog asks you to choose an existing key pair, proceed without a key pair, or create a new key pair before you can choose </a:t>
            </a:r>
            <a:r>
              <a:rPr lang="en-US" sz="1100" b="1" dirty="0"/>
              <a:t>Launch Instances </a:t>
            </a:r>
            <a:r>
              <a:rPr lang="en-US" sz="1100" b="0" dirty="0"/>
              <a:t>and</a:t>
            </a:r>
            <a:r>
              <a:rPr lang="en-US" sz="1100" dirty="0"/>
              <a:t> create the EC2 instance.</a:t>
            </a:r>
          </a:p>
          <a:p>
            <a:endParaRPr lang="en-US" sz="1100" b="0" i="0" kern="1200" dirty="0">
              <a:solidFill>
                <a:schemeClr val="tx1"/>
              </a:solidFill>
              <a:effectLst/>
              <a:ea typeface="+mn-ea"/>
              <a:cs typeface="+mn-cs"/>
            </a:endParaRPr>
          </a:p>
          <a:p>
            <a:r>
              <a:rPr lang="en-US" sz="1100" b="0" i="0" kern="1200" dirty="0">
                <a:solidFill>
                  <a:schemeClr val="tx1"/>
                </a:solidFill>
                <a:effectLst/>
                <a:ea typeface="+mn-ea"/>
                <a:cs typeface="+mn-cs"/>
              </a:rPr>
              <a:t>Amazon EC2 uses public–key cryptography to encrypt and decrypt login information. The technology uses a</a:t>
            </a:r>
            <a:r>
              <a:rPr lang="en-US" sz="1100" b="1" i="0" kern="1200" dirty="0">
                <a:solidFill>
                  <a:schemeClr val="tx1"/>
                </a:solidFill>
                <a:effectLst/>
                <a:ea typeface="+mn-ea"/>
                <a:cs typeface="+mn-cs"/>
              </a:rPr>
              <a:t> public key</a:t>
            </a:r>
            <a:r>
              <a:rPr lang="en-US" sz="1100" b="0" i="0" kern="1200" dirty="0">
                <a:solidFill>
                  <a:schemeClr val="tx1"/>
                </a:solidFill>
                <a:effectLst/>
                <a:ea typeface="+mn-ea"/>
                <a:cs typeface="+mn-cs"/>
              </a:rPr>
              <a:t> to encrypt a piece of data, and then the recipient uses the private key to decrypt the data. The public and private keys are known as a </a:t>
            </a:r>
            <a:r>
              <a:rPr lang="en-US" sz="1100" b="1" kern="1200" dirty="0">
                <a:solidFill>
                  <a:schemeClr val="tx1"/>
                </a:solidFill>
                <a:effectLst/>
                <a:ea typeface="+mn-ea"/>
                <a:cs typeface="+mn-cs"/>
              </a:rPr>
              <a:t>key pair</a:t>
            </a:r>
            <a:r>
              <a:rPr lang="en-US" sz="1100" b="0" i="0" kern="1200" dirty="0">
                <a:solidFill>
                  <a:schemeClr val="tx1"/>
                </a:solidFill>
                <a:effectLst/>
                <a:ea typeface="+mn-ea"/>
                <a:cs typeface="+mn-cs"/>
              </a:rPr>
              <a:t>. Public-key cryptography enables you to securely access your instances by using a private key instead of a password.</a:t>
            </a:r>
          </a:p>
          <a:p>
            <a:endParaRPr lang="en-US" sz="1100" dirty="0"/>
          </a:p>
          <a:p>
            <a:r>
              <a:rPr lang="en-US" sz="1100" dirty="0"/>
              <a:t>When you launch an instance, you specify a key pair. You can specify an existing key pair or a new key pair that you create at launch. If you create a new key pair, download it and save it in a safe location. This opportunity is the only chance you get to save the private key file. </a:t>
            </a:r>
            <a:endParaRPr lang="en-US" sz="1100" b="0" i="0" kern="1200" dirty="0">
              <a:solidFill>
                <a:schemeClr val="tx1"/>
              </a:solidFill>
              <a:effectLst/>
              <a:ea typeface="+mn-ea"/>
              <a:cs typeface="+mn-cs"/>
            </a:endParaRPr>
          </a:p>
          <a:p>
            <a:endParaRPr lang="en-US" sz="1100" b="0" i="0" kern="1200" dirty="0">
              <a:solidFill>
                <a:schemeClr val="tx1"/>
              </a:solidFill>
              <a:effectLst/>
              <a:ea typeface="+mn-ea"/>
              <a:cs typeface="+mn-cs"/>
            </a:endParaRPr>
          </a:p>
          <a:p>
            <a:r>
              <a:rPr lang="en-US" sz="1100" dirty="0"/>
              <a:t>To connect </a:t>
            </a:r>
            <a:r>
              <a:rPr lang="en-US" sz="1100" i="1" dirty="0"/>
              <a:t>to</a:t>
            </a:r>
            <a:r>
              <a:rPr lang="en-US" sz="1100" dirty="0"/>
              <a:t> a </a:t>
            </a:r>
            <a:r>
              <a:rPr lang="en-US" sz="1100" b="1" dirty="0"/>
              <a:t>Windows</a:t>
            </a:r>
            <a:r>
              <a:rPr lang="en-US" sz="1100" dirty="0"/>
              <a:t> instance, use the private key to obtain the administrator password,</a:t>
            </a:r>
            <a:r>
              <a:rPr lang="en-US" sz="1100" baseline="0" dirty="0"/>
              <a:t> </a:t>
            </a:r>
            <a:r>
              <a:rPr lang="en-US" sz="1100" dirty="0"/>
              <a:t>and then log in to the EC2 instance's Windows Desktop by</a:t>
            </a:r>
            <a:r>
              <a:rPr lang="en-US" sz="1100" baseline="0" dirty="0"/>
              <a:t> </a:t>
            </a:r>
            <a:r>
              <a:rPr lang="en-US" sz="1100" dirty="0"/>
              <a:t>using Remote</a:t>
            </a:r>
            <a:r>
              <a:rPr lang="en-US" sz="1100" baseline="0" dirty="0"/>
              <a:t> Desktop Protocol (</a:t>
            </a:r>
            <a:r>
              <a:rPr lang="en-US" sz="1100" dirty="0"/>
              <a:t>RDP). To establish an SSH connection </a:t>
            </a:r>
            <a:r>
              <a:rPr lang="en-US" sz="1100" i="1" dirty="0"/>
              <a:t>from</a:t>
            </a:r>
            <a:r>
              <a:rPr lang="en-US" sz="1100" dirty="0"/>
              <a:t> a Windows machine to an Amazon EC2 instance, you can use a tool such as PuTTY, which will require the same private key.</a:t>
            </a:r>
          </a:p>
          <a:p>
            <a:endParaRPr lang="en-US" sz="1100" dirty="0"/>
          </a:p>
          <a:p>
            <a:r>
              <a:rPr lang="en-US" sz="1100" b="0" i="0" kern="1200" dirty="0">
                <a:solidFill>
                  <a:schemeClr val="tx1"/>
                </a:solidFill>
                <a:effectLst/>
                <a:ea typeface="+mn-ea"/>
                <a:cs typeface="+mn-cs"/>
              </a:rPr>
              <a:t>With </a:t>
            </a:r>
            <a:r>
              <a:rPr lang="en-US" sz="1100" b="1" i="0" kern="1200" dirty="0">
                <a:solidFill>
                  <a:schemeClr val="tx1"/>
                </a:solidFill>
                <a:effectLst/>
                <a:ea typeface="+mn-ea"/>
                <a:cs typeface="+mn-cs"/>
              </a:rPr>
              <a:t>Linux</a:t>
            </a:r>
            <a:r>
              <a:rPr lang="en-US" sz="1100" b="0" i="0" kern="1200" dirty="0">
                <a:solidFill>
                  <a:schemeClr val="tx1"/>
                </a:solidFill>
                <a:effectLst/>
                <a:ea typeface="+mn-ea"/>
                <a:cs typeface="+mn-cs"/>
              </a:rPr>
              <a:t> instances, at boot time, the </a:t>
            </a:r>
            <a:r>
              <a:rPr lang="en-US" sz="1100" b="1" i="0" kern="1200" dirty="0">
                <a:solidFill>
                  <a:schemeClr val="tx1"/>
                </a:solidFill>
                <a:effectLst/>
                <a:ea typeface="+mn-ea"/>
                <a:cs typeface="+mn-cs"/>
              </a:rPr>
              <a:t>public key</a:t>
            </a:r>
            <a:r>
              <a:rPr lang="en-US" sz="1100" b="0" i="0" kern="1200" dirty="0">
                <a:solidFill>
                  <a:schemeClr val="tx1"/>
                </a:solidFill>
                <a:effectLst/>
                <a:ea typeface="+mn-ea"/>
                <a:cs typeface="+mn-cs"/>
              </a:rPr>
              <a:t> content is placed on the instance. </a:t>
            </a:r>
            <a:r>
              <a:rPr lang="en-US" sz="1100" dirty="0"/>
              <a:t>A</a:t>
            </a:r>
            <a:r>
              <a:rPr lang="en-US" sz="1100" b="0" i="0" kern="1200" dirty="0">
                <a:solidFill>
                  <a:schemeClr val="tx1"/>
                </a:solidFill>
                <a:effectLst/>
                <a:ea typeface="+mn-ea"/>
                <a:cs typeface="+mn-cs"/>
              </a:rPr>
              <a:t>n entry is created in within </a:t>
            </a:r>
            <a:r>
              <a:rPr lang="en-US" sz="1100" b="0" i="0" kern="1200" dirty="0">
                <a:solidFill>
                  <a:schemeClr val="tx1"/>
                </a:solidFill>
                <a:effectLst/>
                <a:latin typeface="Lucida Console" panose="020B0609040504020204" pitchFamily="49" charset="0"/>
              </a:rPr>
              <a:t>~/.ssh/authorized_keys</a:t>
            </a:r>
            <a:r>
              <a:rPr lang="en-US" sz="1100" b="0" i="0" kern="1200" dirty="0">
                <a:solidFill>
                  <a:schemeClr val="tx1"/>
                </a:solidFill>
                <a:effectLst/>
                <a:ea typeface="+mn-ea"/>
                <a:cs typeface="+mn-cs"/>
              </a:rPr>
              <a:t>. To log in to your Linux instance (for example, by using SSH), you must provide the </a:t>
            </a:r>
            <a:r>
              <a:rPr lang="en-US" sz="1100" b="1" i="0" kern="1200" dirty="0">
                <a:solidFill>
                  <a:schemeClr val="tx1"/>
                </a:solidFill>
                <a:effectLst/>
                <a:ea typeface="+mn-ea"/>
                <a:cs typeface="+mn-cs"/>
              </a:rPr>
              <a:t>private key </a:t>
            </a:r>
            <a:r>
              <a:rPr lang="en-US" sz="1100" b="0" i="0" kern="1200" dirty="0">
                <a:solidFill>
                  <a:schemeClr val="tx1"/>
                </a:solidFill>
                <a:effectLst/>
                <a:ea typeface="+mn-ea"/>
                <a:cs typeface="+mn-cs"/>
              </a:rPr>
              <a:t>when you establish the connection. </a:t>
            </a:r>
          </a:p>
          <a:p>
            <a:endParaRPr lang="en-US" sz="1100" dirty="0"/>
          </a:p>
        </p:txBody>
      </p:sp>
    </p:spTree>
    <p:extLst>
      <p:ext uri="{BB962C8B-B14F-4D97-AF65-F5344CB8AC3E}">
        <p14:creationId xmlns:p14="http://schemas.microsoft.com/office/powerpoint/2010/main" val="2488845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After you choose </a:t>
            </a:r>
            <a:r>
              <a:rPr lang="en-US" sz="1100" b="1" dirty="0"/>
              <a:t>Launch Instances </a:t>
            </a:r>
            <a:r>
              <a:rPr lang="en-US" sz="1100" dirty="0"/>
              <a:t>and then choose </a:t>
            </a:r>
            <a:r>
              <a:rPr lang="en-US" sz="1100" b="1" dirty="0"/>
              <a:t>View Instances,</a:t>
            </a:r>
            <a:r>
              <a:rPr lang="en-US" sz="1100" dirty="0"/>
              <a:t> you will be presented with a screen that looks similar to the example. </a:t>
            </a:r>
          </a:p>
          <a:p>
            <a:endParaRPr lang="en-US" sz="1100" dirty="0"/>
          </a:p>
          <a:p>
            <a:r>
              <a:rPr lang="en-US" sz="1100" dirty="0"/>
              <a:t>Many of the settings that you specified during launch are visible in the </a:t>
            </a:r>
            <a:r>
              <a:rPr lang="en-US" sz="1100" b="1" i="0" dirty="0"/>
              <a:t>Description</a:t>
            </a:r>
            <a:r>
              <a:rPr lang="en-US" sz="1100" dirty="0"/>
              <a:t> panel. </a:t>
            </a:r>
          </a:p>
          <a:p>
            <a:endParaRPr lang="en-US" sz="1100" dirty="0"/>
          </a:p>
          <a:p>
            <a:r>
              <a:rPr lang="en-US" sz="1100" dirty="0"/>
              <a:t>Information about the available</a:t>
            </a:r>
            <a:r>
              <a:rPr lang="en-US" sz="1100" baseline="0" dirty="0"/>
              <a:t> </a:t>
            </a:r>
            <a:r>
              <a:rPr lang="en-US" sz="1100" dirty="0"/>
              <a:t>instance includes IP address and DNS address information, the instance type, the unique instance ID that was assigned to the instance, the AMI ID of</a:t>
            </a:r>
            <a:r>
              <a:rPr lang="en-US" sz="1100" baseline="0" dirty="0"/>
              <a:t> the AMI that you used to launch the instance</a:t>
            </a:r>
            <a:r>
              <a:rPr lang="en-US" sz="1100" dirty="0"/>
              <a:t>, the VPC ID, the subnet ID, and more. </a:t>
            </a:r>
          </a:p>
          <a:p>
            <a:endParaRPr lang="en-US" sz="1100" dirty="0"/>
          </a:p>
          <a:p>
            <a:r>
              <a:rPr lang="en-US" sz="1100" dirty="0"/>
              <a:t>Many of these details provide hyperlinks that you can choose to learn more information about the resources that are relevant to the EC2 instance you launched.</a:t>
            </a:r>
          </a:p>
        </p:txBody>
      </p:sp>
    </p:spTree>
    <p:extLst>
      <p:ext uri="{BB962C8B-B14F-4D97-AF65-F5344CB8AC3E}">
        <p14:creationId xmlns:p14="http://schemas.microsoft.com/office/powerpoint/2010/main" val="10188231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2"/>
            <a:ext cx="7315200" cy="2954084"/>
          </a:xfrm>
        </p:spPr>
        <p:txBody>
          <a:bodyPr/>
          <a:lstStyle/>
          <a:p>
            <a:r>
              <a:rPr lang="en-US" sz="1100" dirty="0"/>
              <a:t>You can also launch EC2 instances programmatically, either by using the AWS Command Line Interface (AWS CLI) or one of the AWS software development kits (SDKs).</a:t>
            </a:r>
          </a:p>
          <a:p>
            <a:endParaRPr lang="en-US" sz="1100" dirty="0"/>
          </a:p>
          <a:p>
            <a:r>
              <a:rPr lang="en-US" sz="1100" dirty="0"/>
              <a:t>In the example AWS CLI command, you see a single command that specifies the minimal information that is needed to launch an instance. The command includes the following information:</a:t>
            </a:r>
          </a:p>
          <a:p>
            <a:pPr marL="171450" indent="-171450">
              <a:buFont typeface="Arial" panose="020B0604020202020204" pitchFamily="34" charset="0"/>
              <a:buChar char="•"/>
            </a:pPr>
            <a:r>
              <a:rPr lang="en-US" sz="1100" dirty="0">
                <a:latin typeface="Lucida Console" panose="020B0609040504020204" pitchFamily="49" charset="0"/>
              </a:rPr>
              <a:t>aws</a:t>
            </a:r>
            <a:r>
              <a:rPr lang="en-US" sz="1100" dirty="0"/>
              <a:t> – Specifies an invocation</a:t>
            </a:r>
            <a:r>
              <a:rPr lang="en-US" sz="1100" baseline="0" dirty="0"/>
              <a:t> of</a:t>
            </a:r>
            <a:r>
              <a:rPr lang="en-US" sz="1100" dirty="0"/>
              <a:t> the </a:t>
            </a:r>
            <a:r>
              <a:rPr lang="en-US" sz="1100" i="1" dirty="0"/>
              <a:t>aws</a:t>
            </a:r>
            <a:r>
              <a:rPr lang="en-US" sz="1100" dirty="0"/>
              <a:t> command line utility.</a:t>
            </a:r>
          </a:p>
          <a:p>
            <a:pPr marL="171450" indent="-171450">
              <a:buFont typeface="Arial" panose="020B0604020202020204" pitchFamily="34" charset="0"/>
              <a:buChar char="•"/>
            </a:pPr>
            <a:r>
              <a:rPr lang="en-US" sz="1100" dirty="0">
                <a:latin typeface="Lucida Console" panose="020B0609040504020204" pitchFamily="49" charset="0"/>
              </a:rPr>
              <a:t>ec2</a:t>
            </a:r>
            <a:r>
              <a:rPr lang="en-US" sz="1100" dirty="0"/>
              <a:t> – Specifies an invocation</a:t>
            </a:r>
            <a:r>
              <a:rPr lang="en-US" sz="1100" baseline="0" dirty="0"/>
              <a:t> of</a:t>
            </a:r>
            <a:r>
              <a:rPr lang="en-US" sz="1100" dirty="0"/>
              <a:t> the </a:t>
            </a:r>
            <a:r>
              <a:rPr lang="en-US" sz="1100" i="1" dirty="0"/>
              <a:t>ec2</a:t>
            </a:r>
            <a:r>
              <a:rPr lang="en-US" sz="1100" dirty="0"/>
              <a:t> service command.</a:t>
            </a:r>
          </a:p>
          <a:p>
            <a:pPr marL="171450" indent="-171450">
              <a:buFont typeface="Arial" panose="020B0604020202020204" pitchFamily="34" charset="0"/>
              <a:buChar char="•"/>
            </a:pPr>
            <a:r>
              <a:rPr lang="en-US" sz="1100" dirty="0">
                <a:latin typeface="Lucida Console" panose="020B0609040504020204" pitchFamily="49" charset="0"/>
              </a:rPr>
              <a:t>run-instances</a:t>
            </a:r>
            <a:r>
              <a:rPr lang="en-US" sz="1100" dirty="0"/>
              <a:t> –</a:t>
            </a:r>
            <a:r>
              <a:rPr lang="en-US" sz="1100" baseline="0" dirty="0"/>
              <a:t> I</a:t>
            </a:r>
            <a:r>
              <a:rPr lang="en-US" sz="1100" dirty="0"/>
              <a:t>s the subcommand that is being invoked.</a:t>
            </a:r>
            <a:endParaRPr lang="en-US" sz="1100" b="0" i="0" kern="1200" dirty="0">
              <a:solidFill>
                <a:schemeClr val="tx1"/>
              </a:solidFill>
              <a:effectLst/>
              <a:ea typeface="+mn-ea"/>
              <a:cs typeface="+mn-cs"/>
            </a:endParaRPr>
          </a:p>
          <a:p>
            <a:pPr marL="171450" indent="-171450">
              <a:buFont typeface="Arial" panose="020B0604020202020204" pitchFamily="34" charset="0"/>
              <a:buChar char="•"/>
            </a:pPr>
            <a:endParaRPr lang="en-US" sz="1100" b="0" i="0" kern="1200" dirty="0">
              <a:solidFill>
                <a:schemeClr val="tx1"/>
              </a:solidFill>
              <a:effectLst/>
              <a:ea typeface="+mn-ea"/>
              <a:cs typeface="+mn-cs"/>
            </a:endParaRPr>
          </a:p>
          <a:p>
            <a:pPr marL="0" indent="0">
              <a:buFont typeface="Arial" panose="020B0604020202020204" pitchFamily="34" charset="0"/>
              <a:buNone/>
            </a:pPr>
            <a:r>
              <a:rPr lang="en-US" sz="1100" b="0" i="0" kern="1200" dirty="0">
                <a:solidFill>
                  <a:schemeClr val="tx1"/>
                </a:solidFill>
                <a:effectLst/>
                <a:ea typeface="+mn-ea"/>
                <a:cs typeface="+mn-cs"/>
              </a:rPr>
              <a:t>The rest of the command specifies several parameters, including:</a:t>
            </a:r>
            <a:endParaRPr lang="en-US" sz="1100" dirty="0"/>
          </a:p>
          <a:p>
            <a:pPr marL="171450" indent="-171450">
              <a:buFont typeface="Arial" panose="020B0604020202020204" pitchFamily="34" charset="0"/>
              <a:buChar char="•"/>
            </a:pPr>
            <a:r>
              <a:rPr lang="en-US" sz="1100" dirty="0">
                <a:latin typeface="Lucida Console" panose="020B0609040504020204" pitchFamily="49" charset="0"/>
              </a:rPr>
              <a:t>image-id</a:t>
            </a:r>
            <a:r>
              <a:rPr lang="en-US" sz="1100" dirty="0"/>
              <a:t> – This parameter is followed by an AMI ID. All AMIs have a unique AMI ID.</a:t>
            </a:r>
          </a:p>
          <a:p>
            <a:pPr marL="171450" indent="-171450">
              <a:buFont typeface="Arial" panose="020B0604020202020204" pitchFamily="34" charset="0"/>
              <a:buChar char="•"/>
            </a:pPr>
            <a:r>
              <a:rPr lang="en-US" sz="1100" dirty="0">
                <a:latin typeface="Lucida Console" panose="020B0609040504020204" pitchFamily="49" charset="0"/>
              </a:rPr>
              <a:t>count</a:t>
            </a:r>
            <a:r>
              <a:rPr lang="en-US" sz="1100" dirty="0"/>
              <a:t> – You can specify more than one. </a:t>
            </a:r>
          </a:p>
          <a:p>
            <a:pPr marL="171450" indent="-171450">
              <a:buFont typeface="Arial" panose="020B0604020202020204" pitchFamily="34" charset="0"/>
              <a:buChar char="•"/>
            </a:pPr>
            <a:r>
              <a:rPr lang="en-US" sz="1100" dirty="0">
                <a:latin typeface="Lucida Console" panose="020B0609040504020204" pitchFamily="49" charset="0"/>
              </a:rPr>
              <a:t>instance-type</a:t>
            </a:r>
            <a:r>
              <a:rPr lang="en-US" sz="1100" dirty="0"/>
              <a:t> – You</a:t>
            </a:r>
            <a:r>
              <a:rPr lang="en-US" sz="1100" baseline="0" dirty="0"/>
              <a:t> can s</a:t>
            </a:r>
            <a:r>
              <a:rPr lang="en-US" sz="1100" dirty="0"/>
              <a:t>pecify the instance type to create (for example) a c3.large</a:t>
            </a:r>
            <a:r>
              <a:rPr lang="en-US" sz="1100" baseline="0" dirty="0"/>
              <a:t> instance</a:t>
            </a:r>
            <a:endParaRPr lang="en-US" sz="1100" dirty="0"/>
          </a:p>
          <a:p>
            <a:pPr marL="171450" indent="-171450">
              <a:buFont typeface="Arial" panose="020B0604020202020204" pitchFamily="34" charset="0"/>
              <a:buChar char="•"/>
            </a:pPr>
            <a:r>
              <a:rPr lang="en-US" sz="1100" dirty="0">
                <a:latin typeface="Lucida Console" panose="020B0609040504020204" pitchFamily="49" charset="0"/>
              </a:rPr>
              <a:t>key-name</a:t>
            </a:r>
            <a:r>
              <a:rPr lang="en-US" sz="1100" dirty="0"/>
              <a:t> – In the example, assume that </a:t>
            </a:r>
            <a:r>
              <a:rPr lang="en-US" sz="1100" i="1" dirty="0"/>
              <a:t>MyKeyPair</a:t>
            </a:r>
            <a:r>
              <a:rPr lang="en-US" sz="1100" dirty="0"/>
              <a:t> already exists.</a:t>
            </a:r>
          </a:p>
          <a:p>
            <a:pPr marL="171450" indent="-171450">
              <a:buFont typeface="Arial" panose="020B0604020202020204" pitchFamily="34" charset="0"/>
              <a:buChar char="•"/>
            </a:pPr>
            <a:r>
              <a:rPr lang="en-US" sz="1100" dirty="0">
                <a:latin typeface="Lucida Console" panose="020B0609040504020204" pitchFamily="49" charset="0"/>
              </a:rPr>
              <a:t>security-groups</a:t>
            </a:r>
            <a:r>
              <a:rPr lang="en-US" sz="1100" dirty="0"/>
              <a:t> - In this example, assume that </a:t>
            </a:r>
            <a:r>
              <a:rPr lang="en-US" sz="1100" i="1" dirty="0"/>
              <a:t>MySecurityGroup</a:t>
            </a:r>
            <a:r>
              <a:rPr lang="en-US" sz="1100" dirty="0"/>
              <a:t> already exists.</a:t>
            </a:r>
          </a:p>
          <a:p>
            <a:pPr marL="171450" indent="-171450">
              <a:buFont typeface="Arial" panose="020B0604020202020204" pitchFamily="34" charset="0"/>
              <a:buChar char="•"/>
            </a:pPr>
            <a:r>
              <a:rPr lang="en-US" sz="1100" dirty="0">
                <a:latin typeface="Lucida Console" panose="020B0609040504020204" pitchFamily="49" charset="0"/>
                <a:ea typeface="Amazon Ember Light" panose="020B0403020204020204" pitchFamily="34" charset="0"/>
                <a:cs typeface="Amazon Ember Light" panose="020B0403020204020204" pitchFamily="34" charset="0"/>
              </a:rPr>
              <a:t>region</a:t>
            </a:r>
            <a:r>
              <a:rPr lang="en-US" sz="1100" dirty="0">
                <a:ea typeface="Amazon Ember Light" panose="020B0403020204020204" pitchFamily="34" charset="0"/>
                <a:cs typeface="Amazon Ember Light" panose="020B0403020204020204" pitchFamily="34" charset="0"/>
              </a:rPr>
              <a:t> - AMIs exist in an AWS Region, so you must specify the Region where the AWS CLI will find the AMI and launch the EC2 instance.</a:t>
            </a:r>
          </a:p>
          <a:p>
            <a:pPr marL="171450" indent="-171450">
              <a:buFont typeface="Arial" panose="020B0604020202020204" pitchFamily="34" charset="0"/>
              <a:buChar char="•"/>
            </a:pPr>
            <a:endParaRPr lang="en-US" sz="1100" dirty="0">
              <a:ea typeface="Amazon Ember Light" panose="020B0403020204020204" pitchFamily="34" charset="0"/>
              <a:cs typeface="Amazon Ember Light" panose="020B0403020204020204" pitchFamily="34" charset="0"/>
            </a:endParaRPr>
          </a:p>
          <a:p>
            <a:pPr marL="0" indent="0">
              <a:buFont typeface="Arial" panose="020B0604020202020204" pitchFamily="34" charset="0"/>
              <a:buNone/>
            </a:pPr>
            <a:r>
              <a:rPr lang="en-US" sz="1100" dirty="0">
                <a:ea typeface="Amazon Ember Light" panose="020B0403020204020204" pitchFamily="34" charset="0"/>
                <a:cs typeface="Amazon Ember Light" panose="020B0403020204020204" pitchFamily="34" charset="0"/>
              </a:rPr>
              <a:t>The command should successfully create an EC2 instance if:</a:t>
            </a:r>
          </a:p>
          <a:p>
            <a:pPr marL="171450" indent="-171450">
              <a:buFont typeface="Arial" panose="020B0604020202020204" pitchFamily="34" charset="0"/>
              <a:buChar char="•"/>
            </a:pPr>
            <a:r>
              <a:rPr lang="en-US" sz="1100" dirty="0">
                <a:ea typeface="Amazon Ember Light" panose="020B0403020204020204" pitchFamily="34" charset="0"/>
                <a:cs typeface="Amazon Ember Light" panose="020B0403020204020204" pitchFamily="34" charset="0"/>
              </a:rPr>
              <a:t>The</a:t>
            </a:r>
            <a:r>
              <a:rPr lang="en-US" sz="1100" baseline="0" dirty="0">
                <a:ea typeface="Amazon Ember Light" panose="020B0403020204020204" pitchFamily="34" charset="0"/>
                <a:cs typeface="Amazon Ember Light" panose="020B0403020204020204" pitchFamily="34" charset="0"/>
              </a:rPr>
              <a:t> </a:t>
            </a:r>
            <a:r>
              <a:rPr lang="en-US" sz="1100" dirty="0">
                <a:ea typeface="Amazon Ember Light" panose="020B0403020204020204" pitchFamily="34" charset="0"/>
                <a:cs typeface="Amazon Ember Light" panose="020B0403020204020204" pitchFamily="34" charset="0"/>
              </a:rPr>
              <a:t>command is properly formed</a:t>
            </a:r>
          </a:p>
          <a:p>
            <a:pPr marL="171450" indent="-171450">
              <a:buFont typeface="Arial" panose="020B0604020202020204" pitchFamily="34" charset="0"/>
              <a:buChar char="•"/>
            </a:pPr>
            <a:r>
              <a:rPr lang="en-US" sz="1100" dirty="0">
                <a:ea typeface="Amazon Ember Light" panose="020B0403020204020204" pitchFamily="34" charset="0"/>
                <a:cs typeface="Amazon Ember Light" panose="020B0403020204020204" pitchFamily="34" charset="0"/>
              </a:rPr>
              <a:t>The resources that the</a:t>
            </a:r>
            <a:r>
              <a:rPr lang="en-US" sz="1100" baseline="0" dirty="0">
                <a:ea typeface="Amazon Ember Light" panose="020B0403020204020204" pitchFamily="34" charset="0"/>
                <a:cs typeface="Amazon Ember Light" panose="020B0403020204020204" pitchFamily="34" charset="0"/>
              </a:rPr>
              <a:t> command</a:t>
            </a:r>
            <a:r>
              <a:rPr lang="en-US" sz="1100" dirty="0">
                <a:ea typeface="Amazon Ember Light" panose="020B0403020204020204" pitchFamily="34" charset="0"/>
                <a:cs typeface="Amazon Ember Light" panose="020B0403020204020204" pitchFamily="34" charset="0"/>
              </a:rPr>
              <a:t> needs already exist</a:t>
            </a:r>
          </a:p>
          <a:p>
            <a:pPr marL="171450" indent="-171450">
              <a:buFont typeface="Arial" panose="020B0604020202020204" pitchFamily="34" charset="0"/>
              <a:buChar char="•"/>
            </a:pPr>
            <a:r>
              <a:rPr lang="en-US" sz="1100" dirty="0">
                <a:ea typeface="Amazon Ember Light" panose="020B0403020204020204" pitchFamily="34" charset="0"/>
                <a:cs typeface="Amazon Ember Light" panose="020B0403020204020204" pitchFamily="34" charset="0"/>
              </a:rPr>
              <a:t>You have sufficient permissions to run the command</a:t>
            </a:r>
          </a:p>
          <a:p>
            <a:pPr marL="171450" indent="-171450">
              <a:buFont typeface="Arial" panose="020B0604020202020204" pitchFamily="34" charset="0"/>
              <a:buChar char="•"/>
            </a:pPr>
            <a:r>
              <a:rPr lang="en-US" sz="1100" dirty="0">
                <a:ea typeface="Amazon Ember Light" panose="020B0403020204020204" pitchFamily="34" charset="0"/>
                <a:cs typeface="Amazon Ember Light" panose="020B0403020204020204" pitchFamily="34" charset="0"/>
              </a:rPr>
              <a:t>You have sufficient capacity in the AWS account</a:t>
            </a:r>
          </a:p>
          <a:p>
            <a:pPr marL="0" indent="0">
              <a:buFont typeface="Arial" panose="020B0604020202020204" pitchFamily="34" charset="0"/>
              <a:buNone/>
            </a:pPr>
            <a:r>
              <a:rPr lang="en-US" sz="1100" dirty="0">
                <a:ea typeface="Amazon Ember Light" panose="020B0403020204020204" pitchFamily="34" charset="0"/>
                <a:cs typeface="Amazon Ember Light" panose="020B0403020204020204" pitchFamily="34" charset="0"/>
              </a:rPr>
              <a:t>If the command is successful, the API responds to the command with the instance ID and other relevant data for your application to use in subsequent API requests.</a:t>
            </a:r>
          </a:p>
          <a:p>
            <a:pPr marL="171450" indent="-171450">
              <a:buFont typeface="Arial" panose="020B0604020202020204" pitchFamily="34" charset="0"/>
              <a:buChar char="•"/>
            </a:pPr>
            <a:endParaRPr lang="en-US" sz="1100" dirty="0"/>
          </a:p>
        </p:txBody>
      </p:sp>
    </p:spTree>
    <p:extLst>
      <p:ext uri="{BB962C8B-B14F-4D97-AF65-F5344CB8AC3E}">
        <p14:creationId xmlns:p14="http://schemas.microsoft.com/office/powerpoint/2010/main" val="2262920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A53956-8408-1C43-BF21-C1EEEFF0EBF3}" type="slidenum">
              <a:rPr lang="en-US" smtClean="0"/>
              <a:t>6</a:t>
            </a:fld>
            <a:endParaRPr lang="en-US"/>
          </a:p>
        </p:txBody>
      </p:sp>
    </p:spTree>
    <p:extLst>
      <p:ext uri="{BB962C8B-B14F-4D97-AF65-F5344CB8AC3E}">
        <p14:creationId xmlns:p14="http://schemas.microsoft.com/office/powerpoint/2010/main" val="24678199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1" y="3298699"/>
            <a:ext cx="7315200" cy="2702051"/>
          </a:xfrm>
        </p:spPr>
        <p:txBody>
          <a:bodyPr/>
          <a:lstStyle/>
          <a:p>
            <a:pPr>
              <a:spcAft>
                <a:spcPts val="600"/>
              </a:spcAft>
            </a:pPr>
            <a:r>
              <a:rPr lang="en-US" sz="1100" dirty="0"/>
              <a:t>Here, you see the lifecycle of an instance. The arrows show </a:t>
            </a:r>
            <a:r>
              <a:rPr lang="en-US" sz="1100" b="1" dirty="0"/>
              <a:t>actions</a:t>
            </a:r>
            <a:r>
              <a:rPr lang="en-US" sz="1100" dirty="0"/>
              <a:t> that you can take and the boxes show the </a:t>
            </a:r>
            <a:r>
              <a:rPr lang="en-US" sz="1100" b="1" dirty="0"/>
              <a:t>state</a:t>
            </a:r>
            <a:r>
              <a:rPr lang="en-US" sz="1100" dirty="0"/>
              <a:t> the instance will enter after that action. An instance can be in one of the following states:</a:t>
            </a:r>
          </a:p>
          <a:p>
            <a:pPr marL="171450" indent="-171450">
              <a:spcAft>
                <a:spcPts val="600"/>
              </a:spcAft>
              <a:buFont typeface="Arial" panose="020B0604020202020204" pitchFamily="34" charset="0"/>
              <a:buChar char="•"/>
            </a:pPr>
            <a:r>
              <a:rPr lang="en-US" sz="1100" b="1" dirty="0"/>
              <a:t>Pending</a:t>
            </a:r>
            <a:r>
              <a:rPr lang="en-US" sz="1100" b="0" baseline="0" dirty="0"/>
              <a:t> – </a:t>
            </a:r>
            <a:r>
              <a:rPr lang="en-US" sz="1100" dirty="0"/>
              <a:t>When an instance is first launched from an AMI, or when you start a stopped instance, it enters the </a:t>
            </a:r>
            <a:r>
              <a:rPr lang="en-US" sz="1100" i="1" dirty="0"/>
              <a:t>pending</a:t>
            </a:r>
            <a:r>
              <a:rPr lang="en-US" sz="1100" dirty="0"/>
              <a:t> state when the instance is booted and deployed to a host computer. The instance type that you specified at launch determines the hardware of the host computer for your instance.</a:t>
            </a:r>
          </a:p>
          <a:p>
            <a:pPr marL="171450" indent="-171450">
              <a:spcAft>
                <a:spcPts val="600"/>
              </a:spcAft>
              <a:buFont typeface="Arial" panose="020B0604020202020204" pitchFamily="34" charset="0"/>
              <a:buChar char="•"/>
            </a:pPr>
            <a:r>
              <a:rPr lang="en-US" sz="1100" b="1" dirty="0"/>
              <a:t>Running</a:t>
            </a:r>
            <a:r>
              <a:rPr lang="en-US" sz="1100" b="0" baseline="0" dirty="0"/>
              <a:t> – </a:t>
            </a:r>
            <a:r>
              <a:rPr lang="en-US" sz="1100" dirty="0"/>
              <a:t>When</a:t>
            </a:r>
            <a:r>
              <a:rPr lang="en-US" sz="1100" baseline="0" dirty="0"/>
              <a:t> </a:t>
            </a:r>
            <a:r>
              <a:rPr lang="en-US" sz="1100" dirty="0"/>
              <a:t>the instance is fully booted and ready, it exits the </a:t>
            </a:r>
            <a:r>
              <a:rPr lang="en-US" sz="1100" i="1" dirty="0"/>
              <a:t>pending</a:t>
            </a:r>
            <a:r>
              <a:rPr lang="en-US" sz="1100" dirty="0"/>
              <a:t> state and enters the </a:t>
            </a:r>
            <a:r>
              <a:rPr lang="en-US" sz="1100" i="1" dirty="0"/>
              <a:t>running</a:t>
            </a:r>
            <a:r>
              <a:rPr lang="en-US" sz="1100" dirty="0"/>
              <a:t> state. You can connect over the internet to your running instance. </a:t>
            </a:r>
          </a:p>
          <a:p>
            <a:pPr marL="171450" marR="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100" b="1" dirty="0"/>
              <a:t>Rebooting</a:t>
            </a:r>
            <a:r>
              <a:rPr lang="en-US" sz="1100" b="0" baseline="0" dirty="0"/>
              <a:t> –</a:t>
            </a:r>
            <a:r>
              <a:rPr lang="en-US" sz="1100" dirty="0"/>
              <a:t> AWS recommends you reboot an instance by using the Amazon EC2 console, AWS CLI, or AWS SDKs instead of invoking a reboot from within the guest operating system (OS). A rebooted instance stays on the same physical host, maintains the same public DNS name and public IP address, and if it has </a:t>
            </a:r>
            <a:r>
              <a:rPr lang="en-US" sz="1100" b="1" dirty="0"/>
              <a:t>instance store </a:t>
            </a:r>
            <a:r>
              <a:rPr lang="en-US" sz="1100" dirty="0"/>
              <a:t>volumes, it retains the data on those volumes.</a:t>
            </a:r>
          </a:p>
          <a:p>
            <a:pPr marL="171450" marR="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100" b="1" dirty="0"/>
              <a:t>Shutting down</a:t>
            </a:r>
            <a:r>
              <a:rPr lang="en-US" sz="1100" b="0" baseline="0" dirty="0"/>
              <a:t> –</a:t>
            </a:r>
            <a:r>
              <a:rPr lang="en-US" sz="1100" dirty="0"/>
              <a:t> This state is an intermediary state between </a:t>
            </a:r>
            <a:r>
              <a:rPr lang="en-US" sz="1100" i="1" dirty="0"/>
              <a:t>running</a:t>
            </a:r>
            <a:r>
              <a:rPr lang="en-US" sz="1100" dirty="0"/>
              <a:t> and </a:t>
            </a:r>
            <a:r>
              <a:rPr lang="en-US" sz="1100" i="1" dirty="0"/>
              <a:t>terminated</a:t>
            </a:r>
            <a:r>
              <a:rPr lang="en-US" sz="1100" dirty="0"/>
              <a:t>. </a:t>
            </a:r>
          </a:p>
          <a:p>
            <a:pPr marL="171450" marR="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100" b="1" dirty="0"/>
              <a:t>Terminated</a:t>
            </a:r>
            <a:r>
              <a:rPr lang="en-US" sz="1100" b="0" baseline="0" dirty="0"/>
              <a:t> –</a:t>
            </a:r>
            <a:r>
              <a:rPr lang="en-US" sz="1100" dirty="0"/>
              <a:t> A terminated instance remains visible in the Amazon EC2 console for a while before the virtual machine is deleted. However, you</a:t>
            </a:r>
            <a:r>
              <a:rPr lang="en-US" sz="1100" baseline="0" dirty="0"/>
              <a:t> can’t</a:t>
            </a:r>
            <a:r>
              <a:rPr lang="en-US" sz="1100" dirty="0"/>
              <a:t> connect to or recover a terminated instance. </a:t>
            </a:r>
          </a:p>
          <a:p>
            <a:pPr marL="171450" indent="-171450">
              <a:spcAft>
                <a:spcPts val="600"/>
              </a:spcAft>
              <a:buFont typeface="Arial" panose="020B0604020202020204" pitchFamily="34" charset="0"/>
              <a:buChar char="•"/>
            </a:pPr>
            <a:r>
              <a:rPr lang="en-US" sz="1100" b="1" dirty="0"/>
              <a:t>Stopping</a:t>
            </a:r>
            <a:r>
              <a:rPr lang="en-US" sz="1100" b="0" baseline="0" dirty="0"/>
              <a:t> – Instances that are backed by Amazon</a:t>
            </a:r>
            <a:r>
              <a:rPr lang="en-US" sz="1100" dirty="0"/>
              <a:t> EBS can be stopped. They enter the </a:t>
            </a:r>
            <a:r>
              <a:rPr lang="en-US" sz="1100" i="1" dirty="0"/>
              <a:t>stopping</a:t>
            </a:r>
            <a:r>
              <a:rPr lang="en-US" sz="1100" dirty="0"/>
              <a:t> state before they attain the fully </a:t>
            </a:r>
            <a:r>
              <a:rPr lang="en-US" sz="1100" i="1" dirty="0"/>
              <a:t>stopped</a:t>
            </a:r>
            <a:r>
              <a:rPr lang="en-US" sz="1100" dirty="0"/>
              <a:t> state.</a:t>
            </a:r>
          </a:p>
          <a:p>
            <a:pPr marL="171450" indent="-171450" defTabSz="457200">
              <a:spcAft>
                <a:spcPts val="600"/>
              </a:spcAft>
              <a:buFont typeface="Arial" panose="020B0604020202020204" pitchFamily="34" charset="0"/>
              <a:buChar char="•"/>
              <a:defRPr/>
            </a:pPr>
            <a:r>
              <a:rPr lang="en-US" sz="1100" b="1" dirty="0"/>
              <a:t>Stopped</a:t>
            </a:r>
            <a:r>
              <a:rPr lang="en-US" sz="1100" b="0" baseline="0" dirty="0"/>
              <a:t> –</a:t>
            </a:r>
            <a:r>
              <a:rPr lang="en-US" sz="1100" dirty="0"/>
              <a:t> A </a:t>
            </a:r>
            <a:r>
              <a:rPr lang="en-US" sz="1100" i="1" dirty="0"/>
              <a:t>stopped</a:t>
            </a:r>
            <a:r>
              <a:rPr lang="en-US" sz="1100" dirty="0"/>
              <a:t> instance will not incur the same cost as a </a:t>
            </a:r>
            <a:r>
              <a:rPr lang="en-US" sz="1100" i="1" dirty="0"/>
              <a:t>running</a:t>
            </a:r>
            <a:r>
              <a:rPr lang="en-US" sz="1100" dirty="0"/>
              <a:t> instance. Starting a </a:t>
            </a:r>
            <a:r>
              <a:rPr lang="en-US" sz="1100" i="1" dirty="0"/>
              <a:t>stopped</a:t>
            </a:r>
            <a:r>
              <a:rPr lang="en-US" sz="1100" dirty="0"/>
              <a:t> instance puts it back into the </a:t>
            </a:r>
            <a:r>
              <a:rPr lang="en-US" sz="1100" i="1" dirty="0"/>
              <a:t>pending</a:t>
            </a:r>
            <a:r>
              <a:rPr lang="en-US" sz="1100" dirty="0"/>
              <a:t> state, which moves the instance to a new host machine. </a:t>
            </a:r>
          </a:p>
        </p:txBody>
      </p:sp>
    </p:spTree>
    <p:extLst>
      <p:ext uri="{BB962C8B-B14F-4D97-AF65-F5344CB8AC3E}">
        <p14:creationId xmlns:p14="http://schemas.microsoft.com/office/powerpoint/2010/main" val="42424414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257550"/>
            <a:ext cx="7315200" cy="3253210"/>
          </a:xfrm>
        </p:spPr>
        <p:txBody>
          <a:bodyPr/>
          <a:lstStyle/>
          <a:p>
            <a:r>
              <a:rPr lang="en-US" sz="1100" dirty="0"/>
              <a:t>Some instances that are backed by Amazon EBS support </a:t>
            </a:r>
            <a:r>
              <a:rPr lang="en-US" sz="1100" b="1" dirty="0"/>
              <a:t>hibernation. </a:t>
            </a:r>
            <a:r>
              <a:rPr lang="en-US" sz="1100" dirty="0"/>
              <a:t>When you hibernate an instance, the guest OS saves the contents from the instance memory (RAM) to your Amazon EBS root volume. When you restart the instance, the root volume is restored to its previous state, the RAM contents are reloaded, and the processes that were previously running on the instance are resumed. </a:t>
            </a:r>
          </a:p>
          <a:p>
            <a:endParaRPr lang="en-US" sz="1100" dirty="0"/>
          </a:p>
          <a:p>
            <a:r>
              <a:rPr lang="en-US" sz="1100" dirty="0"/>
              <a:t>Only certain Linux AMIs that are backed by Amazon EBS and other certain instance types support hibernation. Hibernation also requires that you encrypt the root EBS volume. In addition, you must enable hibernation when the instance is first launched. You cannot enable hibernation on an existing instance that did not originally have hibernation enabled. </a:t>
            </a:r>
          </a:p>
          <a:p>
            <a:endParaRPr lang="en-US" sz="1100" dirty="0"/>
          </a:p>
          <a:p>
            <a:r>
              <a:rPr lang="en-US" sz="1100" dirty="0"/>
              <a:t>For further details about prerequisites and cost, see the </a:t>
            </a:r>
            <a:r>
              <a:rPr lang="en-US" sz="1100" dirty="0">
                <a:hlinkClick r:id="rId3"/>
              </a:rPr>
              <a:t>Hibernate Your Linux Instance</a:t>
            </a:r>
            <a:r>
              <a:rPr lang="en-US" sz="1100" dirty="0"/>
              <a:t> AWS documentation page.</a:t>
            </a:r>
          </a:p>
        </p:txBody>
      </p:sp>
    </p:spTree>
    <p:extLst>
      <p:ext uri="{BB962C8B-B14F-4D97-AF65-F5344CB8AC3E}">
        <p14:creationId xmlns:p14="http://schemas.microsoft.com/office/powerpoint/2010/main" val="324310630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A </a:t>
            </a:r>
            <a:r>
              <a:rPr lang="en-US" sz="1100" b="1" i="0" kern="1200" dirty="0">
                <a:solidFill>
                  <a:schemeClr val="tx1"/>
                </a:solidFill>
                <a:effectLst/>
                <a:latin typeface="+mn-lt"/>
                <a:ea typeface="+mn-ea"/>
                <a:cs typeface="+mn-cs"/>
              </a:rPr>
              <a:t>public IP address </a:t>
            </a:r>
            <a:r>
              <a:rPr lang="en-US" sz="1100" b="0" i="0" kern="1200" dirty="0">
                <a:solidFill>
                  <a:schemeClr val="tx1"/>
                </a:solidFill>
                <a:effectLst/>
                <a:latin typeface="+mn-lt"/>
                <a:ea typeface="+mn-ea"/>
                <a:cs typeface="+mn-cs"/>
              </a:rPr>
              <a:t>is an IPv4 address that is reachable from the internet. Each instance that receives a public IP address is also given an external DNS hostname</a:t>
            </a:r>
            <a:r>
              <a:rPr lang="en-US" sz="1100" dirty="0"/>
              <a:t>. F</a:t>
            </a:r>
            <a:r>
              <a:rPr lang="en-US" sz="1100" b="0" i="0" kern="1200" dirty="0">
                <a:solidFill>
                  <a:schemeClr val="tx1"/>
                </a:solidFill>
                <a:effectLst/>
                <a:latin typeface="+mn-lt"/>
                <a:ea typeface="+mn-ea"/>
                <a:cs typeface="+mn-cs"/>
              </a:rPr>
              <a:t>or example, if the public IP address assigned to the instance is </a:t>
            </a:r>
            <a:r>
              <a:rPr lang="en-US" sz="1100" b="0" i="1" kern="1200" dirty="0">
                <a:solidFill>
                  <a:schemeClr val="tx1"/>
                </a:solidFill>
                <a:effectLst/>
                <a:latin typeface="Lucida Console" panose="020B0609040504020204" pitchFamily="49" charset="0"/>
              </a:rPr>
              <a:t>203.0.113.25</a:t>
            </a:r>
            <a:r>
              <a:rPr lang="en-US" sz="1100" b="0" i="0" kern="1200" dirty="0">
                <a:solidFill>
                  <a:schemeClr val="tx1"/>
                </a:solidFill>
                <a:effectLst/>
                <a:latin typeface="+mn-lt"/>
                <a:ea typeface="+mn-ea"/>
                <a:cs typeface="+mn-cs"/>
              </a:rPr>
              <a:t>, then the external DNS hostname might be</a:t>
            </a:r>
            <a:r>
              <a:rPr lang="en-US" sz="1100" b="0" i="0" kern="1200" dirty="0">
                <a:solidFill>
                  <a:schemeClr val="tx1"/>
                </a:solidFill>
                <a:effectLst/>
                <a:latin typeface="Lucida Console" panose="020B0609040504020204" pitchFamily="49" charset="0"/>
              </a:rPr>
              <a:t> </a:t>
            </a:r>
            <a:r>
              <a:rPr lang="en-US" sz="1100" i="1" dirty="0">
                <a:latin typeface="Lucida Console" panose="020B0609040504020204" pitchFamily="49" charset="0"/>
              </a:rPr>
              <a:t>ec2-203-0-113-25.compute-1.amazonaws.com</a:t>
            </a:r>
            <a:r>
              <a:rPr lang="en-US" sz="1100" b="0" i="0" kern="1200" dirty="0">
                <a:solidFill>
                  <a:schemeClr val="tx1"/>
                </a:solidFill>
                <a:effectLst/>
                <a:latin typeface="+mn-lt"/>
                <a:ea typeface="+mn-ea"/>
                <a:cs typeface="+mn-cs"/>
              </a:rPr>
              <a:t>. </a:t>
            </a:r>
          </a:p>
          <a:p>
            <a:endParaRPr lang="en-US" sz="1100" b="0" i="0" kern="1200" dirty="0">
              <a:solidFill>
                <a:schemeClr val="tx1"/>
              </a:solidFill>
              <a:effectLst/>
              <a:latin typeface="+mn-lt"/>
              <a:ea typeface="+mn-ea"/>
              <a:cs typeface="+mn-cs"/>
            </a:endParaRPr>
          </a:p>
          <a:p>
            <a:r>
              <a:rPr lang="en-US" sz="1100" dirty="0"/>
              <a:t>If you specify that a </a:t>
            </a:r>
            <a:r>
              <a:rPr lang="en-US" sz="1100" b="0" i="0" kern="1200" dirty="0">
                <a:solidFill>
                  <a:schemeClr val="tx1"/>
                </a:solidFill>
                <a:effectLst/>
                <a:latin typeface="+mn-lt"/>
                <a:ea typeface="+mn-ea"/>
                <a:cs typeface="+mn-cs"/>
              </a:rPr>
              <a:t>public IP address should be assigned to your instance, it is assigned from the AWS pool of public IPv4 addresses. The public IP address is not associated with your AWS account. When a public IP address is disassociated from your instance, it is released back into the public IPv4 address pool, and you will not be able to specify that you want to reuse it. AWS releases your instance's public IP address when the instance is stopped or terminated. Your stopped instance receives a new public IP address when it is restarted.</a:t>
            </a:r>
          </a:p>
          <a:p>
            <a:endParaRPr lang="en-US" sz="1100" dirty="0"/>
          </a:p>
          <a:p>
            <a:r>
              <a:rPr lang="en-US" sz="1100" b="0" i="0" kern="1200" dirty="0">
                <a:solidFill>
                  <a:schemeClr val="tx1"/>
                </a:solidFill>
                <a:effectLst/>
                <a:latin typeface="+mn-lt"/>
                <a:ea typeface="+mn-ea"/>
                <a:cs typeface="+mn-cs"/>
              </a:rPr>
              <a:t>If you require a persistent public IP address, you might want to associate an </a:t>
            </a:r>
            <a:r>
              <a:rPr lang="en-US" sz="1100" b="1" i="0" kern="1200" dirty="0">
                <a:solidFill>
                  <a:schemeClr val="tx1"/>
                </a:solidFill>
                <a:effectLst/>
                <a:latin typeface="+mn-lt"/>
                <a:ea typeface="+mn-ea"/>
                <a:cs typeface="+mn-cs"/>
              </a:rPr>
              <a:t>Elastic IP address </a:t>
            </a:r>
            <a:r>
              <a:rPr lang="en-US" sz="1100" b="0" i="0" kern="1200" dirty="0">
                <a:solidFill>
                  <a:schemeClr val="tx1"/>
                </a:solidFill>
                <a:effectLst/>
                <a:latin typeface="+mn-lt"/>
                <a:ea typeface="+mn-ea"/>
                <a:cs typeface="+mn-cs"/>
              </a:rPr>
              <a:t>with the instance. To associate an </a:t>
            </a:r>
            <a:r>
              <a:rPr lang="en-US" sz="1100" dirty="0"/>
              <a:t>Elastic IP address, you must first allocate a new Elastic IP address in the Region where the instance exists. After the</a:t>
            </a:r>
            <a:r>
              <a:rPr lang="en-US" sz="1100" baseline="0" dirty="0"/>
              <a:t> Elastic IP address</a:t>
            </a:r>
            <a:r>
              <a:rPr lang="en-US" sz="1100" dirty="0"/>
              <a:t> is allocated, you can associate the Elastic IP address with an EC2 instance. </a:t>
            </a:r>
          </a:p>
          <a:p>
            <a:endParaRPr lang="en-US" sz="1100" b="0" i="0" kern="1200" dirty="0">
              <a:solidFill>
                <a:schemeClr val="tx1"/>
              </a:solidFill>
              <a:effectLst/>
              <a:latin typeface="+mn-lt"/>
              <a:ea typeface="+mn-ea"/>
              <a:cs typeface="+mn-cs"/>
            </a:endParaRPr>
          </a:p>
          <a:p>
            <a:r>
              <a:rPr lang="en-US" sz="1100" dirty="0"/>
              <a:t>By default, all AWS accounts are limited to five (5) Elastic IP addresses per Region because public (IPv4) internet addresses are a scarce public resource. However, this is a soft limit, and you can request a limit increase (which might be approved).</a:t>
            </a:r>
            <a:endParaRPr lang="en-US" sz="1100" b="0" i="0" kern="1200" dirty="0">
              <a:solidFill>
                <a:schemeClr val="tx1"/>
              </a:solidFill>
              <a:effectLst/>
              <a:latin typeface="+mn-lt"/>
              <a:ea typeface="+mn-ea"/>
              <a:cs typeface="+mn-cs"/>
            </a:endParaRPr>
          </a:p>
          <a:p>
            <a:endParaRPr lang="en-US"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8137506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40695">
              <a:defRPr/>
            </a:pPr>
            <a:r>
              <a:rPr lang="en-US" sz="1000" dirty="0">
                <a:ea typeface="ＭＳ Ｐゴシック" charset="0"/>
                <a:cs typeface="Arial" pitchFamily="34" charset="0"/>
              </a:rPr>
              <a:t>When you create a new Amazon EC2 instance in a VPC,</a:t>
            </a:r>
            <a:r>
              <a:rPr lang="en-US" sz="1000" baseline="0" dirty="0">
                <a:ea typeface="ＭＳ Ｐゴシック" charset="0"/>
                <a:cs typeface="Arial" pitchFamily="34" charset="0"/>
              </a:rPr>
              <a:t> </a:t>
            </a:r>
            <a:r>
              <a:rPr lang="en-US" sz="1000" dirty="0">
                <a:ea typeface="ＭＳ Ｐゴシック" charset="0"/>
                <a:cs typeface="Arial" pitchFamily="34" charset="0"/>
              </a:rPr>
              <a:t>including your default VPC, you must think about whether users outside</a:t>
            </a:r>
            <a:r>
              <a:rPr lang="en-US" sz="1000" baseline="0" dirty="0">
                <a:ea typeface="ＭＳ Ｐゴシック" charset="0"/>
                <a:cs typeface="Arial" pitchFamily="34" charset="0"/>
              </a:rPr>
              <a:t> of</a:t>
            </a:r>
            <a:r>
              <a:rPr lang="en-US" sz="1000" dirty="0">
                <a:ea typeface="ＭＳ Ｐゴシック" charset="0"/>
                <a:cs typeface="Arial" pitchFamily="34" charset="0"/>
              </a:rPr>
              <a:t> your private network should access the instance. </a:t>
            </a:r>
          </a:p>
          <a:p>
            <a:pPr defTabSz="440695">
              <a:defRPr/>
            </a:pPr>
            <a:endParaRPr lang="en-US" sz="1000" dirty="0">
              <a:ea typeface="ＭＳ Ｐゴシック" charset="0"/>
              <a:cs typeface="Arial" pitchFamily="34" charset="0"/>
            </a:endParaRPr>
          </a:p>
          <a:p>
            <a:pPr marL="171450" indent="-171450" defTabSz="440695">
              <a:buFont typeface="Arial" panose="020B0604020202020204" pitchFamily="34" charset="0"/>
              <a:buChar char="•"/>
              <a:defRPr/>
            </a:pPr>
            <a:r>
              <a:rPr lang="en-US" sz="1000" dirty="0">
                <a:ea typeface="ＭＳ Ｐゴシック" charset="0"/>
                <a:cs typeface="Arial" pitchFamily="34" charset="0"/>
              </a:rPr>
              <a:t>A </a:t>
            </a:r>
            <a:r>
              <a:rPr lang="en-US" sz="1000" b="0" i="1" dirty="0">
                <a:ea typeface="ＭＳ Ｐゴシック" charset="0"/>
                <a:cs typeface="Arial" pitchFamily="34" charset="0"/>
              </a:rPr>
              <a:t>private</a:t>
            </a:r>
            <a:r>
              <a:rPr lang="en-US" sz="1000" b="0" i="1" baseline="0" dirty="0">
                <a:ea typeface="ＭＳ Ｐゴシック" charset="0"/>
                <a:cs typeface="Arial" pitchFamily="34" charset="0"/>
              </a:rPr>
              <a:t> IP address </a:t>
            </a:r>
            <a:r>
              <a:rPr lang="en-US" sz="1000" dirty="0">
                <a:ea typeface="ＭＳ Ｐゴシック" charset="0"/>
                <a:cs typeface="Arial" pitchFamily="34" charset="0"/>
              </a:rPr>
              <a:t>is always assigned </a:t>
            </a:r>
            <a:r>
              <a:rPr lang="en-US" sz="1000" baseline="0" dirty="0">
                <a:ea typeface="ＭＳ Ｐゴシック" charset="0"/>
                <a:cs typeface="Arial" pitchFamily="34" charset="0"/>
              </a:rPr>
              <a:t>to </a:t>
            </a:r>
            <a:r>
              <a:rPr lang="en-US" sz="1000" dirty="0">
                <a:ea typeface="ＭＳ Ｐゴシック" charset="0"/>
                <a:cs typeface="Arial" pitchFamily="34" charset="0"/>
              </a:rPr>
              <a:t>each </a:t>
            </a:r>
            <a:r>
              <a:rPr lang="en-US" sz="1000" baseline="0" dirty="0">
                <a:ea typeface="ＭＳ Ｐゴシック" charset="0"/>
                <a:cs typeface="Arial" pitchFamily="34" charset="0"/>
              </a:rPr>
              <a:t>instance </a:t>
            </a:r>
            <a:r>
              <a:rPr lang="en-US" sz="1000" dirty="0">
                <a:ea typeface="ＭＳ Ｐゴシック" charset="0"/>
                <a:cs typeface="Arial" pitchFamily="34" charset="0"/>
              </a:rPr>
              <a:t>when </a:t>
            </a:r>
            <a:r>
              <a:rPr lang="en-US" sz="1000" baseline="0" dirty="0">
                <a:ea typeface="ＭＳ Ｐゴシック" charset="0"/>
                <a:cs typeface="Arial" pitchFamily="34" charset="0"/>
              </a:rPr>
              <a:t>it is </a:t>
            </a:r>
            <a:r>
              <a:rPr lang="en-US" sz="1000" dirty="0">
                <a:ea typeface="ＭＳ Ｐゴシック" charset="0"/>
                <a:cs typeface="Arial" pitchFamily="34" charset="0"/>
              </a:rPr>
              <a:t>launched, </a:t>
            </a:r>
            <a:r>
              <a:rPr lang="en-US" sz="1000" baseline="0" dirty="0">
                <a:ea typeface="ＭＳ Ｐゴシック" charset="0"/>
                <a:cs typeface="Arial" pitchFamily="34" charset="0"/>
              </a:rPr>
              <a:t>and </a:t>
            </a:r>
            <a:r>
              <a:rPr lang="en-US" sz="1000" dirty="0">
                <a:ea typeface="ＭＳ Ｐゴシック" charset="0"/>
                <a:cs typeface="Arial" pitchFamily="34" charset="0"/>
              </a:rPr>
              <a:t>it</a:t>
            </a:r>
            <a:r>
              <a:rPr lang="en-US" sz="1000" baseline="0" dirty="0">
                <a:ea typeface="ＭＳ Ｐゴシック" charset="0"/>
                <a:cs typeface="Arial" pitchFamily="34" charset="0"/>
              </a:rPr>
              <a:t> i</a:t>
            </a:r>
            <a:r>
              <a:rPr lang="en-US" sz="1000" dirty="0">
                <a:ea typeface="ＭＳ Ｐゴシック" charset="0"/>
                <a:cs typeface="Arial" pitchFamily="34" charset="0"/>
              </a:rPr>
              <a:t>s allocated to the instance from the pool of private IP addresses that are available in the subnet</a:t>
            </a:r>
            <a:r>
              <a:rPr lang="en-US" sz="1000" baseline="0" dirty="0">
                <a:ea typeface="ＭＳ Ｐゴシック" charset="0"/>
                <a:cs typeface="Arial" pitchFamily="34" charset="0"/>
              </a:rPr>
              <a:t>. </a:t>
            </a:r>
            <a:r>
              <a:rPr lang="en-US" sz="1000" dirty="0">
                <a:ea typeface="ＭＳ Ｐゴシック" charset="0"/>
                <a:cs typeface="Arial" pitchFamily="34" charset="0"/>
              </a:rPr>
              <a:t>The private IP addresses allow communication between EC2 instances in the VPC.</a:t>
            </a:r>
          </a:p>
          <a:p>
            <a:pPr marL="171450" indent="-171450" defTabSz="440695">
              <a:buFont typeface="Arial" panose="020B0604020202020204" pitchFamily="34" charset="0"/>
              <a:buChar char="•"/>
              <a:defRPr/>
            </a:pPr>
            <a:endParaRPr lang="en-US" sz="1000" dirty="0">
              <a:ea typeface="ＭＳ Ｐゴシック" charset="0"/>
              <a:cs typeface="Arial" pitchFamily="34" charset="0"/>
            </a:endParaRPr>
          </a:p>
          <a:p>
            <a:pPr marL="171450" indent="-171450" defTabSz="440695">
              <a:buFont typeface="Arial" panose="020B0604020202020204" pitchFamily="34" charset="0"/>
              <a:buChar char="•"/>
              <a:defRPr/>
            </a:pPr>
            <a:r>
              <a:rPr lang="en-US" sz="1000" dirty="0">
                <a:ea typeface="ＭＳ Ｐゴシック" charset="0"/>
                <a:cs typeface="Arial" pitchFamily="34" charset="0"/>
              </a:rPr>
              <a:t>A </a:t>
            </a:r>
            <a:r>
              <a:rPr lang="en-US" sz="1000" b="0" i="1" dirty="0">
                <a:ea typeface="ＭＳ Ｐゴシック" charset="0"/>
                <a:cs typeface="Arial" pitchFamily="34" charset="0"/>
              </a:rPr>
              <a:t>public IP address </a:t>
            </a:r>
            <a:r>
              <a:rPr lang="en-US" sz="1000" dirty="0">
                <a:ea typeface="ＭＳ Ｐゴシック" charset="0"/>
                <a:cs typeface="Arial" pitchFamily="34" charset="0"/>
              </a:rPr>
              <a:t>can be optionally assigned to an EC2 instance. It </a:t>
            </a:r>
            <a:r>
              <a:rPr lang="en-US" sz="1000" baseline="0" dirty="0">
                <a:ea typeface="ＭＳ Ｐゴシック" charset="0"/>
                <a:cs typeface="Arial" pitchFamily="34" charset="0"/>
              </a:rPr>
              <a:t>is generated</a:t>
            </a:r>
            <a:r>
              <a:rPr lang="en-US" sz="1000" dirty="0">
                <a:ea typeface="ＭＳ Ｐゴシック" charset="0"/>
                <a:cs typeface="Arial" pitchFamily="34" charset="0"/>
              </a:rPr>
              <a:t> dynamically from a pool of available AWS public IP addresses. The public IP address can be used by clients to connect to the instance from the internet. If you stop an instance and then start it again, it will receive a new public IP address. However, if you simply reboot an instance, it will retain the same public IP address.</a:t>
            </a:r>
          </a:p>
          <a:p>
            <a:pPr marL="171450" indent="-171450" defTabSz="440695">
              <a:buFont typeface="Arial" panose="020B0604020202020204" pitchFamily="34" charset="0"/>
              <a:buChar char="•"/>
              <a:defRPr/>
            </a:pPr>
            <a:endParaRPr lang="en-US" sz="1000" dirty="0">
              <a:ea typeface="ＭＳ Ｐゴシック" charset="0"/>
              <a:cs typeface="Arial" pitchFamily="34" charset="0"/>
            </a:endParaRPr>
          </a:p>
          <a:p>
            <a:pPr marL="171450" indent="-171450" defTabSz="440695">
              <a:buFont typeface="Arial" panose="020B0604020202020204" pitchFamily="34" charset="0"/>
              <a:buChar char="•"/>
              <a:defRPr/>
            </a:pPr>
            <a:r>
              <a:rPr lang="en-US" sz="1000" dirty="0">
                <a:ea typeface="ＭＳ Ｐゴシック" charset="0"/>
                <a:cs typeface="Arial" pitchFamily="34" charset="0"/>
              </a:rPr>
              <a:t>An </a:t>
            </a:r>
            <a:r>
              <a:rPr lang="en-US" sz="1000" b="0" i="1" dirty="0">
                <a:ea typeface="ＭＳ Ｐゴシック" charset="0"/>
                <a:cs typeface="Arial" pitchFamily="34" charset="0"/>
              </a:rPr>
              <a:t>Elastic IP address </a:t>
            </a:r>
            <a:r>
              <a:rPr lang="en-US" sz="1000" baseline="0" dirty="0">
                <a:ea typeface="ＭＳ Ｐゴシック" charset="0"/>
                <a:cs typeface="Arial" pitchFamily="34" charset="0"/>
              </a:rPr>
              <a:t>is </a:t>
            </a:r>
            <a:r>
              <a:rPr lang="en-US" sz="1000" dirty="0">
                <a:ea typeface="ＭＳ Ｐゴシック" charset="0"/>
                <a:cs typeface="Arial" pitchFamily="34" charset="0"/>
              </a:rPr>
              <a:t>a publicly accessible IP address that is allocated from an AWS pool of public IP addresses. An Elastic IP address can optionally be provisioned and then </a:t>
            </a:r>
            <a:r>
              <a:rPr lang="en-US" sz="1000" baseline="0" dirty="0">
                <a:ea typeface="ＭＳ Ｐゴシック" charset="0"/>
                <a:cs typeface="Arial" pitchFamily="34" charset="0"/>
              </a:rPr>
              <a:t>assigned </a:t>
            </a:r>
            <a:r>
              <a:rPr lang="en-US" sz="1000" dirty="0">
                <a:ea typeface="ＭＳ Ｐゴシック" charset="0"/>
                <a:cs typeface="Arial" pitchFamily="34" charset="0"/>
              </a:rPr>
              <a:t>to an EC2 instance. Elastic IP</a:t>
            </a:r>
            <a:r>
              <a:rPr lang="en-US" sz="1000" baseline="0" dirty="0">
                <a:ea typeface="ＭＳ Ｐゴシック" charset="0"/>
                <a:cs typeface="Arial" pitchFamily="34" charset="0"/>
              </a:rPr>
              <a:t> addresse</a:t>
            </a:r>
            <a:r>
              <a:rPr lang="en-US" sz="1000" dirty="0">
                <a:ea typeface="ＭＳ Ｐゴシック" charset="0"/>
                <a:cs typeface="Arial" pitchFamily="34" charset="0"/>
              </a:rPr>
              <a:t>s are similar to public IP addresses, except that an Elastic IP address is static. You can reassign an Elastic IP address to another instance at any time</a:t>
            </a:r>
            <a:r>
              <a:rPr lang="en-US" sz="1000" baseline="0" dirty="0">
                <a:ea typeface="ＭＳ Ｐゴシック" charset="0"/>
                <a:cs typeface="Arial" pitchFamily="34" charset="0"/>
              </a:rPr>
              <a:t>.</a:t>
            </a:r>
            <a:r>
              <a:rPr lang="en-US" sz="1000" dirty="0">
                <a:ea typeface="ＭＳ Ｐゴシック" charset="0"/>
                <a:cs typeface="Arial" pitchFamily="34" charset="0"/>
              </a:rPr>
              <a:t> </a:t>
            </a:r>
          </a:p>
          <a:p>
            <a:pPr marL="171450" indent="-171450" defTabSz="440695">
              <a:buFont typeface="Arial" panose="020B0604020202020204" pitchFamily="34" charset="0"/>
              <a:buChar char="•"/>
              <a:defRPr/>
            </a:pPr>
            <a:endParaRPr lang="en-US" sz="1000" dirty="0">
              <a:ea typeface="ＭＳ Ｐゴシック" charset="0"/>
              <a:cs typeface="Arial" pitchFamily="34" charset="0"/>
            </a:endParaRPr>
          </a:p>
          <a:p>
            <a:pPr marL="0" indent="0" defTabSz="440695">
              <a:buFont typeface="Arial" panose="020B0604020202020204" pitchFamily="34" charset="0"/>
              <a:buNone/>
              <a:defRPr/>
            </a:pPr>
            <a:r>
              <a:rPr lang="en-US" sz="1000" dirty="0">
                <a:ea typeface="ＭＳ Ｐゴシック" charset="0"/>
                <a:cs typeface="Arial" pitchFamily="34" charset="0"/>
              </a:rPr>
              <a:t>A </a:t>
            </a:r>
            <a:r>
              <a:rPr lang="en-US" sz="1000" kern="1200" dirty="0">
                <a:solidFill>
                  <a:schemeClr val="tx1"/>
                </a:solidFill>
                <a:effectLst/>
              </a:rPr>
              <a:t>connection between two or more virtual private clouds (VPCs)</a:t>
            </a:r>
            <a:r>
              <a:rPr lang="en-US" sz="1000" kern="1200" baseline="0" dirty="0">
                <a:solidFill>
                  <a:schemeClr val="tx1"/>
                </a:solidFill>
                <a:effectLst/>
              </a:rPr>
              <a:t> is known as a peering connection.</a:t>
            </a:r>
            <a:endParaRPr lang="en-US" sz="1000" dirty="0">
              <a:ea typeface="ＭＳ Ｐゴシック" charset="0"/>
              <a:cs typeface="Arial" pitchFamily="34" charset="0"/>
            </a:endParaRPr>
          </a:p>
        </p:txBody>
      </p:sp>
    </p:spTree>
    <p:extLst>
      <p:ext uri="{BB962C8B-B14F-4D97-AF65-F5344CB8AC3E}">
        <p14:creationId xmlns:p14="http://schemas.microsoft.com/office/powerpoint/2010/main" val="36153062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100" dirty="0"/>
              <a:t>Instance metadata is data about your instance. You can view it while you are connected to the instance. To access it in a browser, go to the</a:t>
            </a:r>
            <a:r>
              <a:rPr lang="en-US" sz="1100" baseline="0" dirty="0"/>
              <a:t> following URL: </a:t>
            </a:r>
            <a:r>
              <a:rPr lang="en-US" sz="1100" b="0" dirty="0">
                <a:latin typeface="Lucida Console" panose="020B0609040504020204" pitchFamily="49" charset="0"/>
              </a:rPr>
              <a:t>http://169.254.169.254/latest/meta-data/</a:t>
            </a:r>
            <a:r>
              <a:rPr lang="en-US" sz="1100" b="0" dirty="0"/>
              <a:t>. </a:t>
            </a:r>
            <a:r>
              <a:rPr lang="en-US" sz="1100" dirty="0"/>
              <a:t>The data can also be read programmatically, such as from a terminal window that</a:t>
            </a:r>
            <a:r>
              <a:rPr lang="en-US" sz="1100" baseline="0" dirty="0"/>
              <a:t> has </a:t>
            </a:r>
            <a:r>
              <a:rPr lang="en-US" sz="1100" dirty="0"/>
              <a:t>the cURL utility.</a:t>
            </a:r>
            <a:r>
              <a:rPr lang="en-US" sz="1100" baseline="0" dirty="0"/>
              <a:t> In the terminal window,</a:t>
            </a:r>
            <a:r>
              <a:rPr lang="en-US" sz="1100" dirty="0"/>
              <a:t> run </a:t>
            </a:r>
            <a:r>
              <a:rPr lang="en-US" sz="1100" b="1" dirty="0">
                <a:latin typeface="Lucida Console" panose="020B0609040504020204" pitchFamily="49" charset="0"/>
              </a:rPr>
              <a:t>curl http://169.254.169.254/latest/meta-data/</a:t>
            </a:r>
            <a:r>
              <a:rPr lang="en-US" sz="1100" dirty="0"/>
              <a:t> to retrieve it. The IP address </a:t>
            </a:r>
            <a:r>
              <a:rPr lang="en-US" sz="1100" i="1" dirty="0">
                <a:latin typeface="Lucida Console" panose="020B0609040504020204" pitchFamily="49" charset="0"/>
              </a:rPr>
              <a:t>169.254.169.254</a:t>
            </a:r>
            <a:r>
              <a:rPr lang="en-US" sz="1100" dirty="0"/>
              <a:t> is a link-local address and it is valid only from the instance. </a:t>
            </a:r>
          </a:p>
          <a:p>
            <a:pPr>
              <a:spcAft>
                <a:spcPts val="600"/>
              </a:spcAft>
            </a:pPr>
            <a:r>
              <a:rPr lang="en-US" sz="1100" dirty="0"/>
              <a:t>Instance metadata provides much of the same information about the running instance that you can find in the AWS Management Console. For example, you can discover the public IP address, private IP address, public hostname, instance ID, security groups, Region, Availability Zone, and more. </a:t>
            </a:r>
          </a:p>
          <a:p>
            <a:pPr>
              <a:spcAft>
                <a:spcPts val="600"/>
              </a:spcAft>
            </a:pPr>
            <a:r>
              <a:rPr lang="en-US" sz="1100" dirty="0"/>
              <a:t>Any user data that is specified at instance launch can also be accessed at the following URL: </a:t>
            </a:r>
            <a:r>
              <a:rPr lang="en-US" sz="1100" dirty="0">
                <a:latin typeface="Lucida Console" panose="020B0609040504020204" pitchFamily="49" charset="0"/>
              </a:rPr>
              <a:t>http://169.254.169.254/latest/</a:t>
            </a:r>
            <a:r>
              <a:rPr lang="en-US" sz="1100" b="1" dirty="0">
                <a:latin typeface="Lucida Console" panose="020B0609040504020204" pitchFamily="49" charset="0"/>
              </a:rPr>
              <a:t>user-data</a:t>
            </a:r>
            <a:r>
              <a:rPr lang="en-US" sz="1100" dirty="0"/>
              <a:t>.</a:t>
            </a:r>
          </a:p>
          <a:p>
            <a:pPr>
              <a:spcAft>
                <a:spcPts val="600"/>
              </a:spcAft>
            </a:pPr>
            <a:r>
              <a:rPr lang="en-US" sz="1100" dirty="0"/>
              <a:t>EC2 instance metadata can be used to configure or manage a running instance. For example,</a:t>
            </a:r>
            <a:r>
              <a:rPr lang="en-US" sz="1100" baseline="0" dirty="0"/>
              <a:t> you can </a:t>
            </a:r>
            <a:r>
              <a:rPr lang="en-US" sz="1100" dirty="0"/>
              <a:t>author a configuration script that accesses the metadata information and uses it to configure applications or OS settings.</a:t>
            </a:r>
          </a:p>
        </p:txBody>
      </p:sp>
    </p:spTree>
    <p:extLst>
      <p:ext uri="{BB962C8B-B14F-4D97-AF65-F5344CB8AC3E}">
        <p14:creationId xmlns:p14="http://schemas.microsoft.com/office/powerpoint/2010/main" val="268559250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You can monitor your instances by using Amazon CloudWatch, which collects and processes raw data from Amazon EC2 into readable, near-real-time metrics. These statistics are recorded for a period of 15 months, so you can access historical information and gain a better perspective on how your web application or service is performing.</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By default, Amazon EC2 provides </a:t>
            </a:r>
            <a:r>
              <a:rPr lang="en-US" sz="1100" b="1" i="0" kern="1200" dirty="0">
                <a:solidFill>
                  <a:schemeClr val="tx1"/>
                </a:solidFill>
                <a:effectLst/>
                <a:latin typeface="+mn-lt"/>
                <a:ea typeface="+mn-ea"/>
                <a:cs typeface="+mn-cs"/>
              </a:rPr>
              <a:t>basic monitoring</a:t>
            </a:r>
            <a:r>
              <a:rPr lang="en-US" sz="1100" b="0" i="0" kern="1200" dirty="0">
                <a:solidFill>
                  <a:schemeClr val="tx1"/>
                </a:solidFill>
                <a:effectLst/>
                <a:latin typeface="+mn-lt"/>
                <a:ea typeface="+mn-ea"/>
                <a:cs typeface="+mn-cs"/>
              </a:rPr>
              <a:t>,</a:t>
            </a:r>
            <a:r>
              <a:rPr lang="en-US" sz="1100" b="1" i="0" kern="120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which sends metric data to CloudWatch in 5-minute periods. To send metric data for your instance to CloudWatch in 1-minute periods, you can enable</a:t>
            </a:r>
            <a:r>
              <a:rPr lang="en-US" sz="1100" b="1" i="0" kern="1200" dirty="0">
                <a:solidFill>
                  <a:schemeClr val="tx1"/>
                </a:solidFill>
                <a:effectLst/>
                <a:latin typeface="+mn-lt"/>
                <a:ea typeface="+mn-ea"/>
                <a:cs typeface="+mn-cs"/>
              </a:rPr>
              <a:t> detailed monitoring</a:t>
            </a:r>
            <a:r>
              <a:rPr lang="en-US" sz="1100" b="0" i="0" kern="1200" dirty="0">
                <a:solidFill>
                  <a:schemeClr val="tx1"/>
                </a:solidFill>
                <a:effectLst/>
                <a:latin typeface="+mn-lt"/>
                <a:ea typeface="+mn-ea"/>
                <a:cs typeface="+mn-cs"/>
              </a:rPr>
              <a:t> on the instance. For more information, see </a:t>
            </a:r>
            <a:r>
              <a:rPr lang="en-US" sz="1100" b="0" i="0" u="none" strike="noStrike" kern="1200" dirty="0">
                <a:solidFill>
                  <a:schemeClr val="tx1"/>
                </a:solidFill>
                <a:effectLst/>
                <a:latin typeface="+mn-lt"/>
                <a:ea typeface="+mn-ea"/>
                <a:cs typeface="+mn-cs"/>
                <a:hlinkClick r:id="rId3"/>
              </a:rPr>
              <a:t>Enable or Disable Detailed Monitoring for Your Instances</a:t>
            </a:r>
            <a:r>
              <a:rPr lang="en-US" sz="1100" b="0" i="0" kern="1200" dirty="0">
                <a:solidFill>
                  <a:schemeClr val="tx1"/>
                </a:solidFill>
                <a:effectLst/>
                <a:latin typeface="+mn-lt"/>
                <a:ea typeface="+mn-ea"/>
                <a:cs typeface="+mn-cs"/>
              </a:rPr>
              <a:t>.</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The Amazon EC2 console displays a series of graphs based on the raw data from Amazon CloudWatch. Depending on your needs, you might prefer to get data for your instances from Amazon CloudWatch instead of through the graphs in the console. By default, Amazon CloudWatch does not provide RAM metrics for EC2 instances, thoug</a:t>
            </a:r>
            <a:r>
              <a:rPr lang="en-US" sz="1100" dirty="0"/>
              <a:t>h that is an option that you can configure if you want to CloudWatch to collect that data.</a:t>
            </a:r>
            <a:endParaRPr lang="en-US"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1038017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Some key</a:t>
            </a:r>
            <a:r>
              <a:rPr lang="en-US" sz="1100" baseline="0" dirty="0">
                <a:latin typeface="+mn-lt"/>
              </a:rPr>
              <a:t> takeaways from this section of the module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aseline="0" dirty="0">
              <a:latin typeface="+mn-lt"/>
            </a:endParaRPr>
          </a:p>
          <a:p>
            <a:pPr marL="171450" indent="-171450">
              <a:buFont typeface="Arial" panose="020B0604020202020204" pitchFamily="34" charset="0"/>
              <a:buChar char="•"/>
            </a:pPr>
            <a:r>
              <a:rPr lang="en-US" sz="1100" b="0" dirty="0">
                <a:solidFill>
                  <a:schemeClr val="tx1"/>
                </a:solidFill>
              </a:rPr>
              <a:t>Amazon EC2 enables you to run Windows and Linux virtual machines in the cloud.</a:t>
            </a:r>
          </a:p>
          <a:p>
            <a:pPr marL="171450" indent="-171450">
              <a:buFont typeface="Arial" panose="020B0604020202020204" pitchFamily="34" charset="0"/>
              <a:buChar char="•"/>
            </a:pPr>
            <a:r>
              <a:rPr lang="en-US" sz="1100" b="0" dirty="0">
                <a:solidFill>
                  <a:schemeClr val="tx1"/>
                </a:solidFill>
              </a:rPr>
              <a:t>You launch EC2 instances from an AMI template into a VPC in your account.</a:t>
            </a:r>
          </a:p>
          <a:p>
            <a:pPr marL="171450" indent="-171450">
              <a:buFont typeface="Arial" panose="020B0604020202020204" pitchFamily="34" charset="0"/>
              <a:buChar char="•"/>
            </a:pPr>
            <a:r>
              <a:rPr lang="en-US" sz="1100" b="0" dirty="0">
                <a:solidFill>
                  <a:schemeClr val="tx1"/>
                </a:solidFill>
              </a:rPr>
              <a:t>You can choose from many instance types. Each instance type offers different combinations of CPU, RAM, storage, and networking capabilities.</a:t>
            </a:r>
          </a:p>
          <a:p>
            <a:pPr marL="171450" indent="-171450">
              <a:buFont typeface="Arial" panose="020B0604020202020204" pitchFamily="34" charset="0"/>
              <a:buChar char="•"/>
            </a:pPr>
            <a:r>
              <a:rPr lang="en-US" sz="1100" b="0" dirty="0">
                <a:solidFill>
                  <a:schemeClr val="tx1"/>
                </a:solidFill>
              </a:rPr>
              <a:t>You can configure security groups to control access to instances (specify allowed ports and source).</a:t>
            </a:r>
          </a:p>
          <a:p>
            <a:pPr marL="171450" indent="-171450">
              <a:buFont typeface="Arial" panose="020B0604020202020204" pitchFamily="34" charset="0"/>
              <a:buChar char="•"/>
            </a:pPr>
            <a:r>
              <a:rPr lang="en-US" sz="1100" b="0" dirty="0">
                <a:solidFill>
                  <a:schemeClr val="tx1"/>
                </a:solidFill>
              </a:rPr>
              <a:t>User data enables you to specify a script to run the first time that an instance launches. </a:t>
            </a:r>
          </a:p>
          <a:p>
            <a:pPr marL="171450" indent="-171450">
              <a:buFont typeface="Arial" panose="020B0604020202020204" pitchFamily="34" charset="0"/>
              <a:buChar char="•"/>
            </a:pPr>
            <a:r>
              <a:rPr lang="en-US" sz="1100" b="0" dirty="0">
                <a:solidFill>
                  <a:schemeClr val="tx1"/>
                </a:solidFill>
              </a:rPr>
              <a:t>Only instances that are backed by Amazon EBS can be stopped. </a:t>
            </a:r>
          </a:p>
          <a:p>
            <a:pPr marL="171450" indent="-171450">
              <a:buFont typeface="Arial" panose="020B0604020202020204" pitchFamily="34" charset="0"/>
              <a:buChar char="•"/>
            </a:pPr>
            <a:r>
              <a:rPr lang="en-US" sz="1100" b="0" dirty="0">
                <a:solidFill>
                  <a:schemeClr val="tx1"/>
                </a:solidFill>
              </a:rPr>
              <a:t>You can use Amazon CloudWatch to capture and review metrics on EC2 instances.</a:t>
            </a:r>
          </a:p>
        </p:txBody>
      </p:sp>
    </p:spTree>
    <p:extLst>
      <p:ext uri="{BB962C8B-B14F-4D97-AF65-F5344CB8AC3E}">
        <p14:creationId xmlns:p14="http://schemas.microsoft.com/office/powerpoint/2010/main" val="10180419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Now, take a moment to watch the </a:t>
            </a:r>
            <a:r>
              <a:rPr lang="en-US" sz="1100" dirty="0">
                <a:ea typeface="Amazon Ember Light" panose="020B0403020204020204" pitchFamily="34" charset="0"/>
                <a:cs typeface="Amazon Ember Light" panose="020B0403020204020204" pitchFamily="34" charset="0"/>
                <a:hlinkClick r:id="rId3"/>
              </a:rPr>
              <a:t>EC2 Demo</a:t>
            </a:r>
            <a:r>
              <a:rPr lang="en-US" sz="1100" dirty="0"/>
              <a:t>. The recording runs just over 3 minutes and reinforces some of the concepts that were discussed in this section of the module.</a:t>
            </a:r>
          </a:p>
          <a:p>
            <a:endParaRPr lang="en-US" sz="1100" dirty="0"/>
          </a:p>
          <a:p>
            <a:r>
              <a:rPr lang="en-US" sz="1100" dirty="0"/>
              <a:t>The demonstration shows:</a:t>
            </a:r>
          </a:p>
          <a:p>
            <a:pPr marL="171450" indent="-171450">
              <a:buFont typeface="Arial" panose="020B0604020202020204" pitchFamily="34" charset="0"/>
              <a:buChar char="•"/>
            </a:pPr>
            <a:r>
              <a:rPr lang="en-US" sz="1100" dirty="0"/>
              <a:t>How to use the AWS Management Console to launch an Amazon EC2 instance</a:t>
            </a:r>
            <a:r>
              <a:rPr lang="en-US" sz="1100" baseline="0" dirty="0"/>
              <a:t> (</a:t>
            </a:r>
            <a:r>
              <a:rPr lang="en-US" sz="1100" dirty="0"/>
              <a:t>with all the default instance settings accepted). </a:t>
            </a:r>
          </a:p>
          <a:p>
            <a:pPr marL="171450" indent="-171450">
              <a:buFont typeface="Arial" panose="020B0604020202020204" pitchFamily="34" charset="0"/>
              <a:buChar char="•"/>
            </a:pPr>
            <a:r>
              <a:rPr lang="en-US" sz="1100" dirty="0"/>
              <a:t>How to connect to the Windows instance</a:t>
            </a:r>
            <a:r>
              <a:rPr lang="en-US" sz="1100" baseline="0" dirty="0"/>
              <a:t> by</a:t>
            </a:r>
            <a:r>
              <a:rPr lang="en-US" sz="1100" dirty="0"/>
              <a:t> using a Remote Desktop client and the key pair that was identified during instance launch to decrypt the Windows password for login. </a:t>
            </a:r>
          </a:p>
          <a:p>
            <a:pPr marL="171450" indent="-171450">
              <a:buFont typeface="Arial" panose="020B0604020202020204" pitchFamily="34" charset="0"/>
              <a:buChar char="•"/>
            </a:pPr>
            <a:r>
              <a:rPr lang="en-US" sz="1100" dirty="0"/>
              <a:t>How to terminate the instance after it is no longer needed.</a:t>
            </a:r>
          </a:p>
        </p:txBody>
      </p:sp>
    </p:spTree>
    <p:extLst>
      <p:ext uri="{BB962C8B-B14F-4D97-AF65-F5344CB8AC3E}">
        <p14:creationId xmlns:p14="http://schemas.microsoft.com/office/powerpoint/2010/main" val="23347946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Lab 3: Introduction to Amazon EC2. This lab provides hands-on practice with launching, resizing, managing, and monitoring an Amazon EC2 instance.</a:t>
            </a:r>
          </a:p>
        </p:txBody>
      </p:sp>
    </p:spTree>
    <p:extLst>
      <p:ext uri="{BB962C8B-B14F-4D97-AF65-F5344CB8AC3E}">
        <p14:creationId xmlns:p14="http://schemas.microsoft.com/office/powerpoint/2010/main" val="4382574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Introducing Lab 3: Introduction to Amazon EC2. </a:t>
            </a:r>
          </a:p>
          <a:p>
            <a:endParaRPr lang="en-US" sz="1100" dirty="0"/>
          </a:p>
          <a:p>
            <a:r>
              <a:rPr lang="en-US" sz="1100" dirty="0"/>
              <a:t>In this lab, you will launch and configure a virtual machine that runs on Amazon EC2. </a:t>
            </a:r>
          </a:p>
          <a:p>
            <a:endParaRPr lang="en-US" sz="1100" dirty="0"/>
          </a:p>
          <a:p>
            <a:r>
              <a:rPr lang="en-US" sz="1100" dirty="0"/>
              <a:t> </a:t>
            </a:r>
          </a:p>
          <a:p>
            <a:endParaRPr lang="en-US" sz="1100" dirty="0"/>
          </a:p>
        </p:txBody>
      </p:sp>
    </p:spTree>
    <p:extLst>
      <p:ext uri="{BB962C8B-B14F-4D97-AF65-F5344CB8AC3E}">
        <p14:creationId xmlns:p14="http://schemas.microsoft.com/office/powerpoint/2010/main" val="3044935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A53956-8408-1C43-BF21-C1EEEFF0EBF3}" type="slidenum">
              <a:rPr lang="en-US" smtClean="0"/>
              <a:t>7</a:t>
            </a:fld>
            <a:endParaRPr lang="en-US"/>
          </a:p>
        </p:txBody>
      </p:sp>
    </p:spTree>
    <p:extLst>
      <p:ext uri="{BB962C8B-B14F-4D97-AF65-F5344CB8AC3E}">
        <p14:creationId xmlns:p14="http://schemas.microsoft.com/office/powerpoint/2010/main" val="213398584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100" dirty="0"/>
              <a:t>In this hands-on lab, you will:</a:t>
            </a:r>
            <a:endParaRPr lang="en-US" sz="1100" dirty="0">
              <a:latin typeface="+mn-lt"/>
            </a:endParaRPr>
          </a:p>
          <a:p>
            <a:pPr marL="171450" indent="-171450">
              <a:lnSpc>
                <a:spcPct val="150000"/>
              </a:lnSpc>
              <a:buFont typeface="Arial" panose="020B0604020202020204" pitchFamily="34" charset="0"/>
              <a:buChar char="•"/>
            </a:pPr>
            <a:r>
              <a:rPr lang="en-US" sz="1100" dirty="0">
                <a:latin typeface="+mn-lt"/>
              </a:rPr>
              <a:t>Launch Your Amazon EC2 Instance</a:t>
            </a:r>
          </a:p>
          <a:p>
            <a:pPr marL="171450" indent="-171450">
              <a:lnSpc>
                <a:spcPct val="150000"/>
              </a:lnSpc>
              <a:buFont typeface="Arial" panose="020B0604020202020204" pitchFamily="34" charset="0"/>
              <a:buChar char="•"/>
            </a:pPr>
            <a:r>
              <a:rPr lang="en-US" sz="1100" dirty="0">
                <a:latin typeface="+mn-lt"/>
              </a:rPr>
              <a:t>Monitor Your Instance</a:t>
            </a:r>
          </a:p>
          <a:p>
            <a:pPr marL="171450" indent="-171450">
              <a:lnSpc>
                <a:spcPct val="150000"/>
              </a:lnSpc>
              <a:buFont typeface="Arial" panose="020B0604020202020204" pitchFamily="34" charset="0"/>
              <a:buChar char="•"/>
            </a:pPr>
            <a:r>
              <a:rPr lang="en-US" sz="1100" dirty="0">
                <a:latin typeface="+mn-lt"/>
              </a:rPr>
              <a:t>Update Your Security Group and Access the Web Server</a:t>
            </a:r>
          </a:p>
          <a:p>
            <a:pPr marL="171450" indent="-171450">
              <a:lnSpc>
                <a:spcPct val="150000"/>
              </a:lnSpc>
              <a:buFont typeface="Arial" panose="020B0604020202020204" pitchFamily="34" charset="0"/>
              <a:buChar char="•"/>
            </a:pPr>
            <a:r>
              <a:rPr lang="en-US" sz="1100" dirty="0">
                <a:latin typeface="+mn-lt"/>
              </a:rPr>
              <a:t>Resize Your Instance:</a:t>
            </a:r>
            <a:r>
              <a:rPr lang="en-US" sz="1100" baseline="0" dirty="0">
                <a:latin typeface="+mn-lt"/>
              </a:rPr>
              <a:t> </a:t>
            </a:r>
            <a:r>
              <a:rPr lang="en-US" sz="1100" dirty="0">
                <a:latin typeface="+mn-lt"/>
              </a:rPr>
              <a:t>Instance Type and EBS Volume</a:t>
            </a:r>
          </a:p>
          <a:p>
            <a:pPr marL="171450" indent="-171450">
              <a:lnSpc>
                <a:spcPct val="150000"/>
              </a:lnSpc>
              <a:buFont typeface="Arial" panose="020B0604020202020204" pitchFamily="34" charset="0"/>
              <a:buChar char="•"/>
            </a:pPr>
            <a:r>
              <a:rPr lang="en-US" sz="1100" dirty="0">
                <a:latin typeface="+mn-lt"/>
              </a:rPr>
              <a:t>Explore EC2 Limits</a:t>
            </a:r>
          </a:p>
          <a:p>
            <a:pPr marL="171450" indent="-171450">
              <a:lnSpc>
                <a:spcPct val="150000"/>
              </a:lnSpc>
              <a:buFont typeface="Arial" panose="020B0604020202020204" pitchFamily="34" charset="0"/>
              <a:buChar char="•"/>
            </a:pPr>
            <a:r>
              <a:rPr lang="en-US" sz="1100" dirty="0">
                <a:latin typeface="+mn-lt"/>
              </a:rPr>
              <a:t>Test Termination Protection</a:t>
            </a:r>
            <a:endParaRPr lang="en-US" sz="1100" dirty="0"/>
          </a:p>
        </p:txBody>
      </p:sp>
    </p:spTree>
    <p:extLst>
      <p:ext uri="{BB962C8B-B14F-4D97-AF65-F5344CB8AC3E}">
        <p14:creationId xmlns:p14="http://schemas.microsoft.com/office/powerpoint/2010/main" val="4322252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100" dirty="0"/>
              <a:t>By the end of the lab, you will have:</a:t>
            </a:r>
          </a:p>
          <a:p>
            <a:pPr marL="0" indent="0">
              <a:buNone/>
            </a:pPr>
            <a:endParaRPr lang="en-US" sz="1100" dirty="0"/>
          </a:p>
          <a:p>
            <a:pPr marL="228600" indent="-228600">
              <a:buFont typeface="+mj-lt"/>
              <a:buAutoNum type="arabicPeriod"/>
            </a:pPr>
            <a:r>
              <a:rPr lang="en-US" sz="1100" dirty="0"/>
              <a:t>Launched an instance that</a:t>
            </a:r>
            <a:r>
              <a:rPr lang="en-US" sz="1100" baseline="0" dirty="0"/>
              <a:t> is </a:t>
            </a:r>
            <a:r>
              <a:rPr lang="en-US" sz="1100" dirty="0"/>
              <a:t>configured as a web server</a:t>
            </a:r>
          </a:p>
          <a:p>
            <a:pPr marL="228600" indent="-228600">
              <a:buFont typeface="+mj-lt"/>
              <a:buAutoNum type="arabicPeriod"/>
            </a:pPr>
            <a:endParaRPr lang="en-US" sz="1100" dirty="0"/>
          </a:p>
          <a:p>
            <a:pPr marL="228600" indent="-228600">
              <a:buFont typeface="+mj-lt"/>
              <a:buAutoNum type="arabicPeriod"/>
            </a:pPr>
            <a:r>
              <a:rPr lang="en-US" sz="1100" dirty="0"/>
              <a:t>Viewed the instance system log</a:t>
            </a:r>
          </a:p>
          <a:p>
            <a:pPr marL="228600" indent="-228600">
              <a:buFont typeface="+mj-lt"/>
              <a:buAutoNum type="arabicPeriod"/>
            </a:pPr>
            <a:endParaRPr lang="en-US" sz="1100" dirty="0"/>
          </a:p>
          <a:p>
            <a:pPr marL="228600" indent="-228600">
              <a:buFont typeface="+mj-lt"/>
              <a:buAutoNum type="arabicPeriod"/>
            </a:pPr>
            <a:r>
              <a:rPr lang="en-US" sz="1100" dirty="0"/>
              <a:t>Reconfigured a security group</a:t>
            </a:r>
          </a:p>
          <a:p>
            <a:pPr marL="228600" indent="-228600">
              <a:buFont typeface="+mj-lt"/>
              <a:buAutoNum type="arabicPeriod"/>
            </a:pPr>
            <a:endParaRPr lang="en-US" sz="1100" dirty="0"/>
          </a:p>
          <a:p>
            <a:pPr marL="228600" indent="-228600">
              <a:buFont typeface="+mj-lt"/>
              <a:buAutoNum type="arabicPeriod"/>
            </a:pPr>
            <a:r>
              <a:rPr lang="en-US" sz="1100" dirty="0"/>
              <a:t>Modified the instance type and root volume size</a:t>
            </a:r>
          </a:p>
        </p:txBody>
      </p:sp>
    </p:spTree>
    <p:extLst>
      <p:ext uri="{BB962C8B-B14F-4D97-AF65-F5344CB8AC3E}">
        <p14:creationId xmlns:p14="http://schemas.microsoft.com/office/powerpoint/2010/main" val="36189684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Introducing</a:t>
            </a:r>
            <a:r>
              <a:rPr lang="en-US" sz="1100" dirty="0"/>
              <a:t> Section 3</a:t>
            </a:r>
            <a:r>
              <a:rPr lang="en-US" sz="1050" dirty="0">
                <a:cs typeface="Arial"/>
              </a:rPr>
              <a:t>: Amazon EC2 c</a:t>
            </a:r>
            <a:r>
              <a:rPr lang="en-US" sz="1050" dirty="0"/>
              <a:t>ost optimization.</a:t>
            </a:r>
          </a:p>
          <a:p>
            <a:endParaRPr lang="en-US" sz="1100" dirty="0"/>
          </a:p>
        </p:txBody>
      </p:sp>
    </p:spTree>
    <p:extLst>
      <p:ext uri="{BB962C8B-B14F-4D97-AF65-F5344CB8AC3E}">
        <p14:creationId xmlns:p14="http://schemas.microsoft.com/office/powerpoint/2010/main" val="95203827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2"/>
            <a:ext cx="7315200" cy="2371154"/>
          </a:xfrm>
        </p:spPr>
        <p:txBody>
          <a:bodyPr/>
          <a:lstStyle/>
          <a:p>
            <a:pPr defTabSz="457200">
              <a:spcAft>
                <a:spcPts val="600"/>
              </a:spcAft>
              <a:defRPr/>
            </a:pPr>
            <a:r>
              <a:rPr lang="en-US" sz="1100" dirty="0"/>
              <a:t>Amazon offers different pricing models to choose from when you want to run EC2 instances. </a:t>
            </a:r>
            <a:endParaRPr lang="en-US" sz="1100" b="0" dirty="0"/>
          </a:p>
          <a:p>
            <a:pPr defTabSz="457200">
              <a:spcAft>
                <a:spcPts val="600"/>
              </a:spcAft>
              <a:defRPr/>
            </a:pPr>
            <a:r>
              <a:rPr lang="en-US" sz="1100" b="1" dirty="0"/>
              <a:t>Per second billing</a:t>
            </a:r>
            <a:r>
              <a:rPr lang="en-US" sz="1100" dirty="0"/>
              <a:t> is only available for On-Demand Instances, Reserved Instances, and Spot Instances that run Amazon Linux or Ubuntu.</a:t>
            </a:r>
          </a:p>
          <a:p>
            <a:pPr marL="0" marR="0" indent="0" algn="l" defTabSz="457200" rtl="0" eaLnBrk="1" fontAlgn="auto" latinLnBrk="0" hangingPunct="1">
              <a:lnSpc>
                <a:spcPct val="100000"/>
              </a:lnSpc>
              <a:spcAft>
                <a:spcPts val="600"/>
              </a:spcAft>
              <a:buClrTx/>
              <a:buSzTx/>
              <a:buFontTx/>
              <a:buNone/>
              <a:tabLst/>
              <a:defRPr/>
            </a:pPr>
            <a:r>
              <a:rPr lang="en-US" sz="1100" b="1" dirty="0"/>
              <a:t>On-Demand </a:t>
            </a:r>
            <a:r>
              <a:rPr lang="en-US" sz="1100" dirty="0"/>
              <a:t>Instances are eligible for the </a:t>
            </a:r>
            <a:r>
              <a:rPr lang="en-US" sz="1100" dirty="0">
                <a:hlinkClick r:id="rId3"/>
              </a:rPr>
              <a:t>AWS Free Tier</a:t>
            </a:r>
            <a:r>
              <a:rPr lang="en-US" sz="1100" dirty="0"/>
              <a:t>. They have the lowest upfront cost and the most flexibility. There are no upfront commitments or long-term contracts. It is a good choice for applications with short-term, spiky, or unpredictable workloads. </a:t>
            </a:r>
          </a:p>
          <a:p>
            <a:pPr marL="0" marR="0" lvl="0" indent="0" algn="l" defTabSz="457200" rtl="0" eaLnBrk="1" fontAlgn="auto" latinLnBrk="0" hangingPunct="1">
              <a:lnSpc>
                <a:spcPct val="100000"/>
              </a:lnSpc>
              <a:spcBef>
                <a:spcPts val="0"/>
              </a:spcBef>
              <a:spcAft>
                <a:spcPts val="600"/>
              </a:spcAft>
              <a:buClrTx/>
              <a:buSzTx/>
              <a:buFontTx/>
              <a:buNone/>
              <a:tabLst/>
              <a:defRPr/>
            </a:pPr>
            <a:r>
              <a:rPr lang="en-US" sz="1100" b="1" dirty="0"/>
              <a:t>Dedicated Hosts</a:t>
            </a:r>
            <a:r>
              <a:rPr lang="en-US" sz="1100" dirty="0"/>
              <a:t> are physical servers with instance capacity that is dedicated to your use. </a:t>
            </a:r>
            <a:r>
              <a:rPr lang="en-US" sz="1100" b="0" dirty="0"/>
              <a:t>They</a:t>
            </a:r>
            <a:r>
              <a:rPr lang="en-US" sz="1100" dirty="0"/>
              <a:t> enable you to use your existing per-socket, per-core, or per-VM software licenses, such as for Microsoft Windows or Microsoft SQL Server. </a:t>
            </a:r>
          </a:p>
          <a:p>
            <a:pPr>
              <a:spcAft>
                <a:spcPts val="600"/>
              </a:spcAft>
            </a:pPr>
            <a:r>
              <a:rPr lang="en-US" sz="1100" b="1" dirty="0"/>
              <a:t>Dedicated Instances </a:t>
            </a:r>
            <a:r>
              <a:rPr lang="en-US" sz="1100" dirty="0"/>
              <a:t>are instances that run in a virtual private cloud (VPC) on hardware that’s dedicated to a single customer. They are physically isolated at the host hardware level from instances that belong to other AWS accounts. </a:t>
            </a:r>
          </a:p>
          <a:p>
            <a:pPr>
              <a:spcAft>
                <a:spcPts val="600"/>
              </a:spcAft>
            </a:pPr>
            <a:r>
              <a:rPr lang="en-US" sz="1100" b="1" dirty="0"/>
              <a:t>Reserved Instance </a:t>
            </a:r>
            <a:r>
              <a:rPr lang="en-US" sz="1100" dirty="0"/>
              <a:t>enable you to reserve computing capacity for 1-year or 3-year term with lower hourly running costs. The discounted usage price is fixed for as long as you own the Reserved Instance. If you expect consistent, heavy</a:t>
            </a:r>
            <a:r>
              <a:rPr lang="en-US" sz="1100" baseline="0" dirty="0"/>
              <a:t> </a:t>
            </a:r>
            <a:r>
              <a:rPr lang="en-US" sz="1100" dirty="0"/>
              <a:t>use, they can provide substantial savings compared to On-Demand Instances.</a:t>
            </a:r>
          </a:p>
          <a:p>
            <a:pPr>
              <a:spcAft>
                <a:spcPts val="600"/>
              </a:spcAft>
            </a:pPr>
            <a:r>
              <a:rPr lang="en-US" sz="1100" b="1" dirty="0"/>
              <a:t>Scheduled Reserved Instances</a:t>
            </a:r>
            <a:r>
              <a:rPr lang="en-US" sz="1100" dirty="0"/>
              <a:t> enable you to purchase capacity reservations that recur on a daily, weekly, or monthly basis, with a specified duration, for a 1-year term. You pay for the time that the instances are scheduled, even if you do not use them. </a:t>
            </a:r>
          </a:p>
          <a:p>
            <a:pPr>
              <a:spcAft>
                <a:spcPts val="600"/>
              </a:spcAft>
            </a:pPr>
            <a:r>
              <a:rPr lang="en-US" sz="1100" b="1" dirty="0"/>
              <a:t>Spot Instances </a:t>
            </a:r>
            <a:r>
              <a:rPr lang="en-US" sz="1100" dirty="0"/>
              <a:t>enable you to bid on unused EC2 instances, which can lower your costs. The hourly price for a Spot Instance fluctuates depending on supply and demand. Your Spot Instance runs whenever your bid exceeds the current market price.</a:t>
            </a:r>
            <a:endParaRPr lang="en-US" sz="1100" b="0" i="0" kern="1200" dirty="0">
              <a:solidFill>
                <a:schemeClr val="tx1"/>
              </a:solidFill>
              <a:effectLst/>
              <a:latin typeface="+mn-lt"/>
              <a:ea typeface="+mn-ea"/>
              <a:cs typeface="+mn-cs"/>
            </a:endParaRPr>
          </a:p>
          <a:p>
            <a:endParaRPr lang="en-US" sz="1100" b="0" i="0" kern="1200" dirty="0">
              <a:solidFill>
                <a:schemeClr val="tx1"/>
              </a:solidFill>
              <a:effectLst/>
              <a:latin typeface="+mn-lt"/>
              <a:ea typeface="+mn-ea"/>
              <a:cs typeface="+mn-cs"/>
            </a:endParaRPr>
          </a:p>
          <a:p>
            <a:endParaRPr lang="en-US" sz="1100" dirty="0"/>
          </a:p>
        </p:txBody>
      </p:sp>
    </p:spTree>
    <p:extLst>
      <p:ext uri="{BB962C8B-B14F-4D97-AF65-F5344CB8AC3E}">
        <p14:creationId xmlns:p14="http://schemas.microsoft.com/office/powerpoint/2010/main" val="232035675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Each Amazon EC2 pricing model provides a different set of benefits.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On-Demand Instances </a:t>
            </a:r>
            <a:r>
              <a:rPr lang="en-US" sz="1100" dirty="0"/>
              <a:t>offer the most flexibility, with no long-term contract and low rates. </a:t>
            </a:r>
            <a:endParaRPr lang="en-US" sz="11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i="0" kern="1200" dirty="0">
                <a:solidFill>
                  <a:schemeClr val="tx1"/>
                </a:solidFill>
                <a:effectLst/>
                <a:latin typeface="+mn-lt"/>
                <a:ea typeface="+mn-ea"/>
                <a:cs typeface="+mn-cs"/>
              </a:rPr>
              <a:t>Spot Instances</a:t>
            </a:r>
            <a:r>
              <a:rPr lang="en-US" sz="1100" b="0" i="0" kern="1200" dirty="0">
                <a:solidFill>
                  <a:schemeClr val="tx1"/>
                </a:solidFill>
                <a:effectLst/>
                <a:latin typeface="+mn-lt"/>
                <a:ea typeface="+mn-ea"/>
                <a:cs typeface="+mn-cs"/>
              </a:rPr>
              <a:t> provide large scale at a significantly discounted price.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lvl="0">
              <a:defRPr/>
            </a:pPr>
            <a:r>
              <a:rPr lang="en-US" sz="1100" b="1" dirty="0"/>
              <a:t>Reserved Instances</a:t>
            </a:r>
            <a:r>
              <a:rPr lang="en-US" sz="1100" dirty="0"/>
              <a:t> are a good choice if </a:t>
            </a:r>
            <a:r>
              <a:rPr lang="en-US" sz="1100" b="0" i="0" kern="1200" dirty="0">
                <a:solidFill>
                  <a:schemeClr val="tx1"/>
                </a:solidFill>
                <a:effectLst/>
                <a:latin typeface="+mn-lt"/>
                <a:ea typeface="+mn-ea"/>
                <a:cs typeface="+mn-cs"/>
              </a:rPr>
              <a:t>you have predictable or steady-state compute needs (for example, an instance that you know you want to keep running most or all of the time for months or years).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i="0" kern="1200" dirty="0">
                <a:solidFill>
                  <a:schemeClr val="tx1"/>
                </a:solidFill>
                <a:effectLst/>
                <a:latin typeface="+mn-lt"/>
                <a:ea typeface="+mn-ea"/>
                <a:cs typeface="+mn-cs"/>
              </a:rPr>
              <a:t>Dedicated Hosts</a:t>
            </a:r>
            <a:r>
              <a:rPr lang="en-US" sz="1100" b="0" i="0" kern="1200" dirty="0">
                <a:solidFill>
                  <a:schemeClr val="tx1"/>
                </a:solidFill>
                <a:effectLst/>
                <a:latin typeface="+mn-lt"/>
                <a:ea typeface="+mn-ea"/>
                <a:cs typeface="+mn-cs"/>
              </a:rPr>
              <a:t> are a good choice when you have licensing restrictions for the software you want to run on Amazon EC2,</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or when you have specific compliance or regulatory requirements that preclude you from using the other deployment options.</a:t>
            </a:r>
            <a:endParaRPr lang="en-US" altLang="en-US" sz="1100" dirty="0">
              <a:solidFill>
                <a:srgbClr val="323232"/>
              </a:solidFill>
            </a:endParaRPr>
          </a:p>
          <a:p>
            <a:r>
              <a:rPr lang="en-US" sz="1100" dirty="0"/>
              <a:t> </a:t>
            </a:r>
          </a:p>
        </p:txBody>
      </p:sp>
    </p:spTree>
    <p:extLst>
      <p:ext uri="{BB962C8B-B14F-4D97-AF65-F5344CB8AC3E}">
        <p14:creationId xmlns:p14="http://schemas.microsoft.com/office/powerpoint/2010/main" val="45024147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2"/>
            <a:ext cx="7315200" cy="2885504"/>
          </a:xfrm>
        </p:spPr>
        <p:txBody>
          <a:bodyPr wrap="square" tIns="91440" bIns="0"/>
          <a:lstStyle/>
          <a:p>
            <a:pPr>
              <a:defRPr/>
            </a:pPr>
            <a:r>
              <a:rPr lang="en-US" sz="1100" dirty="0"/>
              <a:t>Here is a review of some use cases for the various pricing options. </a:t>
            </a:r>
          </a:p>
          <a:p>
            <a:pPr>
              <a:defRPr/>
            </a:pPr>
            <a:endParaRPr lang="en-US" sz="1100" dirty="0"/>
          </a:p>
          <a:p>
            <a:pPr>
              <a:spcAft>
                <a:spcPts val="1200"/>
              </a:spcAft>
              <a:defRPr/>
            </a:pPr>
            <a:r>
              <a:rPr lang="en-US" sz="1100" b="1" dirty="0"/>
              <a:t>On-Demand Instance</a:t>
            </a:r>
            <a:r>
              <a:rPr lang="en-US" sz="1100" dirty="0"/>
              <a:t> pricing works well for spiky workloads or if you only need to test or run an application for a short</a:t>
            </a:r>
            <a:r>
              <a:rPr lang="en-US" sz="1100" baseline="0" dirty="0"/>
              <a:t> </a:t>
            </a:r>
            <a:r>
              <a:rPr lang="en-US" sz="1100" dirty="0"/>
              <a:t>time</a:t>
            </a:r>
            <a:r>
              <a:rPr lang="en-US" sz="1100" baseline="0" dirty="0"/>
              <a:t> (f</a:t>
            </a:r>
            <a:r>
              <a:rPr lang="en-US" sz="1100" dirty="0"/>
              <a:t>or example, during application development or testing). Sometimes, your workloads are unpredictable, and On-Demand Instances are a good choice for these cases.</a:t>
            </a:r>
          </a:p>
          <a:p>
            <a:pPr>
              <a:defRPr/>
            </a:pPr>
            <a:endParaRPr lang="en-US" sz="1100" b="1" dirty="0"/>
          </a:p>
          <a:p>
            <a:pPr>
              <a:defRPr/>
            </a:pPr>
            <a:r>
              <a:rPr lang="en-US" sz="1100" b="1" dirty="0"/>
              <a:t>Spot Instances </a:t>
            </a:r>
            <a:r>
              <a:rPr lang="en-US" sz="1100" dirty="0"/>
              <a:t>are a good choice if your applications can tolerate interruption with a 2-minute warning notification. </a:t>
            </a:r>
            <a:r>
              <a:rPr lang="en-US" sz="1100" b="0" i="0" kern="1200" dirty="0">
                <a:solidFill>
                  <a:schemeClr val="tx1"/>
                </a:solidFill>
                <a:effectLst/>
                <a:ea typeface="+mn-ea"/>
                <a:cs typeface="+mn-cs"/>
              </a:rPr>
              <a:t>By default, instances are terminated, but you can configure them to stop or hibernate instead. Common use cases include fault-tolerant applications such as web servers, API backends</a:t>
            </a:r>
            <a:r>
              <a:rPr lang="en-US" sz="1100" dirty="0"/>
              <a:t>, and big data processing. Workloads that constantly save data to persistent storage (such as Amazon S3) are also good candidates.</a:t>
            </a:r>
            <a:endParaRPr lang="en-US" sz="1100" b="0" i="0" kern="1200" dirty="0">
              <a:solidFill>
                <a:schemeClr val="tx1"/>
              </a:solidFill>
              <a:effectLst/>
              <a:ea typeface="+mn-ea"/>
              <a:cs typeface="+mn-cs"/>
            </a:endParaRPr>
          </a:p>
          <a:p>
            <a:pPr>
              <a:defRPr/>
            </a:pPr>
            <a:endParaRPr lang="en-US" sz="1100" b="0" i="0" kern="1200" dirty="0">
              <a:solidFill>
                <a:schemeClr val="tx1"/>
              </a:solidFill>
              <a:effectLst/>
              <a:ea typeface="+mn-ea"/>
              <a:cs typeface="+mn-cs"/>
            </a:endParaRPr>
          </a:p>
          <a:p>
            <a:pPr>
              <a:defRPr/>
            </a:pPr>
            <a:r>
              <a:rPr lang="en-US" sz="1100" b="1" kern="1200" dirty="0">
                <a:solidFill>
                  <a:schemeClr val="tx1"/>
                </a:solidFill>
                <a:effectLst/>
                <a:ea typeface="+mn-ea"/>
                <a:cs typeface="+mn-cs"/>
              </a:rPr>
              <a:t>Reserved Instances </a:t>
            </a:r>
            <a:r>
              <a:rPr lang="en-US" sz="1100" dirty="0"/>
              <a:t>are a good choice </a:t>
            </a:r>
            <a:r>
              <a:rPr lang="en-US" sz="1100" kern="1200" dirty="0">
                <a:solidFill>
                  <a:schemeClr val="tx1"/>
                </a:solidFill>
                <a:effectLst/>
                <a:ea typeface="+mn-ea"/>
                <a:cs typeface="+mn-cs"/>
              </a:rPr>
              <a:t>when you have long-term workloads with predictable usage patterns, such as servers that you know you will want to run in a consistent way over many months.</a:t>
            </a:r>
            <a:endParaRPr lang="en-US" sz="1100" kern="1200" dirty="0">
              <a:solidFill>
                <a:srgbClr val="323232"/>
              </a:solidFill>
              <a:effectLst/>
              <a:cs typeface="+mn-cs"/>
            </a:endParaRPr>
          </a:p>
          <a:p>
            <a:pPr>
              <a:defRPr/>
            </a:pPr>
            <a:endParaRPr lang="en-US" sz="1100" b="1" dirty="0">
              <a:solidFill>
                <a:srgbClr val="323232"/>
              </a:solidFill>
              <a:ea typeface="ＭＳ Ｐゴシック" charset="0"/>
            </a:endParaRPr>
          </a:p>
          <a:p>
            <a:pPr>
              <a:defRPr/>
            </a:pPr>
            <a:r>
              <a:rPr lang="en-US" sz="1100" b="1" dirty="0">
                <a:solidFill>
                  <a:srgbClr val="323232"/>
                </a:solidFill>
                <a:ea typeface="ＭＳ Ｐゴシック" charset="0"/>
              </a:rPr>
              <a:t>Dedicated Hosts </a:t>
            </a:r>
            <a:r>
              <a:rPr lang="en-US" sz="1100" dirty="0"/>
              <a:t>are a good choice when you have existing per-socket, per-core, or per-VM</a:t>
            </a:r>
            <a:r>
              <a:rPr lang="en-US" sz="1100" baseline="0" dirty="0"/>
              <a:t> </a:t>
            </a:r>
            <a:r>
              <a:rPr lang="en-US" sz="1100" dirty="0"/>
              <a:t>software licenses, or when you must address specific corporate compliance and regulatory requirements. </a:t>
            </a:r>
          </a:p>
        </p:txBody>
      </p:sp>
    </p:spTree>
    <p:extLst>
      <p:ext uri="{BB962C8B-B14F-4D97-AF65-F5344CB8AC3E}">
        <p14:creationId xmlns:p14="http://schemas.microsoft.com/office/powerpoint/2010/main" val="422253318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To optimize costs, you must consider four consistent, powerful drivers: </a:t>
            </a:r>
          </a:p>
          <a:p>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Right-size</a:t>
            </a:r>
            <a:r>
              <a:rPr lang="en-US" sz="1100" kern="1200" dirty="0">
                <a:solidFill>
                  <a:schemeClr val="tx1"/>
                </a:solidFill>
                <a:effectLst/>
                <a:latin typeface="+mn-lt"/>
                <a:ea typeface="+mn-ea"/>
                <a:cs typeface="+mn-cs"/>
              </a:rPr>
              <a:t> –</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Choose</a:t>
            </a:r>
            <a:r>
              <a:rPr lang="en-US" sz="1100" kern="1200" baseline="0" dirty="0">
                <a:solidFill>
                  <a:schemeClr val="tx1"/>
                </a:solidFill>
                <a:effectLst/>
                <a:latin typeface="+mn-lt"/>
                <a:ea typeface="+mn-ea"/>
                <a:cs typeface="+mn-cs"/>
              </a:rPr>
              <a:t> the right balance of i</a:t>
            </a:r>
            <a:r>
              <a:rPr lang="en-US" sz="1100" kern="1200" dirty="0">
                <a:solidFill>
                  <a:schemeClr val="tx1"/>
                </a:solidFill>
                <a:effectLst/>
                <a:latin typeface="+mn-lt"/>
                <a:ea typeface="+mn-ea"/>
                <a:cs typeface="+mn-cs"/>
              </a:rPr>
              <a:t>nstance types. Notice when servers can be either sized down or turned off, and still meet your performance requirements.</a:t>
            </a:r>
          </a:p>
          <a:p>
            <a:pPr marL="171450" lvl="0" indent="-171450">
              <a:buFont typeface="Arial" panose="020B0604020202020204" pitchFamily="34" charset="0"/>
              <a:buChar char="•"/>
            </a:pPr>
            <a:endParaRPr lang="en-US" sz="11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1200" dirty="0">
                <a:solidFill>
                  <a:schemeClr val="tx1"/>
                </a:solidFill>
                <a:effectLst/>
                <a:latin typeface="+mn-lt"/>
                <a:ea typeface="+mn-ea"/>
                <a:cs typeface="+mn-cs"/>
              </a:rPr>
              <a:t>Increase elasticity</a:t>
            </a:r>
            <a:r>
              <a:rPr lang="en-US" sz="1100" kern="1200" dirty="0">
                <a:solidFill>
                  <a:schemeClr val="tx1"/>
                </a:solidFill>
                <a:effectLst/>
                <a:latin typeface="+mn-lt"/>
                <a:ea typeface="+mn-ea"/>
                <a:cs typeface="+mn-cs"/>
              </a:rPr>
              <a:t> – Design your deployments to reduce the amount of server capacity that is idle</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by implementing deployments that are elastic, such as deployments that use automatic</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scaling to handle peak loads.</a:t>
            </a:r>
            <a:br>
              <a:rPr lang="en-US" sz="1100" kern="1200" dirty="0">
                <a:solidFill>
                  <a:schemeClr val="tx1"/>
                </a:solidFill>
                <a:effectLst/>
                <a:latin typeface="+mn-lt"/>
                <a:ea typeface="+mn-ea"/>
                <a:cs typeface="+mn-cs"/>
              </a:rPr>
            </a:br>
            <a:endParaRPr lang="en-US" sz="11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1200" dirty="0">
                <a:solidFill>
                  <a:schemeClr val="tx1"/>
                </a:solidFill>
                <a:effectLst/>
                <a:latin typeface="+mn-lt"/>
                <a:ea typeface="+mn-ea"/>
                <a:cs typeface="+mn-cs"/>
              </a:rPr>
              <a:t>Optimal pricing model </a:t>
            </a:r>
            <a:r>
              <a:rPr lang="en-US" sz="1100" kern="1200" dirty="0">
                <a:solidFill>
                  <a:schemeClr val="tx1"/>
                </a:solidFill>
                <a:effectLst/>
                <a:latin typeface="+mn-lt"/>
                <a:ea typeface="+mn-ea"/>
                <a:cs typeface="+mn-cs"/>
              </a:rPr>
              <a:t>– Recognize the available pricing options. Analyze your usage patterns so that you can run EC2 instances with the right mix of pricing options.</a:t>
            </a:r>
            <a:br>
              <a:rPr lang="en-US" sz="1100" kern="1200" dirty="0">
                <a:solidFill>
                  <a:schemeClr val="tx1"/>
                </a:solidFill>
                <a:effectLst/>
                <a:latin typeface="+mn-lt"/>
                <a:ea typeface="+mn-ea"/>
                <a:cs typeface="+mn-cs"/>
              </a:rPr>
            </a:br>
            <a:endParaRPr lang="en-US" sz="11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1200" dirty="0">
                <a:solidFill>
                  <a:schemeClr val="tx1"/>
                </a:solidFill>
                <a:effectLst/>
                <a:latin typeface="+mn-lt"/>
                <a:ea typeface="+mn-ea"/>
                <a:cs typeface="+mn-cs"/>
              </a:rPr>
              <a:t>Optimize storage choices </a:t>
            </a:r>
            <a:r>
              <a:rPr lang="en-US" sz="1100" kern="1200" dirty="0">
                <a:solidFill>
                  <a:schemeClr val="tx1"/>
                </a:solidFill>
                <a:effectLst/>
                <a:latin typeface="+mn-lt"/>
                <a:ea typeface="+mn-ea"/>
                <a:cs typeface="+mn-cs"/>
              </a:rPr>
              <a:t>– Analyze the storage requirements of your deployments. Reduce unused storage overhead when possible, and choose less expensive storage options if they can still meet your requirements for storage performance.</a:t>
            </a:r>
            <a:endParaRPr lang="en-US" sz="1100" b="1" kern="1200" dirty="0">
              <a:solidFill>
                <a:schemeClr val="tx1"/>
              </a:solidFill>
              <a:effectLst/>
              <a:latin typeface="+mn-lt"/>
              <a:ea typeface="+mn-ea"/>
              <a:cs typeface="+mn-cs"/>
            </a:endParaRPr>
          </a:p>
          <a:p>
            <a:pPr marL="171450" lvl="0" indent="-171450">
              <a:buFont typeface="Arial" panose="020B0604020202020204" pitchFamily="34" charset="0"/>
              <a:buChar char="•"/>
            </a:pPr>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06258857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First, consider right-sizing. AWS offers approximately 60 instance types and sizes. The wide choice of options enables customers to select the instance that best fits their workload. It can be difficult to know where to start and what </a:t>
            </a:r>
            <a:r>
              <a:rPr lang="en-US" sz="1100" dirty="0"/>
              <a:t>instance choice will prove to be the </a:t>
            </a:r>
            <a:r>
              <a:rPr lang="en-US" sz="1100" kern="1200" dirty="0">
                <a:solidFill>
                  <a:schemeClr val="tx1"/>
                </a:solidFill>
                <a:effectLst/>
                <a:latin typeface="+mn-lt"/>
                <a:ea typeface="+mn-ea"/>
                <a:cs typeface="+mn-cs"/>
              </a:rPr>
              <a:t>best, from both a technical perspective</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and a cost perspective. </a:t>
            </a:r>
            <a:r>
              <a:rPr lang="en-US" sz="1100" b="1" kern="1200" dirty="0">
                <a:solidFill>
                  <a:schemeClr val="tx1"/>
                </a:solidFill>
                <a:effectLst/>
                <a:latin typeface="+mn-lt"/>
                <a:ea typeface="+mn-ea"/>
                <a:cs typeface="+mn-cs"/>
              </a:rPr>
              <a:t>Right-sizing</a:t>
            </a:r>
            <a:r>
              <a:rPr lang="en-US" sz="1100" kern="1200" dirty="0">
                <a:solidFill>
                  <a:schemeClr val="tx1"/>
                </a:solidFill>
                <a:effectLst/>
                <a:latin typeface="+mn-lt"/>
                <a:ea typeface="+mn-ea"/>
                <a:cs typeface="+mn-cs"/>
              </a:rPr>
              <a:t> is the process of reviewing deployed resources and looking for opportunities to downsize when possible. </a:t>
            </a:r>
          </a:p>
          <a:p>
            <a:pPr marL="0" lvl="0" indent="0">
              <a:buFont typeface="Arial" panose="020B0604020202020204" pitchFamily="34" charset="0"/>
              <a:buNone/>
            </a:pPr>
            <a:endParaRPr lang="en-US" sz="1100" kern="1200" dirty="0">
              <a:effectLst/>
              <a:latin typeface="+mn-lt"/>
              <a:ea typeface="+mn-ea"/>
              <a:cs typeface="+mn-cs"/>
            </a:endParaRPr>
          </a:p>
          <a:p>
            <a:pPr marL="0" lvl="0" indent="0">
              <a:buFont typeface="Arial" panose="020B0604020202020204" pitchFamily="34" charset="0"/>
              <a:buNone/>
            </a:pPr>
            <a:r>
              <a:rPr lang="en-US" sz="1100" b="1" kern="1200" dirty="0">
                <a:effectLst/>
                <a:latin typeface="+mn-lt"/>
                <a:ea typeface="+mn-ea"/>
                <a:cs typeface="+mn-cs"/>
              </a:rPr>
              <a:t>To right-size:</a:t>
            </a:r>
          </a:p>
          <a:p>
            <a:pPr marL="0" lvl="0" indent="0">
              <a:buFont typeface="Arial" panose="020B0604020202020204" pitchFamily="34" charset="0"/>
              <a:buNone/>
            </a:pPr>
            <a:endParaRPr lang="en-US" sz="1100" b="1" kern="1200" dirty="0">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1200" dirty="0">
                <a:effectLst/>
                <a:latin typeface="+mn-lt"/>
                <a:ea typeface="+mn-ea"/>
                <a:cs typeface="+mn-cs"/>
              </a:rPr>
              <a:t>Select</a:t>
            </a:r>
            <a:r>
              <a:rPr lang="en-US" sz="1100" kern="1200" dirty="0">
                <a:effectLst/>
                <a:latin typeface="+mn-lt"/>
                <a:ea typeface="+mn-ea"/>
                <a:cs typeface="+mn-cs"/>
              </a:rPr>
              <a:t> the cheapest instance available that still meets your performance requirements. </a:t>
            </a:r>
            <a:endParaRPr lang="en-US" sz="11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1200" dirty="0">
                <a:effectLst/>
                <a:latin typeface="+mn-lt"/>
                <a:ea typeface="+mn-ea"/>
                <a:cs typeface="+mn-cs"/>
              </a:rPr>
              <a:t>Review</a:t>
            </a:r>
            <a:r>
              <a:rPr lang="en-US" sz="1100" kern="1200" dirty="0">
                <a:effectLst/>
                <a:latin typeface="+mn-lt"/>
                <a:ea typeface="+mn-ea"/>
                <a:cs typeface="+mn-cs"/>
              </a:rPr>
              <a:t> CPU, RAM, storage, and network utilization to identify instances that could be downsized. Y</a:t>
            </a:r>
            <a:r>
              <a:rPr lang="en-US" sz="1100" kern="1200" dirty="0">
                <a:solidFill>
                  <a:schemeClr val="tx1"/>
                </a:solidFill>
                <a:effectLst/>
                <a:latin typeface="+mn-lt"/>
                <a:ea typeface="+mn-ea"/>
                <a:cs typeface="+mn-cs"/>
              </a:rPr>
              <a:t>ou might want to provision a variety of instance types and sizes in a test environment,</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and then test your application on those different test deployments to identify which instances offer the best performance-to-cost ratio. For right-sizing, use </a:t>
            </a:r>
            <a:r>
              <a:rPr lang="en-US" sz="1100" dirty="0"/>
              <a:t>techniques such as </a:t>
            </a:r>
            <a:r>
              <a:rPr lang="en-US" sz="1100" kern="1200" dirty="0">
                <a:solidFill>
                  <a:schemeClr val="tx1"/>
                </a:solidFill>
                <a:effectLst/>
                <a:latin typeface="+mn-lt"/>
                <a:ea typeface="+mn-ea"/>
                <a:cs typeface="+mn-cs"/>
              </a:rPr>
              <a:t>load testing to your advantage.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kern="1200" dirty="0">
              <a:effectLst/>
              <a:latin typeface="+mn-lt"/>
              <a:ea typeface="+mn-ea"/>
              <a:cs typeface="+mn-cs"/>
            </a:endParaRPr>
          </a:p>
          <a:p>
            <a:pPr marL="171450" lvl="0" indent="-171450">
              <a:buFont typeface="Arial" panose="020B0604020202020204" pitchFamily="34" charset="0"/>
              <a:buChar char="•"/>
            </a:pPr>
            <a:r>
              <a:rPr lang="en-US" sz="1100" b="1" kern="1200" dirty="0">
                <a:effectLst/>
                <a:latin typeface="+mn-lt"/>
                <a:ea typeface="+mn-ea"/>
                <a:cs typeface="+mn-cs"/>
              </a:rPr>
              <a:t>Use</a:t>
            </a:r>
            <a:r>
              <a:rPr lang="en-US" sz="1100" kern="1200" dirty="0">
                <a:effectLst/>
                <a:latin typeface="+mn-lt"/>
                <a:ea typeface="+mn-ea"/>
                <a:cs typeface="+mn-cs"/>
              </a:rPr>
              <a:t> Amazon CloudWatch metrics and set up custom metrics. A metric represents a time-ordered set of values that are published to CloudWatch</a:t>
            </a:r>
            <a:r>
              <a:rPr lang="en-US" sz="1100" kern="1200" baseline="0" dirty="0">
                <a:effectLst/>
                <a:latin typeface="+mn-lt"/>
                <a:ea typeface="+mn-ea"/>
                <a:cs typeface="+mn-cs"/>
              </a:rPr>
              <a:t> (for </a:t>
            </a:r>
            <a:r>
              <a:rPr lang="en-US" sz="1100" kern="1200" dirty="0">
                <a:effectLst/>
                <a:latin typeface="+mn-lt"/>
                <a:ea typeface="+mn-ea"/>
                <a:cs typeface="+mn-cs"/>
              </a:rPr>
              <a:t>example, the CPU usage of a particular EC2 instance). Data points can come from any application or business activity for which you collect data. </a:t>
            </a:r>
            <a:endParaRPr lang="en-US" sz="1100" dirty="0"/>
          </a:p>
          <a:p>
            <a:endParaRPr lang="en-US" sz="1100" b="1" dirty="0"/>
          </a:p>
        </p:txBody>
      </p:sp>
    </p:spTree>
    <p:extLst>
      <p:ext uri="{BB962C8B-B14F-4D97-AF65-F5344CB8AC3E}">
        <p14:creationId xmlns:p14="http://schemas.microsoft.com/office/powerpoint/2010/main" val="11334276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One form of </a:t>
            </a:r>
            <a:r>
              <a:rPr lang="en-US" sz="1100" b="1" kern="1200" dirty="0">
                <a:solidFill>
                  <a:schemeClr val="tx1"/>
                </a:solidFill>
                <a:effectLst/>
                <a:latin typeface="+mn-lt"/>
                <a:ea typeface="+mn-ea"/>
                <a:cs typeface="+mn-cs"/>
              </a:rPr>
              <a:t>elasticity</a:t>
            </a:r>
            <a:r>
              <a:rPr lang="en-US" sz="1100" kern="1200" dirty="0">
                <a:solidFill>
                  <a:schemeClr val="tx1"/>
                </a:solidFill>
                <a:effectLst/>
                <a:latin typeface="+mn-lt"/>
                <a:ea typeface="+mn-ea"/>
                <a:cs typeface="+mn-cs"/>
              </a:rPr>
              <a:t> is to</a:t>
            </a:r>
            <a:r>
              <a:rPr lang="en-US" sz="1100" kern="1200" baseline="0" dirty="0">
                <a:solidFill>
                  <a:schemeClr val="tx1"/>
                </a:solidFill>
                <a:effectLst/>
                <a:latin typeface="+mn-lt"/>
                <a:ea typeface="+mn-ea"/>
                <a:cs typeface="+mn-cs"/>
              </a:rPr>
              <a:t> </a:t>
            </a:r>
            <a:r>
              <a:rPr lang="en-US" sz="1100" dirty="0"/>
              <a:t>create, start, or </a:t>
            </a:r>
            <a:r>
              <a:rPr lang="en-US" sz="1100" kern="1200" dirty="0">
                <a:solidFill>
                  <a:schemeClr val="tx1"/>
                </a:solidFill>
                <a:effectLst/>
                <a:latin typeface="+mn-lt"/>
                <a:ea typeface="+mn-ea"/>
                <a:cs typeface="+mn-cs"/>
              </a:rPr>
              <a:t>use EC2 instances when they are needed, but then to turn them off when they are not in use. </a:t>
            </a:r>
            <a:r>
              <a:rPr lang="en-US" sz="1100" dirty="0"/>
              <a:t>Elasticity</a:t>
            </a:r>
            <a:r>
              <a:rPr lang="en-US" sz="1100" kern="1200" dirty="0">
                <a:solidFill>
                  <a:schemeClr val="tx1"/>
                </a:solidFill>
                <a:effectLst/>
                <a:latin typeface="+mn-lt"/>
                <a:ea typeface="+mn-ea"/>
                <a:cs typeface="+mn-cs"/>
              </a:rPr>
              <a:t> is one of the central tenets of the cloud, but customers often go through a learning process to operationalize elasticity to drive cost savings. </a:t>
            </a:r>
          </a:p>
          <a:p>
            <a:r>
              <a:rPr lang="en-US" sz="1100" kern="1200" dirty="0">
                <a:solidFill>
                  <a:schemeClr val="tx1"/>
                </a:solidFill>
                <a:effectLst/>
                <a:latin typeface="+mn-lt"/>
                <a:ea typeface="+mn-ea"/>
                <a:cs typeface="+mn-cs"/>
              </a:rPr>
              <a:t> </a:t>
            </a:r>
          </a:p>
          <a:p>
            <a:pPr lvl="0"/>
            <a:r>
              <a:rPr lang="en-US" sz="1100" kern="1200" dirty="0">
                <a:solidFill>
                  <a:schemeClr val="tx1"/>
                </a:solidFill>
                <a:effectLst/>
                <a:latin typeface="+mn-lt"/>
                <a:ea typeface="+mn-ea"/>
                <a:cs typeface="+mn-cs"/>
              </a:rPr>
              <a:t>The easiest way for large customers to embrace elasticity is to look for resources that look like good candidates for stopping or hibernating, such as non-production environments,</a:t>
            </a:r>
            <a:r>
              <a:rPr lang="en-US" sz="1100" kern="1200" baseline="0" dirty="0">
                <a:solidFill>
                  <a:schemeClr val="tx1"/>
                </a:solidFill>
                <a:effectLst/>
                <a:latin typeface="+mn-lt"/>
                <a:ea typeface="+mn-ea"/>
                <a:cs typeface="+mn-cs"/>
              </a:rPr>
              <a:t> development workloads, or </a:t>
            </a:r>
            <a:r>
              <a:rPr lang="en-US" sz="1100" kern="1200" dirty="0">
                <a:solidFill>
                  <a:schemeClr val="tx1"/>
                </a:solidFill>
                <a:effectLst/>
                <a:latin typeface="+mn-lt"/>
                <a:ea typeface="+mn-ea"/>
                <a:cs typeface="+mn-cs"/>
              </a:rPr>
              <a:t>test workloads. For example, if you run development</a:t>
            </a:r>
            <a:r>
              <a:rPr lang="en-US" sz="1100" kern="1200" baseline="0" dirty="0">
                <a:solidFill>
                  <a:schemeClr val="tx1"/>
                </a:solidFill>
                <a:effectLst/>
                <a:latin typeface="+mn-lt"/>
                <a:ea typeface="+mn-ea"/>
                <a:cs typeface="+mn-cs"/>
              </a:rPr>
              <a:t> or </a:t>
            </a:r>
            <a:r>
              <a:rPr lang="en-US" sz="1100" kern="1200" dirty="0">
                <a:solidFill>
                  <a:schemeClr val="tx1"/>
                </a:solidFill>
                <a:effectLst/>
                <a:latin typeface="+mn-lt"/>
                <a:ea typeface="+mn-ea"/>
                <a:cs typeface="+mn-cs"/>
              </a:rPr>
              <a:t>test workloads in a single time zone, you can easily turn off those instances outside of business hours</a:t>
            </a:r>
            <a:r>
              <a:rPr lang="en-US" sz="1100" b="1"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and thus reduce runtime costs by perhaps </a:t>
            </a:r>
            <a:r>
              <a:rPr lang="en-US" sz="1100" dirty="0"/>
              <a:t>65</a:t>
            </a:r>
            <a:r>
              <a:rPr lang="en-US" sz="1100" kern="1200" baseline="0" dirty="0">
                <a:solidFill>
                  <a:schemeClr val="tx1"/>
                </a:solidFill>
                <a:effectLst/>
                <a:latin typeface="+mn-lt"/>
                <a:ea typeface="+mn-ea"/>
                <a:cs typeface="+mn-cs"/>
              </a:rPr>
              <a:t> percent</a:t>
            </a:r>
            <a:r>
              <a:rPr lang="en-US" sz="1100" kern="1200" dirty="0">
                <a:solidFill>
                  <a:schemeClr val="tx1"/>
                </a:solidFill>
                <a:effectLst/>
                <a:latin typeface="+mn-lt"/>
                <a:ea typeface="+mn-ea"/>
                <a:cs typeface="+mn-cs"/>
              </a:rPr>
              <a:t>. </a:t>
            </a:r>
            <a:r>
              <a:rPr lang="en-US" sz="1100" dirty="0"/>
              <a:t>The concept is similar to why </a:t>
            </a:r>
            <a:r>
              <a:rPr lang="en-US" sz="1100" kern="1200" dirty="0">
                <a:solidFill>
                  <a:schemeClr val="tx1"/>
                </a:solidFill>
                <a:effectLst/>
                <a:latin typeface="+mn-lt"/>
                <a:ea typeface="+mn-ea"/>
                <a:cs typeface="+mn-cs"/>
              </a:rPr>
              <a:t>there is a light switch next to the door, and why most offices encourage employees </a:t>
            </a:r>
            <a:r>
              <a:rPr lang="en-US" sz="1100" i="1" kern="1200" dirty="0">
                <a:solidFill>
                  <a:schemeClr val="tx1"/>
                </a:solidFill>
                <a:effectLst/>
                <a:latin typeface="+mn-lt"/>
                <a:ea typeface="+mn-ea"/>
                <a:cs typeface="+mn-cs"/>
              </a:rPr>
              <a:t>to turn off the lights on their way out of the office each night. </a:t>
            </a:r>
          </a:p>
          <a:p>
            <a:pPr lvl="0"/>
            <a:endParaRPr lang="en-US" sz="1100" i="1" kern="1200" dirty="0">
              <a:solidFill>
                <a:schemeClr val="tx1"/>
              </a:solidFill>
              <a:effectLst/>
              <a:latin typeface="+mn-lt"/>
              <a:ea typeface="+mn-ea"/>
              <a:cs typeface="+mn-cs"/>
            </a:endParaRPr>
          </a:p>
          <a:p>
            <a:pPr lvl="0"/>
            <a:r>
              <a:rPr lang="en-US" sz="1100" kern="1200" dirty="0">
                <a:solidFill>
                  <a:schemeClr val="tx1"/>
                </a:solidFill>
                <a:effectLst/>
                <a:latin typeface="+mn-lt"/>
                <a:ea typeface="+mn-ea"/>
                <a:cs typeface="+mn-cs"/>
              </a:rPr>
              <a:t>For production workloads, configuring more precise and granular automatic scaling policies </a:t>
            </a:r>
            <a:r>
              <a:rPr lang="en-US" sz="1100" dirty="0"/>
              <a:t>can </a:t>
            </a:r>
            <a:r>
              <a:rPr lang="en-US" sz="1100" kern="1200" dirty="0">
                <a:solidFill>
                  <a:schemeClr val="tx1"/>
                </a:solidFill>
                <a:effectLst/>
                <a:latin typeface="+mn-lt"/>
                <a:ea typeface="+mn-ea"/>
                <a:cs typeface="+mn-cs"/>
              </a:rPr>
              <a:t>help you take advantage of horizontal scaling to meet peak capacity needs and to not pay for peak capacity all the time. </a:t>
            </a:r>
          </a:p>
          <a:p>
            <a:r>
              <a:rPr lang="en-US" sz="1100" kern="1200" dirty="0">
                <a:solidFill>
                  <a:schemeClr val="tx1"/>
                </a:solidFill>
                <a:effectLst/>
                <a:latin typeface="+mn-lt"/>
                <a:ea typeface="+mn-ea"/>
                <a:cs typeface="+mn-cs"/>
              </a:rPr>
              <a:t> </a:t>
            </a:r>
          </a:p>
          <a:p>
            <a:r>
              <a:rPr lang="en-US" sz="1100" dirty="0"/>
              <a:t>As a rule of thumb, </a:t>
            </a:r>
            <a:r>
              <a:rPr lang="en-US" sz="1100" i="1" dirty="0"/>
              <a:t>y</a:t>
            </a:r>
            <a:r>
              <a:rPr lang="en-US" sz="1100" dirty="0"/>
              <a:t>ou should target 20–30</a:t>
            </a:r>
            <a:r>
              <a:rPr lang="en-US" sz="1100" baseline="0" dirty="0"/>
              <a:t> percent</a:t>
            </a:r>
            <a:r>
              <a:rPr lang="en-US" sz="1100" dirty="0"/>
              <a:t> of your Amazon EC2 instances to run as On-Demand Instances or Spot Instances, and you should also actively</a:t>
            </a:r>
            <a:r>
              <a:rPr lang="en-US" sz="1100" baseline="0" dirty="0"/>
              <a:t> look for ways</a:t>
            </a:r>
            <a:r>
              <a:rPr lang="en-US" sz="1100" dirty="0"/>
              <a:t> to maximize elasticity.</a:t>
            </a:r>
            <a:endParaRPr lang="en-US" sz="1100" i="1" dirty="0">
              <a:solidFill>
                <a:srgbClr val="323232"/>
              </a:solidFill>
            </a:endParaRPr>
          </a:p>
          <a:p>
            <a:pPr marL="0" lvl="0" indent="0">
              <a:buFont typeface="Arial" panose="020B0604020202020204" pitchFamily="34" charset="0"/>
              <a:buNone/>
            </a:pPr>
            <a:endParaRPr lang="en-US" sz="1100" i="1" dirty="0"/>
          </a:p>
        </p:txBody>
      </p:sp>
    </p:spTree>
    <p:extLst>
      <p:ext uri="{BB962C8B-B14F-4D97-AF65-F5344CB8AC3E}">
        <p14:creationId xmlns:p14="http://schemas.microsoft.com/office/powerpoint/2010/main" val="302499569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altLang="en-US" sz="1100" dirty="0">
                <a:solidFill>
                  <a:srgbClr val="323232"/>
                </a:solidFill>
              </a:rPr>
              <a:t>AWS provides a number of pricing models for Amazon EC2 to help customers save money. The models available were discussed in detail earlier in this module. Customers can combine multiple purchase types to optimize pricing based on their current and forecast capacity needs. </a:t>
            </a:r>
          </a:p>
          <a:p>
            <a:pPr marL="0" lvl="0" indent="0">
              <a:buFont typeface="Arial" panose="020B0604020202020204" pitchFamily="34" charset="0"/>
              <a:buNone/>
            </a:pPr>
            <a:endParaRPr lang="en-US" altLang="en-US" sz="1100" b="0" i="0" kern="1200" dirty="0">
              <a:solidFill>
                <a:srgbClr val="323232"/>
              </a:solidFill>
              <a:effectLst/>
              <a:latin typeface="+mn-lt"/>
              <a:ea typeface="+mn-ea"/>
              <a:cs typeface="+mn-cs"/>
            </a:endParaRPr>
          </a:p>
          <a:p>
            <a:pPr marL="0" lvl="0" indent="0">
              <a:buFont typeface="Arial" panose="020B0604020202020204" pitchFamily="34" charset="0"/>
              <a:buNone/>
            </a:pPr>
            <a:r>
              <a:rPr lang="en-US" altLang="en-US" sz="1100" b="0" i="0" kern="1200" dirty="0">
                <a:solidFill>
                  <a:srgbClr val="323232"/>
                </a:solidFill>
                <a:effectLst/>
                <a:latin typeface="+mn-lt"/>
                <a:ea typeface="+mn-ea"/>
                <a:cs typeface="+mn-cs"/>
              </a:rPr>
              <a:t>Customers are also encouraged to consider their application architecture. For example, do</a:t>
            </a:r>
            <a:r>
              <a:rPr lang="en-US" altLang="en-US" sz="1100" dirty="0">
                <a:solidFill>
                  <a:srgbClr val="323232"/>
                </a:solidFill>
              </a:rPr>
              <a:t>es the functionality provided by your application need to run on an EC2 virtual machine? Perhaps by making use of the AWS Lambda service instead, you could significantly decrease your costs. </a:t>
            </a:r>
          </a:p>
          <a:p>
            <a:pPr marL="0" lvl="0" indent="0">
              <a:buFont typeface="Arial" panose="020B0604020202020204" pitchFamily="34" charset="0"/>
              <a:buNone/>
            </a:pPr>
            <a:endParaRPr lang="en-US" altLang="en-US" sz="1100" dirty="0">
              <a:solidFill>
                <a:srgbClr val="323232"/>
              </a:solidFill>
            </a:endParaRPr>
          </a:p>
          <a:p>
            <a:pPr marL="0" lvl="0" indent="0">
              <a:buFont typeface="Arial" panose="020B0604020202020204" pitchFamily="34" charset="0"/>
              <a:buNone/>
            </a:pPr>
            <a:r>
              <a:rPr lang="en-US" altLang="en-US" sz="1100" dirty="0">
                <a:solidFill>
                  <a:srgbClr val="323232"/>
                </a:solidFill>
              </a:rPr>
              <a:t>AWS Lambda is discussed later in this module.</a:t>
            </a:r>
            <a:endParaRPr lang="en-US" altLang="en-US" sz="1100" b="0" i="0" kern="1200" dirty="0">
              <a:solidFill>
                <a:schemeClr val="tx1"/>
              </a:solidFill>
              <a:effectLst/>
              <a:latin typeface="+mn-lt"/>
              <a:ea typeface="+mn-ea"/>
              <a:cs typeface="+mn-cs"/>
            </a:endParaRPr>
          </a:p>
          <a:p>
            <a:pPr marL="0" lvl="0" indent="0">
              <a:buFont typeface="Arial" panose="020B0604020202020204" pitchFamily="34" charset="0"/>
              <a:buNone/>
            </a:pPr>
            <a:endParaRPr lang="en-US" sz="1100" i="1" dirty="0">
              <a:solidFill>
                <a:srgbClr val="323232"/>
              </a:solidFill>
            </a:endParaRPr>
          </a:p>
          <a:p>
            <a:pPr>
              <a:spcAft>
                <a:spcPts val="1200"/>
              </a:spcAft>
              <a:defRPr/>
            </a:pPr>
            <a:endParaRPr lang="en-US" sz="1100" dirty="0"/>
          </a:p>
          <a:p>
            <a:pPr marL="171450" indent="-171450">
              <a:spcAft>
                <a:spcPts val="1200"/>
              </a:spcAft>
              <a:buFont typeface="Arial" panose="020B0604020202020204" pitchFamily="34" charset="0"/>
              <a:buChar char="•"/>
              <a:defRPr/>
            </a:pPr>
            <a:endParaRPr lang="en-US" altLang="en-US" sz="1100" dirty="0"/>
          </a:p>
          <a:p>
            <a:pPr eaLnBrk="0" fontAlgn="base" hangingPunct="0">
              <a:spcBef>
                <a:spcPct val="0"/>
              </a:spcBef>
              <a:spcAft>
                <a:spcPct val="0"/>
              </a:spcAft>
              <a:defRPr/>
            </a:pPr>
            <a:endParaRPr lang="en-US" altLang="en-US" sz="1100" dirty="0">
              <a:solidFill>
                <a:srgbClr val="323232"/>
              </a:solidFill>
            </a:endParaRPr>
          </a:p>
          <a:p>
            <a:pPr marL="0" lvl="0" indent="0">
              <a:buFont typeface="Arial" panose="020B0604020202020204" pitchFamily="34" charset="0"/>
              <a:buNone/>
            </a:pPr>
            <a:endParaRPr lang="en-US" sz="1100" i="1" dirty="0">
              <a:solidFill>
                <a:srgbClr val="323232"/>
              </a:solidFill>
            </a:endParaRPr>
          </a:p>
          <a:p>
            <a:pPr marL="0" lvl="0" indent="0">
              <a:buFont typeface="Arial" panose="020B0604020202020204" pitchFamily="34" charset="0"/>
              <a:buNone/>
            </a:pPr>
            <a:endParaRPr lang="en-US" sz="1100" i="1" dirty="0"/>
          </a:p>
        </p:txBody>
      </p:sp>
    </p:spTree>
    <p:extLst>
      <p:ext uri="{BB962C8B-B14F-4D97-AF65-F5344CB8AC3E}">
        <p14:creationId xmlns:p14="http://schemas.microsoft.com/office/powerpoint/2010/main" val="3480328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A53956-8408-1C43-BF21-C1EEEFF0EBF3}" type="slidenum">
              <a:rPr lang="en-US" smtClean="0"/>
              <a:t>8</a:t>
            </a:fld>
            <a:endParaRPr lang="en-US"/>
          </a:p>
        </p:txBody>
      </p:sp>
    </p:spTree>
    <p:extLst>
      <p:ext uri="{BB962C8B-B14F-4D97-AF65-F5344CB8AC3E}">
        <p14:creationId xmlns:p14="http://schemas.microsoft.com/office/powerpoint/2010/main" val="288234138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2"/>
            <a:ext cx="7315200" cy="3015806"/>
          </a:xfrm>
        </p:spPr>
        <p:txBody>
          <a:bodyPr/>
          <a:lstStyle/>
          <a:p>
            <a:pPr marL="0" lvl="0" indent="0">
              <a:buFont typeface="Arial" panose="020B0604020202020204" pitchFamily="34" charset="0"/>
              <a:buNone/>
            </a:pPr>
            <a:r>
              <a:rPr lang="en-US" sz="1100" dirty="0">
                <a:solidFill>
                  <a:srgbClr val="323232"/>
                </a:solidFill>
              </a:rPr>
              <a:t>Customers can also reduce storage costs. When you launch EC2 instances, different instance types offer different storage options. It is a best practice to try to reduce costs while also maintaining storage performance and availability. </a:t>
            </a:r>
          </a:p>
          <a:p>
            <a:pPr marL="0" lvl="0" indent="0">
              <a:buFont typeface="Arial" panose="020B0604020202020204" pitchFamily="34" charset="0"/>
              <a:buNone/>
            </a:pPr>
            <a:endParaRPr lang="en-US" sz="1100" dirty="0">
              <a:solidFill>
                <a:srgbClr val="323232"/>
              </a:solidFill>
            </a:endParaRPr>
          </a:p>
          <a:p>
            <a:pPr marL="0" lvl="0" indent="0">
              <a:buFont typeface="Arial" panose="020B0604020202020204" pitchFamily="34" charset="0"/>
              <a:buNone/>
            </a:pPr>
            <a:r>
              <a:rPr lang="en-US" sz="1100" dirty="0">
                <a:solidFill>
                  <a:srgbClr val="323232"/>
                </a:solidFill>
              </a:rPr>
              <a:t>One way you can accomplish this is by </a:t>
            </a:r>
            <a:r>
              <a:rPr lang="en-US" sz="1100" b="1" dirty="0">
                <a:solidFill>
                  <a:srgbClr val="323232"/>
                </a:solidFill>
              </a:rPr>
              <a:t>resizing EBS volumes</a:t>
            </a:r>
            <a:r>
              <a:rPr lang="en-US" sz="1100" dirty="0">
                <a:solidFill>
                  <a:srgbClr val="323232"/>
                </a:solidFill>
              </a:rPr>
              <a:t>. For example, if you originally provisioned a 500-GB volume for an EC2 instance that will only need a maximum of 20 GB of storage space, you can reduce the size of the volume and save on costs.</a:t>
            </a:r>
          </a:p>
          <a:p>
            <a:pPr marL="0" lvl="0" indent="0">
              <a:buFont typeface="Arial" panose="020B0604020202020204" pitchFamily="34" charset="0"/>
              <a:buNone/>
            </a:pPr>
            <a:endParaRPr lang="en-US" sz="1100" dirty="0">
              <a:solidFill>
                <a:srgbClr val="323232"/>
              </a:solidFill>
            </a:endParaRPr>
          </a:p>
          <a:p>
            <a:pPr marL="0" lvl="0" indent="0">
              <a:buFont typeface="Arial" panose="020B0604020202020204" pitchFamily="34" charset="0"/>
              <a:buNone/>
            </a:pPr>
            <a:r>
              <a:rPr lang="en-US" sz="1100" dirty="0">
                <a:solidFill>
                  <a:srgbClr val="323232"/>
                </a:solidFill>
              </a:rPr>
              <a:t>There are also a variety of </a:t>
            </a:r>
            <a:r>
              <a:rPr lang="en-US" sz="1100" b="1" dirty="0">
                <a:solidFill>
                  <a:srgbClr val="323232"/>
                </a:solidFill>
              </a:rPr>
              <a:t>EBS volume types</a:t>
            </a:r>
            <a:r>
              <a:rPr lang="en-US" sz="1100" dirty="0">
                <a:solidFill>
                  <a:srgbClr val="323232"/>
                </a:solidFill>
              </a:rPr>
              <a:t>. Choose the least expensive type that still meets your performance requirements. For example, Amazon EBS Throughput Optimized HDD (st1) storage typically costs half as much as the default General Purpose SSD (gp2) storage option. If an st1 drive will meet the needs of your workload, take advantage of the cost savings.</a:t>
            </a:r>
          </a:p>
          <a:p>
            <a:pPr marL="0" lvl="0" indent="0">
              <a:buFont typeface="Arial" panose="020B0604020202020204" pitchFamily="34" charset="0"/>
              <a:buNone/>
            </a:pPr>
            <a:endParaRPr lang="en-US" sz="1100" dirty="0">
              <a:solidFill>
                <a:srgbClr val="323232"/>
              </a:solidFill>
            </a:endParaRPr>
          </a:p>
          <a:p>
            <a:pPr marL="0" lvl="0" indent="0">
              <a:buFont typeface="Arial" panose="020B0604020202020204" pitchFamily="34" charset="0"/>
              <a:buNone/>
            </a:pPr>
            <a:r>
              <a:rPr lang="en-US" sz="1100" dirty="0">
                <a:solidFill>
                  <a:srgbClr val="323232"/>
                </a:solidFill>
              </a:rPr>
              <a:t>Customers often use </a:t>
            </a:r>
            <a:r>
              <a:rPr lang="en-US" sz="1100" b="1" dirty="0">
                <a:solidFill>
                  <a:srgbClr val="323232"/>
                </a:solidFill>
              </a:rPr>
              <a:t>EBS</a:t>
            </a:r>
            <a:r>
              <a:rPr lang="en-US" sz="1100" dirty="0">
                <a:solidFill>
                  <a:srgbClr val="323232"/>
                </a:solidFill>
              </a:rPr>
              <a:t> </a:t>
            </a:r>
            <a:r>
              <a:rPr lang="en-US" sz="1100" b="1" dirty="0">
                <a:solidFill>
                  <a:srgbClr val="323232"/>
                </a:solidFill>
              </a:rPr>
              <a:t>snapshots</a:t>
            </a:r>
            <a:r>
              <a:rPr lang="en-US" sz="1100" dirty="0">
                <a:solidFill>
                  <a:srgbClr val="323232"/>
                </a:solidFill>
              </a:rPr>
              <a:t> to create data backups. However, some customers forget to delete snapshots that are no longer needed. Delete these unneeded snapshots to save on costs.</a:t>
            </a:r>
          </a:p>
          <a:p>
            <a:pPr marL="0" lvl="0" indent="0">
              <a:buFont typeface="Arial" panose="020B0604020202020204" pitchFamily="34" charset="0"/>
              <a:buNone/>
            </a:pPr>
            <a:endParaRPr lang="en-US" sz="1100" dirty="0">
              <a:solidFill>
                <a:srgbClr val="323232"/>
              </a:solidFill>
            </a:endParaRPr>
          </a:p>
          <a:p>
            <a:pPr marL="0" lvl="0" indent="0">
              <a:buFont typeface="Arial" panose="020B0604020202020204" pitchFamily="34" charset="0"/>
              <a:buNone/>
            </a:pPr>
            <a:r>
              <a:rPr lang="en-US" sz="1100" dirty="0">
                <a:solidFill>
                  <a:srgbClr val="323232"/>
                </a:solidFill>
              </a:rPr>
              <a:t>Finally, try to identify the most </a:t>
            </a:r>
            <a:r>
              <a:rPr lang="en-US" sz="1100" b="1" dirty="0">
                <a:solidFill>
                  <a:srgbClr val="323232"/>
                </a:solidFill>
              </a:rPr>
              <a:t>appropriate destination for specific types of data</a:t>
            </a:r>
            <a:r>
              <a:rPr lang="en-US" sz="1100" dirty="0">
                <a:solidFill>
                  <a:srgbClr val="323232"/>
                </a:solidFill>
              </a:rPr>
              <a:t>. Does your application need the data it uses to reside on Amazon EBS? Would the application run equally as well if it used Amazon S3 for storage instead? Configuring data lifecycle policies can also reduce costs. For example,</a:t>
            </a:r>
            <a:r>
              <a:rPr lang="en-US" sz="1100" baseline="0" dirty="0">
                <a:solidFill>
                  <a:srgbClr val="323232"/>
                </a:solidFill>
              </a:rPr>
              <a:t> you might </a:t>
            </a:r>
            <a:r>
              <a:rPr lang="en-US" sz="1100" dirty="0">
                <a:solidFill>
                  <a:srgbClr val="323232"/>
                </a:solidFill>
              </a:rPr>
              <a:t>automate the migration of older infrequently accessed data to cheaper storage locations, such as Amazon Simple</a:t>
            </a:r>
            <a:r>
              <a:rPr lang="en-US" sz="1100" baseline="0" dirty="0">
                <a:solidFill>
                  <a:srgbClr val="323232"/>
                </a:solidFill>
              </a:rPr>
              <a:t> Storage Service</a:t>
            </a:r>
            <a:r>
              <a:rPr lang="en-US" sz="1100" dirty="0">
                <a:solidFill>
                  <a:srgbClr val="323232"/>
                </a:solidFill>
              </a:rPr>
              <a:t> Glacier.</a:t>
            </a:r>
          </a:p>
          <a:p>
            <a:pPr marL="0" lvl="0" indent="0">
              <a:buFont typeface="Arial" panose="020B0604020202020204" pitchFamily="34" charset="0"/>
              <a:buNone/>
            </a:pPr>
            <a:endParaRPr lang="en-US" sz="1100" dirty="0">
              <a:solidFill>
                <a:srgbClr val="323232"/>
              </a:solidFill>
            </a:endParaRPr>
          </a:p>
          <a:p>
            <a:pPr marL="0" lvl="0" indent="0">
              <a:buFont typeface="Arial" panose="020B0604020202020204" pitchFamily="34" charset="0"/>
              <a:buNone/>
            </a:pPr>
            <a:endParaRPr lang="en-US" sz="1100" dirty="0">
              <a:solidFill>
                <a:srgbClr val="323232"/>
              </a:solidFill>
            </a:endParaRPr>
          </a:p>
          <a:p>
            <a:pPr marL="0" lvl="0" indent="0">
              <a:buFont typeface="Arial" panose="020B0604020202020204" pitchFamily="34" charset="0"/>
              <a:buNone/>
            </a:pPr>
            <a:endParaRPr lang="en-US" sz="1100" i="1" dirty="0"/>
          </a:p>
        </p:txBody>
      </p:sp>
    </p:spTree>
    <p:extLst>
      <p:ext uri="{BB962C8B-B14F-4D97-AF65-F5344CB8AC3E}">
        <p14:creationId xmlns:p14="http://schemas.microsoft.com/office/powerpoint/2010/main" val="101948977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If it is done correctly, cost optimization is not a one-time process that a customer completes. Instead, </a:t>
            </a:r>
            <a:r>
              <a:rPr lang="en-US" sz="1100" dirty="0"/>
              <a:t>by routinely </a:t>
            </a:r>
            <a:r>
              <a:rPr lang="en-US" sz="1100" kern="1200" dirty="0">
                <a:solidFill>
                  <a:schemeClr val="tx1"/>
                </a:solidFill>
                <a:effectLst/>
                <a:latin typeface="+mn-lt"/>
                <a:ea typeface="+mn-ea"/>
                <a:cs typeface="+mn-cs"/>
              </a:rPr>
              <a:t>measuring and analyzing your systems, you can continually improve and adjust your costs.</a:t>
            </a:r>
          </a:p>
          <a:p>
            <a:endParaRPr lang="en-US" sz="1100" kern="1200" dirty="0">
              <a:solidFill>
                <a:schemeClr val="tx1"/>
              </a:solidFill>
              <a:effectLst/>
              <a:latin typeface="+mn-lt"/>
              <a:ea typeface="+mn-ea"/>
              <a:cs typeface="+mn-cs"/>
            </a:endParaRPr>
          </a:p>
          <a:p>
            <a:r>
              <a:rPr lang="en-US" sz="1100" b="1" dirty="0"/>
              <a:t>Tagging</a:t>
            </a:r>
            <a:r>
              <a:rPr lang="en-US" sz="1100" dirty="0"/>
              <a:t> helps provide information about </a:t>
            </a:r>
            <a:r>
              <a:rPr lang="en-US" sz="1100" i="1" dirty="0"/>
              <a:t>what resources</a:t>
            </a:r>
            <a:r>
              <a:rPr lang="en-US" sz="1100" dirty="0"/>
              <a:t> are being used </a:t>
            </a:r>
            <a:r>
              <a:rPr lang="en-US" sz="1100" i="1" dirty="0"/>
              <a:t>by whom</a:t>
            </a:r>
            <a:r>
              <a:rPr lang="en-US" sz="1100" dirty="0"/>
              <a:t> and </a:t>
            </a:r>
            <a:r>
              <a:rPr lang="en-US" sz="1100" i="1" dirty="0"/>
              <a:t>for what purpose</a:t>
            </a:r>
            <a:r>
              <a:rPr lang="en-US" sz="1100" dirty="0"/>
              <a:t>. You can activate cost</a:t>
            </a:r>
            <a:r>
              <a:rPr lang="en-US" sz="1100" baseline="0" dirty="0"/>
              <a:t> allocation</a:t>
            </a:r>
            <a:r>
              <a:rPr lang="en-US" sz="1100" dirty="0"/>
              <a:t> tags in the Billing and Cost Management console, and AWS can generate a cost allocation report with usage and costs grouped by your active tags. Apply tags that represent business categories (such as cost centers, application names, or owners) to organize your costs across multiple services.</a:t>
            </a:r>
          </a:p>
          <a:p>
            <a:endParaRPr lang="en-US" sz="1100" dirty="0"/>
          </a:p>
          <a:p>
            <a:r>
              <a:rPr lang="en-US" sz="1100" b="1" dirty="0"/>
              <a:t>Encourage teams to architect for cost</a:t>
            </a:r>
            <a:r>
              <a:rPr lang="en-US" sz="1100" dirty="0"/>
              <a:t>. AWS Cost Explorer is a free tool that you can use to view graphs of your costs. You can use Cost Explorer to see patterns in how much you spend on AWS resources over time, identify areas that need further inquiry, and see trends that you can use to understand your costs.</a:t>
            </a:r>
          </a:p>
          <a:p>
            <a:pPr lvl="0"/>
            <a:endParaRPr lang="en-US" sz="1100" kern="1200" dirty="0">
              <a:solidFill>
                <a:schemeClr val="tx1"/>
              </a:solidFill>
              <a:effectLst/>
              <a:latin typeface="+mn-lt"/>
              <a:ea typeface="+mn-ea"/>
              <a:cs typeface="+mn-cs"/>
            </a:endParaRPr>
          </a:p>
          <a:p>
            <a:pPr lvl="0"/>
            <a:r>
              <a:rPr lang="en-US" sz="1100" kern="1200" dirty="0">
                <a:solidFill>
                  <a:schemeClr val="tx1"/>
                </a:solidFill>
                <a:effectLst/>
                <a:latin typeface="+mn-lt"/>
                <a:ea typeface="+mn-ea"/>
                <a:cs typeface="+mn-cs"/>
              </a:rPr>
              <a:t>Use AWS services such as </a:t>
            </a:r>
            <a:r>
              <a:rPr lang="en-US" sz="1100" b="1" dirty="0"/>
              <a:t>AWS Trusted Advisor</a:t>
            </a:r>
            <a:r>
              <a:rPr lang="en-US" sz="1100" b="0" dirty="0"/>
              <a:t>,</a:t>
            </a:r>
            <a:r>
              <a:rPr lang="en-US" sz="1100" dirty="0"/>
              <a:t> which</a:t>
            </a:r>
            <a:r>
              <a:rPr lang="en-US" sz="1100" b="1" dirty="0"/>
              <a:t> </a:t>
            </a:r>
            <a:r>
              <a:rPr lang="en-US" sz="1100" dirty="0"/>
              <a:t>provides real-time guidance to help you provision resources that follow AWS best practices. </a:t>
            </a:r>
          </a:p>
          <a:p>
            <a:pPr lvl="0"/>
            <a:endParaRPr lang="en-US" sz="1100" dirty="0"/>
          </a:p>
          <a:p>
            <a:pPr lvl="0"/>
            <a:r>
              <a:rPr lang="en-US" sz="1100" dirty="0"/>
              <a:t>Cost-optimization efforts are typically more successful when the responsibility</a:t>
            </a:r>
            <a:r>
              <a:rPr lang="en-US" sz="1100" baseline="0" dirty="0"/>
              <a:t> for cost</a:t>
            </a:r>
            <a:r>
              <a:rPr lang="en-US" sz="1100" dirty="0"/>
              <a:t> optimization is assigned to an individual or to a team. </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19710158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Some key</a:t>
            </a:r>
            <a:r>
              <a:rPr lang="en-US" sz="1100" baseline="0" dirty="0">
                <a:latin typeface="+mn-lt"/>
              </a:rPr>
              <a:t> takeaways from this section of the module 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aseline="0" dirty="0">
              <a:latin typeface="+mn-lt"/>
            </a:endParaRPr>
          </a:p>
          <a:p>
            <a:pPr marL="171450" indent="-171450">
              <a:buFont typeface="Arial" panose="020B0604020202020204" pitchFamily="34" charset="0"/>
              <a:buChar char="•"/>
              <a:defRPr/>
            </a:pPr>
            <a:r>
              <a:rPr lang="en-US" sz="1100" b="1" dirty="0">
                <a:solidFill>
                  <a:srgbClr val="000000"/>
                </a:solidFill>
                <a:latin typeface="+mn-lt"/>
                <a:ea typeface="Amazon Ember" panose="02000000000000000000" pitchFamily="2" charset="0"/>
                <a:cs typeface="Amazon Ember Light" panose="020B0403020204020204" pitchFamily="34" charset="0"/>
              </a:rPr>
              <a:t>Amazon EC2 pricing models</a:t>
            </a:r>
            <a:r>
              <a:rPr lang="en-US" sz="1100" dirty="0">
                <a:solidFill>
                  <a:srgbClr val="000000"/>
                </a:solidFill>
                <a:latin typeface="+mn-lt"/>
                <a:ea typeface="Amazon Ember" panose="02000000000000000000" pitchFamily="2" charset="0"/>
                <a:cs typeface="Amazon Ember Light" panose="020B0403020204020204" pitchFamily="34" charset="0"/>
              </a:rPr>
              <a:t> include On-Demand Instances, Reserved Instances, Spot Instances, Dedicated Instances, and Dedicated Hosts</a:t>
            </a:r>
            <a:r>
              <a:rPr lang="en-US" sz="1100" dirty="0">
                <a:solidFill>
                  <a:srgbClr val="000000"/>
                </a:solidFill>
                <a:ea typeface="Amazon Ember" panose="02000000000000000000" pitchFamily="2" charset="0"/>
                <a:cs typeface="Amazon Ember Light" panose="020B0403020204020204" pitchFamily="34" charset="0"/>
              </a:rPr>
              <a:t>. </a:t>
            </a:r>
            <a:r>
              <a:rPr lang="en-US" sz="1100" dirty="0"/>
              <a:t>Per second billing is available for On-Demand Instances, Reserved Instances, and Spot Instances that use only Amazon Linux and Ubuntu. </a:t>
            </a:r>
            <a:endParaRPr lang="en-US" sz="1100" dirty="0">
              <a:solidFill>
                <a:srgbClr val="000000"/>
              </a:solidFill>
              <a:latin typeface="+mn-lt"/>
              <a:ea typeface="Amazon Ember" panose="02000000000000000000" pitchFamily="2" charset="0"/>
              <a:cs typeface="Amazon Ember Light" panose="020B04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solidFill>
                <a:srgbClr val="000000"/>
              </a:solidFill>
              <a:latin typeface="+mn-lt"/>
              <a:ea typeface="Amazon Ember" panose="02000000000000000000" pitchFamily="2" charset="0"/>
              <a:cs typeface="Amazon Ember Light" panose="020B04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solidFill>
                  <a:srgbClr val="000000"/>
                </a:solidFill>
                <a:latin typeface="+mn-lt"/>
                <a:ea typeface="Amazon Ember" panose="02000000000000000000" pitchFamily="2" charset="0"/>
                <a:cs typeface="Amazon Ember Light" panose="020B0403020204020204" pitchFamily="34" charset="0"/>
              </a:rPr>
              <a:t>Spot Instances </a:t>
            </a:r>
            <a:r>
              <a:rPr lang="en-US" sz="1100" dirty="0">
                <a:solidFill>
                  <a:srgbClr val="000000"/>
                </a:solidFill>
                <a:latin typeface="+mn-lt"/>
                <a:ea typeface="Amazon Ember" panose="02000000000000000000" pitchFamily="2" charset="0"/>
                <a:cs typeface="Amazon Ember Light" panose="020B0403020204020204" pitchFamily="34" charset="0"/>
              </a:rPr>
              <a:t>can be interrupted with a 2-minute notification. However,</a:t>
            </a:r>
            <a:r>
              <a:rPr lang="en-US" sz="1100" baseline="0" dirty="0">
                <a:solidFill>
                  <a:srgbClr val="000000"/>
                </a:solidFill>
                <a:latin typeface="+mn-lt"/>
                <a:ea typeface="Amazon Ember" panose="02000000000000000000" pitchFamily="2" charset="0"/>
                <a:cs typeface="Amazon Ember Light" panose="020B0403020204020204" pitchFamily="34" charset="0"/>
              </a:rPr>
              <a:t> they can offer significant </a:t>
            </a:r>
            <a:r>
              <a:rPr lang="en-US" sz="1100" dirty="0">
                <a:solidFill>
                  <a:srgbClr val="000000"/>
                </a:solidFill>
                <a:latin typeface="+mn-lt"/>
                <a:ea typeface="Amazon Ember" panose="02000000000000000000" pitchFamily="2" charset="0"/>
                <a:cs typeface="Amazon Ember Light" panose="020B0403020204020204" pitchFamily="34" charset="0"/>
              </a:rPr>
              <a:t>cost savings over On-Demand Instances.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solidFill>
                <a:srgbClr val="000000"/>
              </a:solidFill>
              <a:latin typeface="+mn-lt"/>
              <a:ea typeface="Amazon Ember" panose="02000000000000000000" pitchFamily="2" charset="0"/>
              <a:cs typeface="Amazon Ember Light" panose="020B04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solidFill>
                  <a:srgbClr val="000000"/>
                </a:solidFill>
                <a:latin typeface="+mn-lt"/>
                <a:ea typeface="Amazon Ember" panose="02000000000000000000" pitchFamily="2" charset="0"/>
                <a:cs typeface="Amazon Ember Light" panose="020B0403020204020204" pitchFamily="34" charset="0"/>
              </a:rPr>
              <a:t>The </a:t>
            </a:r>
            <a:r>
              <a:rPr lang="en-US" sz="1100" b="1" dirty="0">
                <a:solidFill>
                  <a:srgbClr val="000000"/>
                </a:solidFill>
                <a:latin typeface="+mn-lt"/>
                <a:ea typeface="Amazon Ember" panose="02000000000000000000" pitchFamily="2" charset="0"/>
                <a:cs typeface="Amazon Ember Light" panose="020B0403020204020204" pitchFamily="34" charset="0"/>
              </a:rPr>
              <a:t>four pillars of cost optimization </a:t>
            </a:r>
            <a:r>
              <a:rPr lang="en-US" sz="1100" dirty="0">
                <a:solidFill>
                  <a:srgbClr val="000000"/>
                </a:solidFill>
                <a:latin typeface="+mn-lt"/>
                <a:ea typeface="Amazon Ember" panose="02000000000000000000" pitchFamily="2" charset="0"/>
                <a:cs typeface="Amazon Ember Light" panose="020B0403020204020204" pitchFamily="34" charset="0"/>
              </a:rPr>
              <a:t>are</a:t>
            </a:r>
            <a:r>
              <a:rPr lang="en-US" sz="1100" baseline="0" dirty="0">
                <a:solidFill>
                  <a:srgbClr val="000000"/>
                </a:solidFill>
                <a:latin typeface="+mn-lt"/>
                <a:ea typeface="Amazon Ember" panose="02000000000000000000" pitchFamily="2" charset="0"/>
                <a:cs typeface="Amazon Ember Light" panose="020B0403020204020204" pitchFamily="34" charset="0"/>
              </a:rPr>
              <a:t> – </a:t>
            </a:r>
            <a:endParaRPr lang="en-US" sz="1100" dirty="0">
              <a:solidFill>
                <a:srgbClr val="000000"/>
              </a:solidFill>
              <a:latin typeface="+mn-lt"/>
              <a:ea typeface="Amazon Ember" panose="02000000000000000000" pitchFamily="2" charset="0"/>
              <a:cs typeface="Amazon Ember Light" panose="020B0403020204020204" pitchFamily="34" charset="0"/>
            </a:endParaRPr>
          </a:p>
          <a:p>
            <a:pPr marL="628650" lvl="1" indent="-171450">
              <a:buFont typeface="Arial" panose="020B0604020202020204" pitchFamily="34" charset="0"/>
              <a:buChar char="•"/>
              <a:defRPr/>
            </a:pPr>
            <a:r>
              <a:rPr lang="en-US" sz="1100" dirty="0">
                <a:solidFill>
                  <a:srgbClr val="000000"/>
                </a:solidFill>
                <a:latin typeface="+mn-lt"/>
                <a:ea typeface="Amazon Ember" panose="02000000000000000000" pitchFamily="2" charset="0"/>
                <a:cs typeface="Amazon Ember Light" panose="020B0403020204020204" pitchFamily="34" charset="0"/>
              </a:rPr>
              <a:t>Right size</a:t>
            </a:r>
          </a:p>
          <a:p>
            <a:pPr marL="628650" lvl="1" indent="-171450">
              <a:buFont typeface="Arial" panose="020B0604020202020204" pitchFamily="34" charset="0"/>
              <a:buChar char="•"/>
              <a:defRPr/>
            </a:pPr>
            <a:r>
              <a:rPr lang="en-US" sz="1100" dirty="0">
                <a:solidFill>
                  <a:srgbClr val="000000"/>
                </a:solidFill>
                <a:latin typeface="+mn-lt"/>
                <a:ea typeface="Amazon Ember" panose="02000000000000000000" pitchFamily="2" charset="0"/>
                <a:cs typeface="Amazon Ember Light" panose="020B0403020204020204" pitchFamily="34" charset="0"/>
              </a:rPr>
              <a:t>Increase elasticity</a:t>
            </a:r>
          </a:p>
          <a:p>
            <a:pPr marL="628650" lvl="1" indent="-171450">
              <a:buFont typeface="Arial" panose="020B0604020202020204" pitchFamily="34" charset="0"/>
              <a:buChar char="•"/>
              <a:defRPr/>
            </a:pPr>
            <a:r>
              <a:rPr lang="en-US" sz="1100" dirty="0">
                <a:solidFill>
                  <a:srgbClr val="000000"/>
                </a:solidFill>
                <a:latin typeface="+mn-lt"/>
                <a:ea typeface="Amazon Ember" panose="02000000000000000000" pitchFamily="2" charset="0"/>
                <a:cs typeface="Amazon Ember Light" panose="020B0403020204020204" pitchFamily="34" charset="0"/>
              </a:rPr>
              <a:t>Optimal pricing model</a:t>
            </a:r>
          </a:p>
          <a:p>
            <a:pPr marL="628650" lvl="1" indent="-171450">
              <a:buFont typeface="Arial" panose="020B0604020202020204" pitchFamily="34" charset="0"/>
              <a:buChar char="•"/>
              <a:defRPr/>
            </a:pPr>
            <a:r>
              <a:rPr lang="en-US" sz="1100" dirty="0">
                <a:solidFill>
                  <a:srgbClr val="000000"/>
                </a:solidFill>
                <a:latin typeface="+mn-lt"/>
                <a:ea typeface="Amazon Ember" panose="02000000000000000000" pitchFamily="2" charset="0"/>
                <a:cs typeface="Amazon Ember Light" panose="020B0403020204020204" pitchFamily="34" charset="0"/>
              </a:rPr>
              <a:t>Optimize storage choices</a:t>
            </a:r>
          </a:p>
        </p:txBody>
      </p:sp>
    </p:spTree>
    <p:extLst>
      <p:ext uri="{BB962C8B-B14F-4D97-AF65-F5344CB8AC3E}">
        <p14:creationId xmlns:p14="http://schemas.microsoft.com/office/powerpoint/2010/main" val="135603754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4: Container services.</a:t>
            </a:r>
          </a:p>
        </p:txBody>
      </p:sp>
    </p:spTree>
    <p:extLst>
      <p:ext uri="{BB962C8B-B14F-4D97-AF65-F5344CB8AC3E}">
        <p14:creationId xmlns:p14="http://schemas.microsoft.com/office/powerpoint/2010/main" val="355289029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2"/>
            <a:ext cx="7315200" cy="2912936"/>
          </a:xfrm>
        </p:spPr>
        <p:txBody>
          <a:bodyPr/>
          <a:lstStyle/>
          <a:p>
            <a:r>
              <a:rPr lang="en-US" sz="1100" b="1" kern="1200" dirty="0">
                <a:solidFill>
                  <a:schemeClr val="tx1"/>
                </a:solidFill>
                <a:effectLst/>
                <a:latin typeface="Calibri" panose="020F0502020204030204" pitchFamily="34" charset="0"/>
                <a:ea typeface="+mn-ea"/>
                <a:cs typeface="+mn-cs"/>
              </a:rPr>
              <a:t>Containers</a:t>
            </a:r>
            <a:r>
              <a:rPr lang="en-US" sz="1100" b="0" i="0" kern="1200" dirty="0">
                <a:solidFill>
                  <a:schemeClr val="tx1"/>
                </a:solidFill>
                <a:effectLst/>
                <a:latin typeface="Calibri" panose="020F0502020204030204" pitchFamily="34" charset="0"/>
                <a:ea typeface="+mn-ea"/>
                <a:cs typeface="+mn-cs"/>
              </a:rPr>
              <a:t> are a method of </a:t>
            </a:r>
            <a:r>
              <a:rPr lang="en-US" sz="1100" b="1" i="0" kern="1200" dirty="0">
                <a:solidFill>
                  <a:schemeClr val="tx1"/>
                </a:solidFill>
                <a:effectLst/>
                <a:latin typeface="Calibri" panose="020F0502020204030204" pitchFamily="34" charset="0"/>
                <a:ea typeface="+mn-ea"/>
                <a:cs typeface="+mn-cs"/>
              </a:rPr>
              <a:t>operating system virtualization </a:t>
            </a:r>
            <a:r>
              <a:rPr lang="en-US" sz="1100" b="0" i="0" kern="1200" dirty="0">
                <a:solidFill>
                  <a:schemeClr val="tx1"/>
                </a:solidFill>
                <a:effectLst/>
                <a:latin typeface="Calibri" panose="020F0502020204030204" pitchFamily="34" charset="0"/>
                <a:ea typeface="+mn-ea"/>
                <a:cs typeface="+mn-cs"/>
              </a:rPr>
              <a:t>that enables you to run an application and its dependencies in resource-isolated processes. By using containers, you can easily package an application's code, configurations, and dependencies into easy-to-use building blocks that deliver environmental consistency, operational efficiency, developer productivity, and version control. </a:t>
            </a:r>
          </a:p>
          <a:p>
            <a:endParaRPr lang="en-US" sz="1100" b="0" i="0" kern="1200" dirty="0">
              <a:solidFill>
                <a:schemeClr val="tx1"/>
              </a:solidFill>
              <a:effectLst/>
              <a:latin typeface="Calibri" panose="020F0502020204030204" pitchFamily="34" charset="0"/>
              <a:ea typeface="+mn-ea"/>
              <a:cs typeface="+mn-cs"/>
            </a:endParaRPr>
          </a:p>
          <a:p>
            <a:r>
              <a:rPr lang="en-US" sz="1100" dirty="0"/>
              <a:t>Containers are smaller than virtual machines, and do not contain an entire operating system. Instead, containers </a:t>
            </a:r>
            <a:r>
              <a:rPr lang="en-US" sz="1100" i="1" dirty="0"/>
              <a:t>share a virtualized operating system </a:t>
            </a:r>
            <a:r>
              <a:rPr lang="en-US" sz="1100" dirty="0"/>
              <a:t>and run as resource-isolated processes, which ensure quick, reliable, and consistent deployments. Containers hold everything that the software needs to run, such as libraries, system tools, code, and the runtime. </a:t>
            </a:r>
          </a:p>
          <a:p>
            <a:endParaRPr lang="en-US" sz="1100" dirty="0">
              <a:latin typeface="Calibri" panose="020F0502020204030204" pitchFamily="34" charset="0"/>
            </a:endParaRPr>
          </a:p>
          <a:p>
            <a:r>
              <a:rPr lang="en-US" sz="1100" dirty="0"/>
              <a:t>Containers deliver </a:t>
            </a:r>
            <a:r>
              <a:rPr lang="en-US" sz="1100" b="1" dirty="0"/>
              <a:t>environmental consistency </a:t>
            </a:r>
            <a:r>
              <a:rPr lang="en-US" sz="1100" dirty="0"/>
              <a:t>because the application’s code, configurations, and dependencies are packaged into a single object. </a:t>
            </a:r>
            <a:endParaRPr lang="en-US" sz="1100" dirty="0">
              <a:latin typeface="Calibri" panose="020F0502020204030204" pitchFamily="34" charset="0"/>
            </a:endParaRPr>
          </a:p>
          <a:p>
            <a:endParaRPr lang="en-US" sz="1100" dirty="0">
              <a:latin typeface="Calibri" panose="020F0502020204030204" pitchFamily="34" charset="0"/>
            </a:endParaRPr>
          </a:p>
          <a:p>
            <a:r>
              <a:rPr lang="en-US" sz="1100" dirty="0">
                <a:latin typeface="Calibri" panose="020F0502020204030204" pitchFamily="34" charset="0"/>
              </a:rPr>
              <a:t>In terms of space, container images are usually an order of magnitude smaller than virtual machines. Spinning up a container happens in hundreds of milliseconds.</a:t>
            </a:r>
            <a:r>
              <a:rPr lang="en-US" sz="1100" baseline="0" dirty="0">
                <a:latin typeface="Calibri" panose="020F0502020204030204" pitchFamily="34" charset="0"/>
              </a:rPr>
              <a:t> Thus,</a:t>
            </a:r>
            <a:r>
              <a:rPr lang="en-US" sz="1100" dirty="0">
                <a:latin typeface="Calibri" panose="020F0502020204030204" pitchFamily="34" charset="0"/>
              </a:rPr>
              <a:t> by using containers, you can use a fast, portable, and infrastructure-agnostic execution environment.</a:t>
            </a:r>
            <a:endParaRPr lang="en-US" sz="1100" b="0" dirty="0"/>
          </a:p>
          <a:p>
            <a:endParaRPr lang="en-US" sz="1100" dirty="0">
              <a:latin typeface="Calibri" panose="020F0502020204030204" pitchFamily="34" charset="0"/>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Calibri" panose="020F0502020204030204" pitchFamily="34" charset="0"/>
                <a:ea typeface="+mn-ea"/>
                <a:cs typeface="+mn-cs"/>
              </a:rPr>
              <a:t>Containers can help ensure that applications deploy quickly, reliably, and consistently, regardless of deployment environment. Containers also give you more granular control over resources, which gives your infrastructure improved efficiency. </a:t>
            </a:r>
          </a:p>
        </p:txBody>
      </p:sp>
    </p:spTree>
    <p:extLst>
      <p:ext uri="{BB962C8B-B14F-4D97-AF65-F5344CB8AC3E}">
        <p14:creationId xmlns:p14="http://schemas.microsoft.com/office/powerpoint/2010/main" val="109276074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Docker</a:t>
            </a:r>
            <a:r>
              <a:rPr lang="en-US" sz="1100" dirty="0"/>
              <a:t> is a software platform</a:t>
            </a:r>
            <a:r>
              <a:rPr lang="en-US" sz="1100" baseline="0" dirty="0"/>
              <a:t> </a:t>
            </a:r>
            <a:r>
              <a:rPr lang="en-US" sz="1100" dirty="0"/>
              <a:t>that packages</a:t>
            </a:r>
            <a:r>
              <a:rPr lang="en-US" sz="1100" baseline="0" dirty="0"/>
              <a:t> software (such as applications) into containers</a:t>
            </a:r>
            <a:r>
              <a:rPr lang="en-US" sz="1100" dirty="0"/>
              <a:t>. </a:t>
            </a:r>
          </a:p>
          <a:p>
            <a:endParaRPr lang="en-US" sz="1100" dirty="0"/>
          </a:p>
          <a:p>
            <a:r>
              <a:rPr lang="en-US" sz="1100" dirty="0"/>
              <a:t>Docker is installed on each server that will host containers, and it provides simple commands that you can use to build, start, or stop containers.</a:t>
            </a:r>
          </a:p>
          <a:p>
            <a:endParaRPr lang="en-US" sz="1100" b="1" dirty="0"/>
          </a:p>
          <a:p>
            <a:r>
              <a:rPr lang="en-US" sz="1100" dirty="0"/>
              <a:t>By</a:t>
            </a:r>
            <a:r>
              <a:rPr lang="en-US" sz="1100" baseline="0" dirty="0"/>
              <a:t> u</a:t>
            </a:r>
            <a:r>
              <a:rPr lang="en-US" sz="1100" dirty="0"/>
              <a:t>sing Docker, you can quickly deploy and scale applications into any environment.</a:t>
            </a:r>
          </a:p>
          <a:p>
            <a:endParaRPr lang="en-US" sz="1100" dirty="0"/>
          </a:p>
          <a:p>
            <a:r>
              <a:rPr lang="en-US" sz="1100" dirty="0"/>
              <a:t>Docker</a:t>
            </a:r>
            <a:r>
              <a:rPr lang="en-US" sz="1100" baseline="0" dirty="0"/>
              <a:t> is best used as a solution when you want to:</a:t>
            </a:r>
          </a:p>
          <a:p>
            <a:pPr marL="171450" indent="-171450">
              <a:buFont typeface="Arial" panose="020B0604020202020204" pitchFamily="34" charset="0"/>
              <a:buChar char="•"/>
            </a:pPr>
            <a:r>
              <a:rPr lang="en-US" sz="1100" baseline="0" dirty="0"/>
              <a:t>Standardize environments </a:t>
            </a:r>
          </a:p>
          <a:p>
            <a:pPr marL="171450" indent="-171450">
              <a:buFont typeface="Arial" panose="020B0604020202020204" pitchFamily="34" charset="0"/>
              <a:buChar char="•"/>
            </a:pPr>
            <a:r>
              <a:rPr lang="en-US" sz="1100" baseline="0" dirty="0"/>
              <a:t>Reduce conflicts between language stacks and versions</a:t>
            </a:r>
          </a:p>
          <a:p>
            <a:pPr marL="171450" indent="-171450">
              <a:buFont typeface="Arial" panose="020B0604020202020204" pitchFamily="34" charset="0"/>
              <a:buChar char="•"/>
            </a:pPr>
            <a:r>
              <a:rPr lang="en-US" sz="1100" baseline="0" dirty="0"/>
              <a:t>Use containers as a service</a:t>
            </a:r>
          </a:p>
          <a:p>
            <a:pPr marL="171450" indent="-171450">
              <a:buFont typeface="Arial" panose="020B0604020202020204" pitchFamily="34" charset="0"/>
              <a:buChar char="•"/>
            </a:pPr>
            <a:r>
              <a:rPr lang="en-US" sz="1100" baseline="0" dirty="0"/>
              <a:t>Run microservices using standardized code deployments</a:t>
            </a:r>
          </a:p>
          <a:p>
            <a:pPr marL="171450" indent="-171450">
              <a:buFont typeface="Arial" panose="020B0604020202020204" pitchFamily="34" charset="0"/>
              <a:buChar char="•"/>
            </a:pPr>
            <a:r>
              <a:rPr lang="en-US" sz="1100" baseline="0" dirty="0"/>
              <a:t>Require portability for data processing</a:t>
            </a:r>
            <a:endParaRPr lang="en-US" sz="1100" dirty="0"/>
          </a:p>
          <a:p>
            <a:endParaRPr lang="en-US" sz="1100" dirty="0"/>
          </a:p>
        </p:txBody>
      </p:sp>
    </p:spTree>
    <p:extLst>
      <p:ext uri="{BB962C8B-B14F-4D97-AF65-F5344CB8AC3E}">
        <p14:creationId xmlns:p14="http://schemas.microsoft.com/office/powerpoint/2010/main" val="351158601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2"/>
            <a:ext cx="7315200" cy="3029522"/>
          </a:xfrm>
        </p:spPr>
        <p:txBody>
          <a:bodyPr/>
          <a:lstStyle/>
          <a:p>
            <a:r>
              <a:rPr lang="en-US" sz="1100" baseline="0" dirty="0"/>
              <a:t>Many people who are first introduced to the concept of a container think that containers are exactly like virtual machines. However, the differences are in the details. </a:t>
            </a:r>
            <a:r>
              <a:rPr lang="en-US" sz="1100" dirty="0"/>
              <a:t>O</a:t>
            </a:r>
            <a:r>
              <a:rPr lang="en-US" sz="1100" baseline="0" dirty="0"/>
              <a:t>ne significant difference is that </a:t>
            </a:r>
            <a:r>
              <a:rPr lang="en-US" sz="1100" dirty="0"/>
              <a:t>virtual machines run directly on a hypervisor, but </a:t>
            </a:r>
            <a:r>
              <a:rPr lang="en-US" sz="1100" baseline="0" dirty="0"/>
              <a:t>containers can run on any Linux OS if they have the appropriate kernel feature support and the Docker daemon is present</a:t>
            </a:r>
            <a:r>
              <a:rPr lang="en-US" sz="1100" dirty="0"/>
              <a:t>. </a:t>
            </a:r>
            <a:r>
              <a:rPr lang="en-US" sz="1100" baseline="0" dirty="0"/>
              <a:t>This makes containers very portable. Your laptop, your VM, your EC2 instance, and your bare metal server are all potential hosts where you can run a container.</a:t>
            </a:r>
            <a:endParaRPr lang="en-US" sz="1100" dirty="0"/>
          </a:p>
          <a:p>
            <a:endParaRPr lang="en-US" sz="1100" dirty="0"/>
          </a:p>
          <a:p>
            <a:r>
              <a:rPr lang="en-US" sz="1100" b="1" dirty="0"/>
              <a:t>The right of the diagram has a virtual</a:t>
            </a:r>
            <a:r>
              <a:rPr lang="en-US" sz="1100" b="1" baseline="0" dirty="0"/>
              <a:t> </a:t>
            </a:r>
            <a:r>
              <a:rPr lang="en-US" sz="1100" b="1" dirty="0"/>
              <a:t>machine (VM)-based deployment</a:t>
            </a:r>
            <a:r>
              <a:rPr lang="en-US" sz="1100" dirty="0"/>
              <a:t>. Each of the three EC2 instances runs directly on the hypervisor that is provided by the AWS Global Infrastructure. Each EC2 instance runs a virtual machine. In this VM-based deployment, each of the three apps runs on its own VM, which provides process isolation</a:t>
            </a:r>
            <a:r>
              <a:rPr lang="en-US" sz="1100" baseline="0" dirty="0"/>
              <a:t>. </a:t>
            </a:r>
          </a:p>
          <a:p>
            <a:endParaRPr lang="en-US" sz="1100" baseline="0" dirty="0"/>
          </a:p>
          <a:p>
            <a:r>
              <a:rPr lang="en-US" sz="1100" b="1" dirty="0"/>
              <a:t>The left of the diagram has a container-based deployment</a:t>
            </a:r>
            <a:r>
              <a:rPr lang="en-US" sz="1100" dirty="0"/>
              <a:t>. There is only one EC2 instance that runs a virtual machine. The Docker engine is installed on the Linux guest OS of the EC2 instance, and there are three containers. In this container-based deployment, each app runs in its own container</a:t>
            </a:r>
            <a:r>
              <a:rPr lang="en-US" sz="1100" baseline="0" dirty="0"/>
              <a:t> (</a:t>
            </a:r>
            <a:r>
              <a:rPr lang="en-US" sz="1100" dirty="0"/>
              <a:t>which provides process isolation)</a:t>
            </a:r>
            <a:r>
              <a:rPr lang="en-US" sz="1100" baseline="0" dirty="0"/>
              <a:t>, but all the containers run on a single EC2 instance. The processes that run in the containers communicate directly to the kernel in the Linux guest OS and are largely unaware of their container silo. The Docker engine is present to manage how the containers run on the Linux guest OS, and it also provides essential management functions throughout the container lifecycle. </a:t>
            </a:r>
          </a:p>
          <a:p>
            <a:endParaRPr lang="en-US" sz="1100" kern="1200" dirty="0">
              <a:solidFill>
                <a:schemeClr val="tx1"/>
              </a:solidFill>
              <a:effectLst/>
              <a:ea typeface="+mn-ea"/>
              <a:cs typeface="+mn-cs"/>
            </a:endParaRPr>
          </a:p>
          <a:p>
            <a:r>
              <a:rPr lang="en-US" sz="1100" dirty="0"/>
              <a:t>In an actual container-based deployment, a large EC2 instance could run hundreds of containers.</a:t>
            </a:r>
            <a:endParaRPr lang="en-US" sz="1100" kern="1200" dirty="0">
              <a:solidFill>
                <a:schemeClr val="tx1"/>
              </a:solidFill>
              <a:effectLst/>
              <a:ea typeface="+mn-ea"/>
              <a:cs typeface="+mn-cs"/>
            </a:endParaRPr>
          </a:p>
        </p:txBody>
      </p:sp>
    </p:spTree>
    <p:extLst>
      <p:ext uri="{BB962C8B-B14F-4D97-AF65-F5344CB8AC3E}">
        <p14:creationId xmlns:p14="http://schemas.microsoft.com/office/powerpoint/2010/main" val="216202360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Given what you now know about containers, you might think</a:t>
            </a:r>
            <a:r>
              <a:rPr lang="en-US" sz="1100" baseline="0" dirty="0"/>
              <a:t> that</a:t>
            </a:r>
            <a:r>
              <a:rPr lang="en-US" sz="1100" dirty="0"/>
              <a:t> you could launch one or more Amazon EC2 instances, install Docker on each instance, and manage and run the Docker containers on those Amazon EC2 instances yourself. While that is an option, AWS provides a service called Amazon Elastic Container Service (Amazon ECS) that simplifies container management. </a:t>
            </a:r>
          </a:p>
          <a:p>
            <a:endParaRPr lang="en-US" sz="1100" dirty="0"/>
          </a:p>
          <a:p>
            <a:r>
              <a:rPr lang="en-US" sz="1100" b="1" dirty="0"/>
              <a:t>Amazon Elastic Container Service (Amazon ECS) </a:t>
            </a:r>
            <a:r>
              <a:rPr lang="en-US" sz="1100" dirty="0"/>
              <a:t>is a highly scalable, high-performance container management service that supports Docker containers.</a:t>
            </a:r>
            <a:r>
              <a:rPr lang="en-US" sz="1100" baseline="0" dirty="0"/>
              <a:t> Amazon ECS enables </a:t>
            </a:r>
            <a:r>
              <a:rPr lang="en-US" sz="1100" dirty="0"/>
              <a:t>you to easily run applications on a managed cluster of Amazon EC2 instances.</a:t>
            </a:r>
          </a:p>
          <a:p>
            <a:endParaRPr lang="en-US" sz="1100" dirty="0"/>
          </a:p>
          <a:p>
            <a:r>
              <a:rPr lang="en-US" sz="1100" dirty="0"/>
              <a:t>Essential Amazon ECS features include the ability to: </a:t>
            </a:r>
          </a:p>
          <a:p>
            <a:endParaRPr lang="en-US" sz="1100" dirty="0"/>
          </a:p>
          <a:p>
            <a:pPr marL="171450" indent="-171450">
              <a:buFont typeface="Arial" panose="020B0604020202020204" pitchFamily="34" charset="0"/>
              <a:buChar char="•"/>
            </a:pPr>
            <a:r>
              <a:rPr lang="en-US" sz="1100" b="1" dirty="0"/>
              <a:t>Launch</a:t>
            </a:r>
            <a:r>
              <a:rPr lang="en-US" sz="1100" dirty="0"/>
              <a:t> up to tens of thousands of Docker containers in seconds</a:t>
            </a:r>
          </a:p>
          <a:p>
            <a:pPr marL="171450" indent="-171450">
              <a:buFont typeface="Arial" panose="020B0604020202020204" pitchFamily="34" charset="0"/>
              <a:buChar char="•"/>
            </a:pPr>
            <a:r>
              <a:rPr lang="en-US" sz="1100" b="1" dirty="0"/>
              <a:t>Monitor</a:t>
            </a:r>
            <a:r>
              <a:rPr lang="en-US" sz="1100" dirty="0"/>
              <a:t> container</a:t>
            </a:r>
            <a:r>
              <a:rPr lang="en-US" sz="1100" baseline="0" dirty="0"/>
              <a:t> </a:t>
            </a:r>
            <a:r>
              <a:rPr lang="en-US" sz="1100" dirty="0"/>
              <a:t>deployment</a:t>
            </a:r>
          </a:p>
          <a:p>
            <a:pPr marL="171450" indent="-171450">
              <a:buFont typeface="Arial" panose="020B0604020202020204" pitchFamily="34" charset="0"/>
              <a:buChar char="•"/>
            </a:pPr>
            <a:r>
              <a:rPr lang="en-US" sz="1100" b="1" dirty="0"/>
              <a:t>Manage</a:t>
            </a:r>
            <a:r>
              <a:rPr lang="en-US" sz="1100" dirty="0"/>
              <a:t> the state of the cluster that runs the containers</a:t>
            </a:r>
          </a:p>
          <a:p>
            <a:pPr marL="171450" indent="-171450">
              <a:buFont typeface="Arial" panose="020B0604020202020204" pitchFamily="34" charset="0"/>
              <a:buChar char="•"/>
            </a:pPr>
            <a:r>
              <a:rPr lang="en-US" sz="1100" b="1" dirty="0"/>
              <a:t>Schedule </a:t>
            </a:r>
            <a:r>
              <a:rPr lang="en-US" sz="1100" b="0" dirty="0"/>
              <a:t>containers by</a:t>
            </a:r>
            <a:r>
              <a:rPr lang="en-US" sz="1100" dirty="0"/>
              <a:t> using a built-in scheduler or a third-party scheduler (for example, Apache Mesos</a:t>
            </a:r>
            <a:r>
              <a:rPr lang="en-US" sz="1100" baseline="0" dirty="0"/>
              <a:t> or </a:t>
            </a:r>
            <a:r>
              <a:rPr lang="en-US" sz="1100" dirty="0"/>
              <a:t>Blox)</a:t>
            </a:r>
          </a:p>
          <a:p>
            <a:endParaRPr lang="en-US" sz="1100" dirty="0"/>
          </a:p>
          <a:p>
            <a:r>
              <a:rPr lang="en-US" sz="1100" dirty="0"/>
              <a:t>Amazon ECS clusters can also use Spot Instances and Reserved Instances. </a:t>
            </a:r>
          </a:p>
        </p:txBody>
      </p:sp>
    </p:spTree>
    <p:extLst>
      <p:ext uri="{BB962C8B-B14F-4D97-AF65-F5344CB8AC3E}">
        <p14:creationId xmlns:p14="http://schemas.microsoft.com/office/powerpoint/2010/main" val="163836736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5: Introduction to AWS Lambda.</a:t>
            </a:r>
          </a:p>
          <a:p>
            <a:endParaRPr lang="en-US" sz="1100" dirty="0"/>
          </a:p>
        </p:txBody>
      </p:sp>
    </p:spTree>
    <p:extLst>
      <p:ext uri="{BB962C8B-B14F-4D97-AF65-F5344CB8AC3E}">
        <p14:creationId xmlns:p14="http://schemas.microsoft.com/office/powerpoint/2010/main" val="39907015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rPr>
              <a:t>As you saw in the earlier sections of this module, AWS offers many compute options. For example, </a:t>
            </a:r>
            <a:r>
              <a:rPr lang="en-US" sz="1100" b="1" i="0" kern="1200" dirty="0">
                <a:solidFill>
                  <a:schemeClr val="tx1"/>
                </a:solidFill>
                <a:effectLst/>
              </a:rPr>
              <a:t>Amazon EC2</a:t>
            </a:r>
            <a:r>
              <a:rPr lang="en-US" sz="1100" i="0" kern="1200" dirty="0">
                <a:solidFill>
                  <a:schemeClr val="tx1"/>
                </a:solidFill>
                <a:effectLst/>
              </a:rPr>
              <a:t> </a:t>
            </a:r>
            <a:r>
              <a:rPr lang="en-US" sz="1100" b="0" i="0" kern="1200" dirty="0">
                <a:solidFill>
                  <a:schemeClr val="tx1"/>
                </a:solidFill>
                <a:effectLst/>
              </a:rPr>
              <a:t>provides virtual machines.</a:t>
            </a:r>
            <a:r>
              <a:rPr lang="en-US" sz="1100" b="0" i="0" kern="1200" baseline="0" dirty="0">
                <a:solidFill>
                  <a:schemeClr val="tx1"/>
                </a:solidFill>
                <a:effectLst/>
              </a:rPr>
              <a:t> As another example, </a:t>
            </a:r>
            <a:r>
              <a:rPr lang="en-US" sz="1100" b="1" i="0" kern="1200" dirty="0">
                <a:solidFill>
                  <a:schemeClr val="tx1"/>
                </a:solidFill>
                <a:effectLst/>
              </a:rPr>
              <a:t>Amazon ECS </a:t>
            </a:r>
            <a:r>
              <a:rPr lang="en-US" sz="1100" b="0" i="0" kern="1200" dirty="0">
                <a:solidFill>
                  <a:schemeClr val="tx1"/>
                </a:solidFill>
                <a:effectLst/>
              </a:rPr>
              <a:t>and </a:t>
            </a:r>
            <a:r>
              <a:rPr lang="en-US" sz="1100" b="1" i="0" kern="1200" dirty="0">
                <a:solidFill>
                  <a:schemeClr val="tx1"/>
                </a:solidFill>
                <a:effectLst/>
              </a:rPr>
              <a:t>Amazon EKS</a:t>
            </a:r>
            <a:r>
              <a:rPr lang="en-US" sz="1100" b="0" i="0" kern="1200" baseline="0" dirty="0">
                <a:solidFill>
                  <a:schemeClr val="tx1"/>
                </a:solidFill>
                <a:effectLst/>
              </a:rPr>
              <a:t> a</a:t>
            </a:r>
            <a:r>
              <a:rPr lang="en-US" sz="1100" b="0" i="0" kern="1200" dirty="0">
                <a:solidFill>
                  <a:schemeClr val="tx1"/>
                </a:solidFill>
                <a:effectLst/>
              </a:rPr>
              <a:t>re container-based compute 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rPr>
              <a:t>However, there is another approach to compute that does not require you to provision</a:t>
            </a:r>
            <a:r>
              <a:rPr lang="en-US" sz="1100" b="0" i="0" kern="1200" baseline="0" dirty="0">
                <a:solidFill>
                  <a:schemeClr val="tx1"/>
                </a:solidFill>
                <a:effectLst/>
              </a:rPr>
              <a:t> or manage servers. This third approach is </a:t>
            </a:r>
            <a:r>
              <a:rPr lang="en-US" sz="1100" b="0" i="0" kern="1200" dirty="0">
                <a:solidFill>
                  <a:schemeClr val="tx1"/>
                </a:solidFill>
                <a:effectLst/>
              </a:rPr>
              <a:t>often referred to as </a:t>
            </a:r>
            <a:r>
              <a:rPr lang="en-US" sz="1100" b="1" u="none" kern="1200" dirty="0">
                <a:solidFill>
                  <a:schemeClr val="tx1"/>
                </a:solidFill>
                <a:effectLst/>
              </a:rPr>
              <a:t>serverless</a:t>
            </a:r>
            <a:r>
              <a:rPr lang="en-US" sz="1100" b="1" i="0" kern="1200" dirty="0">
                <a:solidFill>
                  <a:schemeClr val="tx1"/>
                </a:solidFill>
                <a:effectLst/>
              </a:rPr>
              <a:t> computing</a:t>
            </a:r>
            <a:r>
              <a:rPr lang="en-US" sz="1100" b="0" i="0" kern="1200" dirty="0">
                <a:solidFill>
                  <a:schemeClr val="tx1"/>
                </a:solidFill>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AWS Lambda </a:t>
            </a:r>
            <a:r>
              <a:rPr lang="en-US" sz="1100" dirty="0"/>
              <a:t>is an event-driven, serverless compute service. </a:t>
            </a:r>
            <a:r>
              <a:rPr lang="en-US" sz="1100" b="0" i="0" kern="1200" dirty="0">
                <a:solidFill>
                  <a:schemeClr val="tx1"/>
                </a:solidFill>
                <a:effectLst/>
                <a:latin typeface="+mn-lt"/>
                <a:ea typeface="+mn-ea"/>
                <a:cs typeface="+mn-cs"/>
              </a:rPr>
              <a:t>Lambda enables you to run code without provisioning or managing servers.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You create a</a:t>
            </a:r>
            <a:r>
              <a:rPr lang="en-US" sz="1100" b="1" i="0" kern="1200" dirty="0">
                <a:solidFill>
                  <a:schemeClr val="tx1"/>
                </a:solidFill>
                <a:effectLst/>
                <a:latin typeface="+mn-lt"/>
                <a:ea typeface="+mn-ea"/>
                <a:cs typeface="+mn-cs"/>
              </a:rPr>
              <a:t> Lambda function</a:t>
            </a:r>
            <a:r>
              <a:rPr lang="en-US" sz="1100" b="0" i="0" kern="1200" dirty="0">
                <a:solidFill>
                  <a:schemeClr val="tx1"/>
                </a:solidFill>
                <a:effectLst/>
                <a:latin typeface="+mn-lt"/>
                <a:ea typeface="+mn-ea"/>
                <a:cs typeface="+mn-cs"/>
              </a:rPr>
              <a:t>, which is the AWS resource that contains the code that you upload. You then set the Lambda function to be triggered, either on a scheduled</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basis</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or in response to an event. Your code only runs when it is triggered.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You </a:t>
            </a:r>
            <a:r>
              <a:rPr lang="en-US" sz="1100" b="1" i="0" kern="1200" dirty="0">
                <a:solidFill>
                  <a:schemeClr val="tx1"/>
                </a:solidFill>
                <a:effectLst/>
                <a:latin typeface="+mn-lt"/>
                <a:ea typeface="+mn-ea"/>
                <a:cs typeface="+mn-cs"/>
              </a:rPr>
              <a:t>pay only for the compute time you consume</a:t>
            </a:r>
            <a:r>
              <a:rPr lang="en-US" sz="1100" b="0" i="0" kern="1200" dirty="0">
                <a:solidFill>
                  <a:schemeClr val="tx1"/>
                </a:solidFill>
                <a:effectLst/>
                <a:latin typeface="+mn-lt"/>
                <a:ea typeface="+mn-ea"/>
                <a:cs typeface="+mn-cs"/>
              </a:rPr>
              <a:t>—you</a:t>
            </a:r>
            <a:r>
              <a:rPr lang="en-US" sz="1100" b="0" i="0" kern="1200" baseline="0" dirty="0">
                <a:solidFill>
                  <a:schemeClr val="tx1"/>
                </a:solidFill>
                <a:effectLst/>
                <a:latin typeface="+mn-lt"/>
                <a:ea typeface="+mn-ea"/>
                <a:cs typeface="+mn-cs"/>
              </a:rPr>
              <a:t> are not</a:t>
            </a:r>
            <a:r>
              <a:rPr lang="en-US" sz="1100" b="0" i="0" kern="1200" dirty="0">
                <a:solidFill>
                  <a:schemeClr val="tx1"/>
                </a:solidFill>
                <a:effectLst/>
                <a:latin typeface="+mn-lt"/>
                <a:ea typeface="+mn-ea"/>
                <a:cs typeface="+mn-cs"/>
              </a:rPr>
              <a:t> charged when your code is not running.</a:t>
            </a:r>
            <a:endParaRPr lang="en-US" sz="1100" dirty="0"/>
          </a:p>
          <a:p>
            <a:pPr defTabSz="913395">
              <a:defRPr/>
            </a:pPr>
            <a:endParaRPr kumimoji="0" lang="en-US" sz="1100" b="0" i="0" u="none" strike="noStrike" kern="1200" cap="none" spc="0" normalizeH="0" baseline="0" noProof="0" dirty="0">
              <a:ln>
                <a:noFill/>
              </a:ln>
              <a:solidFill>
                <a:prstClr val="black"/>
              </a:solidFill>
              <a:effectLst/>
              <a:uLnTx/>
              <a:uFillTx/>
              <a:latin typeface="+mn-lt"/>
              <a:ea typeface="+mn-ea"/>
              <a:cs typeface="+mn-cs"/>
            </a:endParaRPr>
          </a:p>
          <a:p>
            <a:pPr defTabSz="913395">
              <a:defRPr/>
            </a:pP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a:p>
            <a:endParaRPr lang="en-US" sz="1400" dirty="0"/>
          </a:p>
        </p:txBody>
      </p:sp>
    </p:spTree>
    <p:extLst>
      <p:ext uri="{BB962C8B-B14F-4D97-AF65-F5344CB8AC3E}">
        <p14:creationId xmlns:p14="http://schemas.microsoft.com/office/powerpoint/2010/main" val="122312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A53956-8408-1C43-BF21-C1EEEFF0EBF3}" type="slidenum">
              <a:rPr lang="en-US" smtClean="0"/>
              <a:t>11</a:t>
            </a:fld>
            <a:endParaRPr lang="en-US"/>
          </a:p>
        </p:txBody>
      </p:sp>
    </p:spTree>
    <p:extLst>
      <p:ext uri="{BB962C8B-B14F-4D97-AF65-F5344CB8AC3E}">
        <p14:creationId xmlns:p14="http://schemas.microsoft.com/office/powerpoint/2010/main" val="369612432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2"/>
            <a:ext cx="7315200" cy="249459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With Lambda, there are no new languages, tools, or frameworks to learn. Lambda </a:t>
            </a:r>
            <a:r>
              <a:rPr lang="en-US" sz="1100" b="1" dirty="0"/>
              <a:t>supports multiple programming languages</a:t>
            </a:r>
            <a:r>
              <a:rPr lang="en-US" sz="1100" dirty="0"/>
              <a:t>, including Java, Go, PowerShell, Node.js, C#, Python, and Ruby. Your code can use any library,</a:t>
            </a:r>
            <a:r>
              <a:rPr lang="en-US" sz="1100" baseline="0" dirty="0"/>
              <a:t> either </a:t>
            </a:r>
            <a:r>
              <a:rPr lang="en-US" sz="1100" dirty="0"/>
              <a:t>native or third-party. </a:t>
            </a:r>
            <a:br>
              <a:rPr lang="en-US" sz="1100" dirty="0"/>
            </a:br>
            <a:endParaRPr lang="en-US" sz="1100" dirty="0"/>
          </a:p>
          <a:p>
            <a:r>
              <a:rPr lang="en-US" sz="1100" dirty="0"/>
              <a:t>Lambda </a:t>
            </a:r>
            <a:r>
              <a:rPr lang="en-US" sz="1100" b="1" dirty="0"/>
              <a:t>completely automates the administration</a:t>
            </a:r>
            <a:r>
              <a:rPr lang="en-US" sz="1100" dirty="0"/>
              <a:t>. It manages all the infrastructure to run your code on highly available, fault-tolerant infrastructure, which enables you to focus on building differentiated backend services. Lambda seamlessly deploys your code; does all the administration, maintenance, and security patches; and provides built-in logging and monitoring through Amazon CloudWatch.</a:t>
            </a:r>
            <a:br>
              <a:rPr lang="en-US" sz="1100" dirty="0"/>
            </a:br>
            <a:endParaRPr lang="en-US" sz="1100" b="1" dirty="0">
              <a:solidFill>
                <a:srgbClr val="000000"/>
              </a:solidFill>
            </a:endParaRPr>
          </a:p>
          <a:p>
            <a:r>
              <a:rPr lang="en-US" sz="1100" dirty="0"/>
              <a:t>Lambda provides </a:t>
            </a:r>
            <a:r>
              <a:rPr lang="en-US" sz="1100" b="1" dirty="0"/>
              <a:t>built-in fault tolerance</a:t>
            </a:r>
            <a:r>
              <a:rPr lang="en-US" sz="1100" dirty="0"/>
              <a:t>. It maintains compute capacity across multiple Availability Zones in each Region to help protect your code against individual machine failures or data center failures. There are no maintenance windows or scheduled downtimes.</a:t>
            </a:r>
            <a:br>
              <a:rPr lang="en-US" sz="1100" dirty="0"/>
            </a:br>
            <a:endParaRPr lang="en-US" sz="1100" dirty="0"/>
          </a:p>
          <a:p>
            <a:r>
              <a:rPr lang="en-US" sz="1100" dirty="0"/>
              <a:t>You </a:t>
            </a:r>
            <a:r>
              <a:rPr lang="en-US" sz="1100" b="0" dirty="0"/>
              <a:t>can</a:t>
            </a:r>
            <a:r>
              <a:rPr lang="en-US" sz="1100" b="1" dirty="0"/>
              <a:t> orchestrate multiple Lambda functions </a:t>
            </a:r>
            <a:r>
              <a:rPr lang="en-US" sz="1100" dirty="0"/>
              <a:t>for complex or long-running tasks by building workflows with AWS Step Functions. Use Step Functions to define workflows.</a:t>
            </a:r>
            <a:r>
              <a:rPr lang="en-US" sz="1100" baseline="0" dirty="0"/>
              <a:t> These workflows</a:t>
            </a:r>
            <a:r>
              <a:rPr lang="en-US" sz="1100" dirty="0"/>
              <a:t> trigger a collection of Lambda functions by using sequential, parallel, branching, and error-handling steps. With Step Functions and Lambda, you can build stateful, long-running processes for </a:t>
            </a:r>
            <a:r>
              <a:rPr lang="en-US" sz="1100" dirty="0">
                <a:solidFill>
                  <a:srgbClr val="000000"/>
                </a:solidFill>
              </a:rPr>
              <a:t>applications</a:t>
            </a:r>
            <a:r>
              <a:rPr lang="en-US" sz="1100" dirty="0"/>
              <a:t> and backends.</a:t>
            </a:r>
            <a:br>
              <a:rPr lang="en-US" sz="1100" dirty="0"/>
            </a:br>
            <a:endParaRPr lang="en-US" sz="1100" dirty="0"/>
          </a:p>
          <a:p>
            <a:r>
              <a:rPr lang="en-US" sz="1100" dirty="0"/>
              <a:t>With Lambda, you </a:t>
            </a:r>
            <a:r>
              <a:rPr lang="en-US" sz="1100" b="1" dirty="0"/>
              <a:t>pay only for the requests that are served and the compute time that is required to run your code</a:t>
            </a:r>
            <a:r>
              <a:rPr lang="en-US" sz="1100" dirty="0"/>
              <a:t>. </a:t>
            </a:r>
            <a:r>
              <a:rPr lang="en-US" sz="1100" dirty="0">
                <a:solidFill>
                  <a:srgbClr val="000000"/>
                </a:solidFill>
              </a:rPr>
              <a:t>Billing</a:t>
            </a:r>
            <a:r>
              <a:rPr lang="en-US" sz="1100" dirty="0"/>
              <a:t> is metered in increments of 100 milliseconds, which make it </a:t>
            </a:r>
            <a:r>
              <a:rPr lang="en-US" sz="1100" dirty="0">
                <a:solidFill>
                  <a:srgbClr val="000000"/>
                </a:solidFill>
              </a:rPr>
              <a:t>cost-effective</a:t>
            </a:r>
            <a:r>
              <a:rPr lang="en-US" sz="1100" dirty="0"/>
              <a:t> and </a:t>
            </a:r>
            <a:r>
              <a:rPr lang="en-US" sz="1100" dirty="0">
                <a:solidFill>
                  <a:srgbClr val="000000"/>
                </a:solidFill>
              </a:rPr>
              <a:t>easy</a:t>
            </a:r>
            <a:r>
              <a:rPr lang="en-US" sz="1100" dirty="0"/>
              <a:t> to scale automatically from a few requests </a:t>
            </a:r>
            <a:r>
              <a:rPr lang="en-US" sz="1100" dirty="0">
                <a:solidFill>
                  <a:srgbClr val="000000"/>
                </a:solidFill>
              </a:rPr>
              <a:t>per</a:t>
            </a:r>
            <a:r>
              <a:rPr lang="en-US" sz="1100" dirty="0"/>
              <a:t> day to thousands of requests </a:t>
            </a:r>
            <a:r>
              <a:rPr lang="en-US" sz="1100" dirty="0">
                <a:solidFill>
                  <a:srgbClr val="000000"/>
                </a:solidFill>
              </a:rPr>
              <a:t>per</a:t>
            </a:r>
            <a:r>
              <a:rPr lang="en-US" sz="1100" dirty="0"/>
              <a:t> </a:t>
            </a:r>
            <a:r>
              <a:rPr lang="en-US" sz="1100" dirty="0">
                <a:solidFill>
                  <a:srgbClr val="000000"/>
                </a:solidFill>
              </a:rPr>
              <a:t>second</a:t>
            </a:r>
            <a:r>
              <a:rPr lang="en-US" sz="1100" dirty="0"/>
              <a:t>.</a:t>
            </a:r>
          </a:p>
          <a:p>
            <a:endParaRPr lang="en-US" sz="1100" dirty="0"/>
          </a:p>
        </p:txBody>
      </p:sp>
    </p:spTree>
    <p:extLst>
      <p:ext uri="{BB962C8B-B14F-4D97-AF65-F5344CB8AC3E}">
        <p14:creationId xmlns:p14="http://schemas.microsoft.com/office/powerpoint/2010/main" val="359763896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2"/>
            <a:ext cx="7315200" cy="2748344"/>
          </a:xfrm>
        </p:spPr>
        <p:txBody>
          <a:bodyPr/>
          <a:lstStyle/>
          <a:p>
            <a:r>
              <a:rPr lang="en-US" sz="1100" b="0" i="0" kern="1200" dirty="0">
                <a:solidFill>
                  <a:schemeClr val="tx1"/>
                </a:solidFill>
                <a:effectLst/>
                <a:latin typeface="+mn-lt"/>
                <a:ea typeface="+mn-ea"/>
                <a:cs typeface="+mn-cs"/>
              </a:rPr>
              <a:t>An </a:t>
            </a:r>
            <a:r>
              <a:rPr lang="en-US" sz="1100" b="1" i="0" kern="1200" dirty="0">
                <a:solidFill>
                  <a:schemeClr val="tx1"/>
                </a:solidFill>
                <a:effectLst/>
                <a:latin typeface="+mn-lt"/>
                <a:ea typeface="+mn-ea"/>
                <a:cs typeface="+mn-cs"/>
              </a:rPr>
              <a:t>event source </a:t>
            </a:r>
            <a:r>
              <a:rPr lang="en-US" sz="1100" b="0" i="0" kern="1200" dirty="0">
                <a:solidFill>
                  <a:schemeClr val="tx1"/>
                </a:solidFill>
                <a:effectLst/>
                <a:latin typeface="+mn-lt"/>
                <a:ea typeface="+mn-ea"/>
                <a:cs typeface="+mn-cs"/>
              </a:rPr>
              <a:t>is an AWS service or a developer-created application that produces events that trigger an AWS Lambda function to run. </a:t>
            </a:r>
          </a:p>
          <a:p>
            <a:endParaRPr lang="en-US" sz="1100" dirty="0">
              <a:ea typeface="Amazon Ember" panose="020B0603020204020204" pitchFamily="34" charset="0"/>
              <a:cs typeface="Amazon Ember" panose="020B0603020204020204" pitchFamily="34" charset="0"/>
            </a:endParaRPr>
          </a:p>
          <a:p>
            <a:r>
              <a:rPr lang="en-US" sz="1100" dirty="0"/>
              <a:t>Some services publish events to Lambda by invoking the Lambda function directly. These </a:t>
            </a:r>
            <a:r>
              <a:rPr lang="en-US" sz="1100" dirty="0">
                <a:ea typeface="Amazon Ember" panose="020B0603020204020204" pitchFamily="34" charset="0"/>
                <a:cs typeface="Amazon Ember" panose="020B0603020204020204" pitchFamily="34" charset="0"/>
              </a:rPr>
              <a:t>services that invoke Lambda functions </a:t>
            </a:r>
            <a:r>
              <a:rPr lang="en-US" sz="1100" b="1" dirty="0">
                <a:ea typeface="Amazon Ember" panose="020B0603020204020204" pitchFamily="34" charset="0"/>
                <a:cs typeface="Amazon Ember" panose="020B0603020204020204" pitchFamily="34" charset="0"/>
              </a:rPr>
              <a:t>asynchronously</a:t>
            </a:r>
            <a:r>
              <a:rPr lang="en-US" sz="1100" dirty="0">
                <a:ea typeface="Amazon Ember" panose="020B0603020204020204" pitchFamily="34" charset="0"/>
                <a:cs typeface="Amazon Ember" panose="020B0603020204020204" pitchFamily="34" charset="0"/>
              </a:rPr>
              <a:t> include, but are not limited to, Amazon S3, Amazon Simple Notification Service (Amazon SNS), and Amazon CloudWatch Events.</a:t>
            </a:r>
            <a:r>
              <a:rPr lang="en-US" sz="1100" dirty="0"/>
              <a:t> </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Lambda can also poll resources in other services that do not publish events to Lambda. For example, Lambda can pull records from an </a:t>
            </a:r>
            <a:r>
              <a:rPr lang="en-US" sz="1100" b="1" i="0" kern="1200" dirty="0">
                <a:solidFill>
                  <a:schemeClr val="tx1"/>
                </a:solidFill>
                <a:effectLst/>
                <a:latin typeface="+mn-lt"/>
                <a:ea typeface="+mn-ea"/>
                <a:cs typeface="+mn-cs"/>
              </a:rPr>
              <a:t>Amazon Simple Queue Service (Amazon SQS) </a:t>
            </a:r>
            <a:r>
              <a:rPr lang="en-US" sz="1100" b="0" i="0" kern="1200" dirty="0">
                <a:solidFill>
                  <a:schemeClr val="tx1"/>
                </a:solidFill>
                <a:effectLst/>
                <a:latin typeface="+mn-lt"/>
                <a:ea typeface="+mn-ea"/>
                <a:cs typeface="+mn-cs"/>
              </a:rPr>
              <a:t>queue and execute a Lambda function for each fetched message. Lambda can </a:t>
            </a:r>
            <a:r>
              <a:rPr lang="en-US" sz="1100" dirty="0"/>
              <a:t>similarly </a:t>
            </a:r>
            <a:r>
              <a:rPr lang="en-US" sz="1100" b="0" i="0" kern="1200" dirty="0">
                <a:solidFill>
                  <a:schemeClr val="tx1"/>
                </a:solidFill>
                <a:effectLst/>
                <a:latin typeface="+mn-lt"/>
                <a:ea typeface="+mn-ea"/>
                <a:cs typeface="+mn-cs"/>
              </a:rPr>
              <a:t>read events from </a:t>
            </a:r>
            <a:r>
              <a:rPr lang="en-US" sz="1100" b="1" dirty="0">
                <a:ea typeface="Amazon Ember" panose="020B0603020204020204" pitchFamily="34" charset="0"/>
                <a:cs typeface="Amazon Ember" panose="020B0603020204020204" pitchFamily="34" charset="0"/>
              </a:rPr>
              <a:t>Amazon DynamoDB</a:t>
            </a:r>
            <a:r>
              <a:rPr lang="en-US" sz="1100" dirty="0">
                <a:ea typeface="Amazon Ember" panose="020B0603020204020204" pitchFamily="34" charset="0"/>
                <a:cs typeface="Amazon Ember" panose="020B0603020204020204" pitchFamily="34" charset="0"/>
              </a:rPr>
              <a:t>. </a:t>
            </a:r>
          </a:p>
          <a:p>
            <a:endParaRPr lang="en-US" sz="1100" b="0" i="0" kern="1200" dirty="0">
              <a:solidFill>
                <a:schemeClr val="tx1"/>
              </a:solidFill>
              <a:effectLst/>
              <a:latin typeface="+mn-lt"/>
              <a:ea typeface="Amazon Ember" panose="020B0603020204020204" pitchFamily="34" charset="0"/>
              <a:cs typeface="Amazon Ember" panose="020B0603020204020204" pitchFamily="34" charset="0"/>
            </a:endParaRPr>
          </a:p>
          <a:p>
            <a:r>
              <a:rPr lang="en-US" sz="1100" dirty="0">
                <a:ea typeface="Amazon Ember" panose="020B0603020204020204" pitchFamily="34" charset="0"/>
                <a:cs typeface="Amazon Ember" panose="020B0603020204020204" pitchFamily="34" charset="0"/>
              </a:rPr>
              <a:t>Some services, such as Elastic Load Balancing (Application Load Balancer) and Amazon API Gateway can </a:t>
            </a:r>
            <a:r>
              <a:rPr lang="en-US" sz="1100" b="1" dirty="0">
                <a:ea typeface="Amazon Ember" panose="020B0603020204020204" pitchFamily="34" charset="0"/>
                <a:cs typeface="Amazon Ember" panose="020B0603020204020204" pitchFamily="34" charset="0"/>
              </a:rPr>
              <a:t>invoke your Lambda function directly</a:t>
            </a:r>
            <a:r>
              <a:rPr lang="en-US" sz="1100" dirty="0">
                <a:ea typeface="Amazon Ember" panose="020B0603020204020204" pitchFamily="34" charset="0"/>
                <a:cs typeface="Amazon Ember" panose="020B0603020204020204" pitchFamily="34" charset="0"/>
              </a:rPr>
              <a:t>.</a:t>
            </a:r>
            <a:endParaRPr lang="en-US" sz="1100" b="0" i="0" kern="1200" dirty="0">
              <a:solidFill>
                <a:schemeClr val="tx1"/>
              </a:solidFill>
              <a:effectLst/>
              <a:latin typeface="+mn-lt"/>
              <a:ea typeface="+mn-ea"/>
              <a:cs typeface="+mn-cs"/>
            </a:endParaRP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You can invoke Lambda functions directly with the Lambda console, the Lambda API, the AWS software development</a:t>
            </a:r>
            <a:r>
              <a:rPr lang="en-US" sz="1100" b="0" i="0" kern="1200" baseline="0" dirty="0">
                <a:solidFill>
                  <a:schemeClr val="tx1"/>
                </a:solidFill>
                <a:effectLst/>
                <a:latin typeface="+mn-lt"/>
                <a:ea typeface="+mn-ea"/>
                <a:cs typeface="+mn-cs"/>
              </a:rPr>
              <a:t> kit (</a:t>
            </a:r>
            <a:r>
              <a:rPr lang="en-US" sz="1100" b="0" i="0" kern="1200" dirty="0">
                <a:solidFill>
                  <a:schemeClr val="tx1"/>
                </a:solidFill>
                <a:effectLst/>
                <a:latin typeface="+mn-lt"/>
                <a:ea typeface="+mn-ea"/>
                <a:cs typeface="+mn-cs"/>
              </a:rPr>
              <a:t>SDK), the AWS CLI, and AWS toolkits. The</a:t>
            </a:r>
            <a:r>
              <a:rPr lang="en-US" sz="1100" b="0" i="0" kern="1200" baseline="0" dirty="0">
                <a:solidFill>
                  <a:schemeClr val="tx1"/>
                </a:solidFill>
                <a:effectLst/>
                <a:latin typeface="+mn-lt"/>
                <a:ea typeface="+mn-ea"/>
                <a:cs typeface="+mn-cs"/>
              </a:rPr>
              <a:t> direct invocation</a:t>
            </a:r>
            <a:r>
              <a:rPr lang="en-US" sz="1100" b="0" i="0" kern="1200" dirty="0">
                <a:solidFill>
                  <a:schemeClr val="tx1"/>
                </a:solidFill>
                <a:effectLst/>
                <a:latin typeface="+mn-lt"/>
                <a:ea typeface="+mn-ea"/>
                <a:cs typeface="+mn-cs"/>
              </a:rPr>
              <a:t> approach can be useful,</a:t>
            </a:r>
            <a:r>
              <a:rPr lang="en-US" sz="1100" b="0" i="0" kern="1200" baseline="0" dirty="0">
                <a:solidFill>
                  <a:schemeClr val="tx1"/>
                </a:solidFill>
                <a:effectLst/>
                <a:latin typeface="+mn-lt"/>
                <a:ea typeface="+mn-ea"/>
                <a:cs typeface="+mn-cs"/>
              </a:rPr>
              <a:t> such as when </a:t>
            </a:r>
            <a:r>
              <a:rPr lang="en-US" sz="1100" b="0" i="0" kern="1200" dirty="0">
                <a:solidFill>
                  <a:schemeClr val="tx1"/>
                </a:solidFill>
                <a:effectLst/>
                <a:latin typeface="+mn-lt"/>
                <a:ea typeface="+mn-ea"/>
                <a:cs typeface="+mn-cs"/>
              </a:rPr>
              <a:t>you are developing a mobile app and want the app to call Lambda functions.</a:t>
            </a:r>
            <a:r>
              <a:rPr lang="en-US" sz="1100" b="0" i="0" dirty="0">
                <a:latin typeface="+mn-lt"/>
                <a:ea typeface="Amazon Ember" panose="020B0603020204020204" pitchFamily="34" charset="0"/>
                <a:cs typeface="Amazon Ember" panose="020B0603020204020204" pitchFamily="34" charset="0"/>
              </a:rPr>
              <a:t> </a:t>
            </a:r>
            <a:r>
              <a:rPr lang="en-US" sz="1100" kern="1200" baseline="0" dirty="0">
                <a:solidFill>
                  <a:schemeClr val="tx1"/>
                </a:solidFill>
                <a:effectLst/>
                <a:ea typeface="Amazon Ember" panose="020B0603020204020204" pitchFamily="34" charset="0"/>
                <a:cs typeface="Amazon Ember" panose="020B0603020204020204" pitchFamily="34" charset="0"/>
              </a:rPr>
              <a:t>See the </a:t>
            </a:r>
            <a:r>
              <a:rPr lang="en-US" sz="1100" dirty="0">
                <a:ea typeface="Amazon Ember" panose="020B0603020204020204" pitchFamily="34" charset="0"/>
                <a:cs typeface="Amazon Ember" panose="020B0603020204020204" pitchFamily="34" charset="0"/>
                <a:hlinkClick r:id="rId3"/>
              </a:rPr>
              <a:t>Using Lambda with Other Services</a:t>
            </a:r>
            <a:r>
              <a:rPr lang="en-US" sz="1100" dirty="0">
                <a:ea typeface="Amazon Ember" panose="020B0603020204020204" pitchFamily="34" charset="0"/>
                <a:cs typeface="Amazon Ember" panose="020B0603020204020204" pitchFamily="34" charset="0"/>
              </a:rPr>
              <a:t> documentation for further details about all supported services.</a:t>
            </a:r>
          </a:p>
          <a:p>
            <a:endParaRPr lang="en-US" sz="1100" dirty="0">
              <a:ea typeface="Amazon Ember" panose="020B0603020204020204" pitchFamily="34" charset="0"/>
              <a:cs typeface="Amazon Ember" panose="020B0603020204020204" pitchFamily="34" charset="0"/>
            </a:endParaRPr>
          </a:p>
          <a:p>
            <a:r>
              <a:rPr lang="en-US" sz="1100" b="1" dirty="0"/>
              <a:t>AWS Lambda automatically monitors Lambda functions by using Amazon CloudWatch</a:t>
            </a:r>
            <a:r>
              <a:rPr lang="en-US" sz="1100" dirty="0"/>
              <a:t>. To help you troubleshoot failures in a function, Lambda logs all requests that are handled by your function.</a:t>
            </a:r>
            <a:r>
              <a:rPr lang="en-US" sz="1100" baseline="0" dirty="0"/>
              <a:t> It also</a:t>
            </a:r>
            <a:r>
              <a:rPr lang="en-US" sz="1100" b="1" dirty="0"/>
              <a:t> automatically stores logs that are generated by your code</a:t>
            </a:r>
            <a:r>
              <a:rPr lang="en-US" sz="1100" dirty="0"/>
              <a:t> through Amazon CloudWatch Logs. </a:t>
            </a:r>
            <a:endParaRPr lang="en-US" sz="1100" b="1" baseline="0" dirty="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53677988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6: Introduction to AWS Elastic Beanstalk.</a:t>
            </a:r>
          </a:p>
          <a:p>
            <a:endParaRPr lang="en-US" sz="1100" dirty="0"/>
          </a:p>
          <a:p>
            <a:endParaRPr lang="en-US" sz="1100" dirty="0"/>
          </a:p>
        </p:txBody>
      </p:sp>
    </p:spTree>
    <p:extLst>
      <p:ext uri="{BB962C8B-B14F-4D97-AF65-F5344CB8AC3E}">
        <p14:creationId xmlns:p14="http://schemas.microsoft.com/office/powerpoint/2010/main" val="68016976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3201666"/>
          </a:xfrm>
        </p:spPr>
        <p:txBody>
          <a:bodyPr/>
          <a:lstStyle/>
          <a:p>
            <a:r>
              <a:rPr lang="en-US" sz="1100" dirty="0"/>
              <a:t>AWS Elastic Beanstalk is another AWS compute service option. It is a platform as a service (or PaaS) that facilitates the quick deployment, scaling, and manage</a:t>
            </a:r>
            <a:r>
              <a:rPr lang="en-US" sz="1100" baseline="0" dirty="0"/>
              <a:t>ment</a:t>
            </a:r>
            <a:r>
              <a:rPr lang="en-US" sz="1100" dirty="0"/>
              <a:t> of your web applications and services.</a:t>
            </a:r>
          </a:p>
          <a:p>
            <a:endParaRPr lang="en-US" sz="1100" dirty="0"/>
          </a:p>
          <a:p>
            <a:r>
              <a:rPr lang="en-US" sz="1100" dirty="0"/>
              <a:t>You remain in control. The entire platform is already built, and you only need to upload your code. Choose your instance type, your database, set and adjust automatic</a:t>
            </a:r>
            <a:r>
              <a:rPr lang="en-US" sz="1100" baseline="0" dirty="0"/>
              <a:t> scaling</a:t>
            </a:r>
            <a:r>
              <a:rPr lang="en-US" sz="1100" dirty="0"/>
              <a:t>, update your application, access the server log files, and enable HTTPS on the load balancer. </a:t>
            </a:r>
          </a:p>
          <a:p>
            <a:pPr marL="171450" lvl="0" indent="-171450">
              <a:buFont typeface="Arial" panose="020B0604020202020204" pitchFamily="34" charset="0"/>
              <a:buChar char="•"/>
            </a:pPr>
            <a:endParaRPr lang="en-US" sz="1100" dirty="0"/>
          </a:p>
          <a:p>
            <a:r>
              <a:rPr lang="en-US" sz="1100" dirty="0"/>
              <a:t>You upload your code and Elastic Beanstalk automatically handles the deployment, from capacity provisioning and load balancing to automatic scaling and monitoring application health. At the same time, you retain full control over the AWS resources that power your application, and you can access the underlying resources at any time.</a:t>
            </a:r>
            <a:br>
              <a:rPr lang="en-US" sz="1100" dirty="0"/>
            </a:br>
            <a:endParaRPr lang="en-US" sz="1100" dirty="0"/>
          </a:p>
          <a:p>
            <a:r>
              <a:rPr lang="en-US" sz="1100" dirty="0"/>
              <a:t>There is no additional charge for AWS Elastic Beanstalk. You pay for the AWS resources (for example, EC2 instances or S3 buckets) you create to store and run your application. You only pay for what you use, as you use it. There are no minimum fees and no upfront commitments.</a:t>
            </a:r>
          </a:p>
          <a:p>
            <a:endParaRPr lang="en-US" sz="1100" dirty="0"/>
          </a:p>
        </p:txBody>
      </p:sp>
    </p:spTree>
    <p:extLst>
      <p:ext uri="{BB962C8B-B14F-4D97-AF65-F5344CB8AC3E}">
        <p14:creationId xmlns:p14="http://schemas.microsoft.com/office/powerpoint/2010/main" val="362131070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14400" y="3300413"/>
            <a:ext cx="7315200" cy="3201666"/>
          </a:xfrm>
        </p:spPr>
        <p:txBody>
          <a:bodyPr/>
          <a:lstStyle/>
          <a:p>
            <a:r>
              <a:rPr lang="en-US" sz="1100" dirty="0"/>
              <a:t>AWS Elastic Beanstalk enables you to deploy your code through the AWS Management Console, the</a:t>
            </a:r>
            <a:r>
              <a:rPr lang="en-US" sz="1100" baseline="0" dirty="0"/>
              <a:t> AWS Command </a:t>
            </a:r>
            <a:r>
              <a:rPr lang="en-US" sz="1100" dirty="0"/>
              <a:t>Line Interface (AWS CLI), Visual Studio, and Eclipse. It provides all the application services that you need for your application. The only thing you must create is your code. Elastic Beanstalk</a:t>
            </a:r>
            <a:r>
              <a:rPr lang="en-US" sz="1100" baseline="0" dirty="0"/>
              <a:t> is designed to make deploying your application a quick and easy process.</a:t>
            </a:r>
            <a:r>
              <a:rPr lang="en-US" sz="1100" dirty="0"/>
              <a:t> </a:t>
            </a:r>
          </a:p>
          <a:p>
            <a:endParaRPr lang="en-US" sz="1100" dirty="0"/>
          </a:p>
          <a:p>
            <a:r>
              <a:rPr lang="en-US" sz="1100" dirty="0"/>
              <a:t>Elastic Beanstalk supports a broad range of platforms. Supported platforms include Docker, Go, Java, .NET, Node.js, PHP, Python, and Ruby. </a:t>
            </a:r>
          </a:p>
          <a:p>
            <a:endParaRPr lang="en-US" sz="1100" dirty="0"/>
          </a:p>
          <a:p>
            <a:r>
              <a:rPr lang="en-US" sz="1100" dirty="0"/>
              <a:t>AWS Elastic Beanstalk deploys your code on </a:t>
            </a:r>
            <a:r>
              <a:rPr lang="en-US" sz="1100" b="1" dirty="0"/>
              <a:t>Apache Tomcat</a:t>
            </a:r>
            <a:r>
              <a:rPr lang="en-US" sz="1100" dirty="0"/>
              <a:t> for Java applications; </a:t>
            </a:r>
            <a:r>
              <a:rPr lang="en-US" sz="1100" b="1" dirty="0"/>
              <a:t>Apache HTTP Server</a:t>
            </a:r>
            <a:r>
              <a:rPr lang="en-US" sz="1100" dirty="0"/>
              <a:t> for PHP and Python applications; </a:t>
            </a:r>
            <a:r>
              <a:rPr lang="en-US" sz="1100" b="1" dirty="0"/>
              <a:t>NGINX</a:t>
            </a:r>
            <a:r>
              <a:rPr lang="en-US" sz="1100" dirty="0"/>
              <a:t> or </a:t>
            </a:r>
            <a:r>
              <a:rPr lang="en-US" sz="1100" b="1" dirty="0"/>
              <a:t>Apache HTTP Server </a:t>
            </a:r>
            <a:r>
              <a:rPr lang="en-US" sz="1100" dirty="0"/>
              <a:t>for Node.js applications; </a:t>
            </a:r>
            <a:r>
              <a:rPr lang="en-US" sz="1100" b="1" dirty="0"/>
              <a:t>Passenger</a:t>
            </a:r>
            <a:r>
              <a:rPr lang="en-US" sz="1100" dirty="0"/>
              <a:t> or </a:t>
            </a:r>
            <a:r>
              <a:rPr lang="en-US" sz="1100" b="1" dirty="0"/>
              <a:t>Puma</a:t>
            </a:r>
            <a:r>
              <a:rPr lang="en-US" sz="1100" dirty="0"/>
              <a:t> for Ruby applications; and </a:t>
            </a:r>
            <a:r>
              <a:rPr lang="en-US" sz="1100" b="1" dirty="0"/>
              <a:t>Microsoft Internet Information Services (IIS) </a:t>
            </a:r>
            <a:r>
              <a:rPr lang="en-US" sz="1100" dirty="0"/>
              <a:t>for .NET applications, Java SE, Docker, and Go.</a:t>
            </a:r>
          </a:p>
          <a:p>
            <a:endParaRPr lang="en-US" sz="1100" dirty="0"/>
          </a:p>
        </p:txBody>
      </p:sp>
    </p:spTree>
    <p:extLst>
      <p:ext uri="{BB962C8B-B14F-4D97-AF65-F5344CB8AC3E}">
        <p14:creationId xmlns:p14="http://schemas.microsoft.com/office/powerpoint/2010/main" val="237262976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It’s now time to review the module and wrap up with a knowledge check and discussion of a practice certification exam question.</a:t>
            </a:r>
          </a:p>
        </p:txBody>
      </p:sp>
    </p:spTree>
    <p:extLst>
      <p:ext uri="{BB962C8B-B14F-4D97-AF65-F5344CB8AC3E}">
        <p14:creationId xmlns:p14="http://schemas.microsoft.com/office/powerpoint/2010/main" val="30484555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summary, in this module,</a:t>
            </a:r>
            <a:r>
              <a:rPr lang="en-US" sz="1100" baseline="0" dirty="0"/>
              <a:t> you learned how to</a:t>
            </a:r>
            <a:r>
              <a:rPr lang="en-US" sz="1100" dirty="0"/>
              <a:t>:</a:t>
            </a:r>
          </a:p>
          <a:p>
            <a:endParaRPr lang="en-US" sz="1100" dirty="0"/>
          </a:p>
          <a:p>
            <a:pPr marL="171450" indent="-171450">
              <a:buFont typeface="Arial" panose="020B0604020202020204" pitchFamily="34" charset="0"/>
              <a:buChar char="•"/>
            </a:pPr>
            <a:r>
              <a:rPr lang="en-US" sz="1100" dirty="0"/>
              <a:t>Provide an overview of different AWS compute services in the cloud</a:t>
            </a:r>
          </a:p>
          <a:p>
            <a:pPr marL="171450" indent="-171450">
              <a:buFont typeface="Arial" panose="020B0604020202020204" pitchFamily="34" charset="0"/>
              <a:buChar char="•"/>
            </a:pPr>
            <a:r>
              <a:rPr lang="en-US" sz="1100" dirty="0"/>
              <a:t>Demonstrate why to use Amazon Elastic Compute Cloud (Amazon EC2)</a:t>
            </a:r>
          </a:p>
          <a:p>
            <a:pPr marL="171450" indent="-171450">
              <a:buFont typeface="Arial" panose="020B0604020202020204" pitchFamily="34" charset="0"/>
              <a:buChar char="•"/>
            </a:pPr>
            <a:r>
              <a:rPr lang="en-US" sz="1100" dirty="0"/>
              <a:t>Identify the functionality in the Amazon EC2 console</a:t>
            </a:r>
          </a:p>
          <a:p>
            <a:pPr marL="171450" indent="-171450">
              <a:buFont typeface="Arial" panose="020B0604020202020204" pitchFamily="34" charset="0"/>
              <a:buChar char="•"/>
            </a:pPr>
            <a:r>
              <a:rPr lang="en-US" sz="1100" dirty="0"/>
              <a:t>Perform basic functions in Amazon EC2 to build a virtual computing environment</a:t>
            </a:r>
          </a:p>
          <a:p>
            <a:pPr marL="171450" indent="-171450">
              <a:buFont typeface="Arial" panose="020B0604020202020204" pitchFamily="34" charset="0"/>
              <a:buChar char="•"/>
            </a:pPr>
            <a:r>
              <a:rPr lang="en-US" sz="1100" dirty="0"/>
              <a:t>Identify Amazon EC2 cost optimization elements</a:t>
            </a:r>
          </a:p>
          <a:p>
            <a:pPr marL="171450" indent="-171450">
              <a:buFont typeface="Arial" panose="020B0604020202020204" pitchFamily="34" charset="0"/>
              <a:buChar char="•"/>
            </a:pPr>
            <a:r>
              <a:rPr lang="en-US" sz="1100" dirty="0"/>
              <a:t>Demonstrate when to use AWS Elastic Beanstalk</a:t>
            </a:r>
          </a:p>
          <a:p>
            <a:pPr marL="171450" indent="-171450">
              <a:buFont typeface="Arial" panose="020B0604020202020204" pitchFamily="34" charset="0"/>
              <a:buChar char="•"/>
            </a:pPr>
            <a:r>
              <a:rPr lang="en-US" sz="1100" dirty="0"/>
              <a:t>Demonstrate when to use AWS Lambda</a:t>
            </a:r>
          </a:p>
          <a:p>
            <a:pPr marL="171450" indent="-171450">
              <a:buFont typeface="Arial" panose="020B0604020202020204" pitchFamily="34" charset="0"/>
              <a:buChar char="•"/>
            </a:pPr>
            <a:r>
              <a:rPr lang="en-US" sz="1100" dirty="0"/>
              <a:t>Identify how to run containerized applications in a cluster of managed servers</a:t>
            </a:r>
            <a:endParaRPr lang="en-US" sz="1100" dirty="0">
              <a:latin typeface="+mn-lt"/>
            </a:endParaRPr>
          </a:p>
          <a:p>
            <a:pPr marL="0" indent="0">
              <a:buFont typeface="Arial" panose="020B0604020202020204" pitchFamily="34" charset="0"/>
              <a:buNone/>
            </a:pPr>
            <a:endParaRPr lang="en-US" sz="1100" dirty="0"/>
          </a:p>
          <a:p>
            <a:pPr marL="171450" lvl="0" indent="-171450">
              <a:buFont typeface="Arial" panose="020B0604020202020204" pitchFamily="34" charset="0"/>
              <a:buChar char="•"/>
            </a:pPr>
            <a:endParaRPr lang="en-US" sz="1100" dirty="0"/>
          </a:p>
          <a:p>
            <a:endParaRPr lang="en-US" sz="1100" dirty="0"/>
          </a:p>
        </p:txBody>
      </p:sp>
    </p:spTree>
    <p:extLst>
      <p:ext uri="{BB962C8B-B14F-4D97-AF65-F5344CB8AC3E}">
        <p14:creationId xmlns:p14="http://schemas.microsoft.com/office/powerpoint/2010/main" val="45225381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t>Compute services on AWS is a large topic, and this module only provided an introduction to the subject. The following resources provide more detail:</a:t>
            </a:r>
          </a:p>
          <a:p>
            <a:pPr marL="171450" indent="-171450">
              <a:buFont typeface="Arial" panose="020B0604020202020204" pitchFamily="34" charset="0"/>
              <a:buChar char="•"/>
            </a:pPr>
            <a:endParaRPr lang="en-US" sz="1100" dirty="0">
              <a:hlinkClick r:id="rId3"/>
            </a:endParaRPr>
          </a:p>
          <a:p>
            <a:pPr marL="171450" indent="-171450">
              <a:buFont typeface="Arial" panose="020B0604020202020204" pitchFamily="34" charset="0"/>
              <a:buChar char="•"/>
            </a:pPr>
            <a:r>
              <a:rPr lang="en-US" sz="1100" dirty="0">
                <a:hlinkClick r:id="rId3"/>
              </a:rPr>
              <a:t>Amazon EC2 Documentation</a:t>
            </a:r>
            <a:endParaRPr lang="en-US" sz="1100" dirty="0"/>
          </a:p>
          <a:p>
            <a:pPr marL="171450" indent="-171450">
              <a:buFont typeface="Arial" panose="020B0604020202020204" pitchFamily="34" charset="0"/>
              <a:buChar char="•"/>
            </a:pPr>
            <a:r>
              <a:rPr lang="en-US" sz="1100" dirty="0">
                <a:hlinkClick r:id="rId4"/>
              </a:rPr>
              <a:t>Amazon EC2 Pricing </a:t>
            </a:r>
            <a:endParaRPr lang="en-US" sz="1100" dirty="0"/>
          </a:p>
          <a:p>
            <a:pPr marL="171450" indent="-171450">
              <a:buFont typeface="Arial" panose="020B0604020202020204" pitchFamily="34" charset="0"/>
              <a:buChar char="•"/>
            </a:pPr>
            <a:r>
              <a:rPr lang="en-US" sz="1100" dirty="0">
                <a:hlinkClick r:id="rId5"/>
              </a:rPr>
              <a:t>Amazon ECS Workshop</a:t>
            </a:r>
            <a:endParaRPr lang="en-US" sz="1100" dirty="0"/>
          </a:p>
          <a:p>
            <a:pPr marL="171450" indent="-171450">
              <a:buFont typeface="Arial" panose="020B0604020202020204" pitchFamily="34" charset="0"/>
              <a:buChar char="•"/>
            </a:pPr>
            <a:r>
              <a:rPr lang="en-US" sz="1100" dirty="0">
                <a:hlinkClick r:id="rId6"/>
              </a:rPr>
              <a:t>Running Containers on AWS</a:t>
            </a:r>
            <a:endParaRPr lang="en-US" sz="1100" dirty="0"/>
          </a:p>
          <a:p>
            <a:pPr marL="171450" indent="-171450">
              <a:buFont typeface="Arial" panose="020B0604020202020204" pitchFamily="34" charset="0"/>
              <a:buChar char="•"/>
            </a:pPr>
            <a:r>
              <a:rPr lang="en-US" sz="1100" dirty="0">
                <a:hlinkClick r:id="rId7"/>
              </a:rPr>
              <a:t>Amazon EKS Workshop</a:t>
            </a:r>
            <a:endParaRPr lang="en-US" sz="1100" dirty="0"/>
          </a:p>
          <a:p>
            <a:pPr marL="171450" indent="-171450">
              <a:buFont typeface="Arial" panose="020B0604020202020204" pitchFamily="34" charset="0"/>
              <a:buChar char="•"/>
            </a:pPr>
            <a:r>
              <a:rPr lang="en-US" sz="1100" dirty="0">
                <a:hlinkClick r:id="rId8"/>
              </a:rPr>
              <a:t>AWS Lambda Documentation</a:t>
            </a:r>
            <a:endParaRPr lang="en-US" sz="1100" dirty="0"/>
          </a:p>
          <a:p>
            <a:pPr marL="171450" indent="-171450">
              <a:buFont typeface="Arial" panose="020B0604020202020204" pitchFamily="34" charset="0"/>
              <a:buChar char="•"/>
            </a:pPr>
            <a:r>
              <a:rPr lang="en-US" sz="1100" dirty="0">
                <a:hlinkClick r:id="rId9"/>
              </a:rPr>
              <a:t>AWS Elastic Beanstalk Documentation</a:t>
            </a:r>
            <a:endParaRPr lang="en-US" sz="1100" dirty="0"/>
          </a:p>
          <a:p>
            <a:pPr marL="171450" indent="-171450">
              <a:buFont typeface="Arial" panose="020B0604020202020204" pitchFamily="34" charset="0"/>
              <a:buChar char="•"/>
            </a:pPr>
            <a:r>
              <a:rPr lang="en-US" sz="1100" u="sng" dirty="0">
                <a:hlinkClick r:id="rId10"/>
              </a:rPr>
              <a:t>Cost Optimization Playbook</a:t>
            </a:r>
            <a:endParaRPr lang="en-US" sz="1100" dirty="0"/>
          </a:p>
        </p:txBody>
      </p:sp>
    </p:spTree>
    <p:extLst>
      <p:ext uri="{BB962C8B-B14F-4D97-AF65-F5344CB8AC3E}">
        <p14:creationId xmlns:p14="http://schemas.microsoft.com/office/powerpoint/2010/main" val="87666789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5241eb572e_0_1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5241eb572e_0_1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In this module we’ll focus on leveraging Google Cloud resources and serverless managed services to build applications</a:t>
            </a:r>
            <a:endParaRPr dirty="0">
              <a:solidFill>
                <a:schemeClr val="dk1"/>
              </a:solidFill>
            </a:endParaRPr>
          </a:p>
        </p:txBody>
      </p:sp>
    </p:spTree>
    <p:extLst>
      <p:ext uri="{BB962C8B-B14F-4D97-AF65-F5344CB8AC3E}">
        <p14:creationId xmlns:p14="http://schemas.microsoft.com/office/powerpoint/2010/main" val="313524619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ded2878ce_0_5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ded2878ce_0_5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So far in this course, we’ve learned what Google Cloud is, and found out why we should have a solid platform before beginning a Google Cloud transfer. In this module, we’ll learn how to build apps directly in Google Cloud.</a:t>
            </a:r>
            <a:endParaRPr>
              <a:solidFill>
                <a:schemeClr val="dk1"/>
              </a:solidFill>
            </a:endParaRPr>
          </a:p>
        </p:txBody>
      </p:sp>
    </p:spTree>
    <p:extLst>
      <p:ext uri="{BB962C8B-B14F-4D97-AF65-F5344CB8AC3E}">
        <p14:creationId xmlns:p14="http://schemas.microsoft.com/office/powerpoint/2010/main" val="3615548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Master" Target="../slideMasters/slideMaster5.xml"/><Relationship Id="rId1" Type="http://schemas.openxmlformats.org/officeDocument/2006/relationships/tags" Target="../tags/tag57.xml"/><Relationship Id="rId4" Type="http://schemas.openxmlformats.org/officeDocument/2006/relationships/image" Target="../media/image16.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Master" Target="../slideMasters/slideMaster5.xml"/><Relationship Id="rId1" Type="http://schemas.openxmlformats.org/officeDocument/2006/relationships/tags" Target="../tags/tag58.xml"/><Relationship Id="rId4" Type="http://schemas.openxmlformats.org/officeDocument/2006/relationships/image" Target="../media/image16.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Master" Target="../slideMasters/slideMaster5.xml"/><Relationship Id="rId1" Type="http://schemas.openxmlformats.org/officeDocument/2006/relationships/tags" Target="../tags/tag59.xml"/><Relationship Id="rId4" Type="http://schemas.openxmlformats.org/officeDocument/2006/relationships/image" Target="../media/image16.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Master" Target="../slideMasters/slideMaster5.xml"/><Relationship Id="rId1" Type="http://schemas.openxmlformats.org/officeDocument/2006/relationships/tags" Target="../tags/tag60.xml"/><Relationship Id="rId4" Type="http://schemas.openxmlformats.org/officeDocument/2006/relationships/image" Target="../media/image16.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Master" Target="../slideMasters/slideMaster5.xml"/><Relationship Id="rId1" Type="http://schemas.openxmlformats.org/officeDocument/2006/relationships/tags" Target="../tags/tag61.xml"/><Relationship Id="rId4" Type="http://schemas.openxmlformats.org/officeDocument/2006/relationships/image" Target="../media/image16.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Master" Target="../slideMasters/slideMaster5.xml"/><Relationship Id="rId1" Type="http://schemas.openxmlformats.org/officeDocument/2006/relationships/tags" Target="../tags/tag62.xml"/><Relationship Id="rId4" Type="http://schemas.openxmlformats.org/officeDocument/2006/relationships/image" Target="../media/image16.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Master" Target="../slideMasters/slideMaster5.xml"/><Relationship Id="rId1" Type="http://schemas.openxmlformats.org/officeDocument/2006/relationships/tags" Target="../tags/tag63.xml"/><Relationship Id="rId4" Type="http://schemas.openxmlformats.org/officeDocument/2006/relationships/image" Target="../media/image16.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Master" Target="../slideMasters/slideMaster5.xml"/><Relationship Id="rId1" Type="http://schemas.openxmlformats.org/officeDocument/2006/relationships/tags" Target="../tags/tag64.xml"/><Relationship Id="rId4" Type="http://schemas.openxmlformats.org/officeDocument/2006/relationships/image" Target="../media/image16.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5.xml"/><Relationship Id="rId1" Type="http://schemas.openxmlformats.org/officeDocument/2006/relationships/tags" Target="../tags/tag65.xml"/><Relationship Id="rId4" Type="http://schemas.openxmlformats.org/officeDocument/2006/relationships/image" Target="../media/image19.jpe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Master" Target="../slideMasters/slideMaster5.xml"/><Relationship Id="rId1" Type="http://schemas.openxmlformats.org/officeDocument/2006/relationships/tags" Target="../tags/tag66.xml"/><Relationship Id="rId4" Type="http://schemas.openxmlformats.org/officeDocument/2006/relationships/image" Target="../media/image1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Master" Target="../slideMasters/slideMaster5.xml"/><Relationship Id="rId1" Type="http://schemas.openxmlformats.org/officeDocument/2006/relationships/tags" Target="../tags/tag67.xml"/><Relationship Id="rId4" Type="http://schemas.openxmlformats.org/officeDocument/2006/relationships/image" Target="../media/image16.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Master" Target="../slideMasters/slideMaster5.xml"/><Relationship Id="rId1" Type="http://schemas.openxmlformats.org/officeDocument/2006/relationships/tags" Target="../tags/tag68.xml"/><Relationship Id="rId4" Type="http://schemas.openxmlformats.org/officeDocument/2006/relationships/image" Target="../media/image16.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Master" Target="../slideMasters/slideMaster5.xml"/><Relationship Id="rId1" Type="http://schemas.openxmlformats.org/officeDocument/2006/relationships/tags" Target="../tags/tag69.xml"/><Relationship Id="rId4" Type="http://schemas.openxmlformats.org/officeDocument/2006/relationships/image" Target="../media/image16.pn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5.xml"/><Relationship Id="rId1" Type="http://schemas.openxmlformats.org/officeDocument/2006/relationships/tags" Target="../tags/tag70.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5.xml"/><Relationship Id="rId1" Type="http://schemas.openxmlformats.org/officeDocument/2006/relationships/tags" Target="../tags/tag7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5.xml"/><Relationship Id="rId1" Type="http://schemas.openxmlformats.org/officeDocument/2006/relationships/tags" Target="../tags/tag72.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5.xml"/><Relationship Id="rId1" Type="http://schemas.openxmlformats.org/officeDocument/2006/relationships/tags" Target="../tags/tag7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slideMaster" Target="../slideMasters/slideMaster5.xml"/><Relationship Id="rId1" Type="http://schemas.openxmlformats.org/officeDocument/2006/relationships/tags" Target="../tags/tag74.xml"/><Relationship Id="rId4" Type="http://schemas.openxmlformats.org/officeDocument/2006/relationships/image" Target="../media/image1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slideMaster" Target="../slideMasters/slideMaster3.xml"/><Relationship Id="rId1" Type="http://schemas.openxmlformats.org/officeDocument/2006/relationships/tags" Target="../tags/tag2.xml"/><Relationship Id="rId4" Type="http://schemas.openxmlformats.org/officeDocument/2006/relationships/image" Target="../media/image16.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3.xml"/><Relationship Id="rId1" Type="http://schemas.openxmlformats.org/officeDocument/2006/relationships/tags" Target="../tags/tag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3.xml"/><Relationship Id="rId1" Type="http://schemas.openxmlformats.org/officeDocument/2006/relationships/tags" Target="../tags/tag4.xml"/><Relationship Id="rId4" Type="http://schemas.openxmlformats.org/officeDocument/2006/relationships/image" Target="../media/image1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Master" Target="../slideMasters/slideMaster3.xml"/><Relationship Id="rId1" Type="http://schemas.openxmlformats.org/officeDocument/2006/relationships/tags" Target="../tags/tag5.xml"/><Relationship Id="rId4" Type="http://schemas.openxmlformats.org/officeDocument/2006/relationships/image" Target="../media/image18.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Master" Target="../slideMasters/slideMaster3.xml"/><Relationship Id="rId1" Type="http://schemas.openxmlformats.org/officeDocument/2006/relationships/tags" Target="../tags/tag6.xml"/><Relationship Id="rId4" Type="http://schemas.openxmlformats.org/officeDocument/2006/relationships/image" Target="../media/image16.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Master" Target="../slideMasters/slideMaster3.xml"/><Relationship Id="rId1" Type="http://schemas.openxmlformats.org/officeDocument/2006/relationships/tags" Target="../tags/tag7.xml"/><Relationship Id="rId4" Type="http://schemas.openxmlformats.org/officeDocument/2006/relationships/image" Target="../media/image16.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Master" Target="../slideMasters/slideMaster3.xml"/><Relationship Id="rId1" Type="http://schemas.openxmlformats.org/officeDocument/2006/relationships/tags" Target="../tags/tag8.xml"/><Relationship Id="rId4" Type="http://schemas.openxmlformats.org/officeDocument/2006/relationships/image" Target="../media/image16.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16.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16.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6.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6.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Master" Target="../slideMasters/slideMaster3.xml"/><Relationship Id="rId1" Type="http://schemas.openxmlformats.org/officeDocument/2006/relationships/tags" Target="../tags/tag13.xml"/><Relationship Id="rId4" Type="http://schemas.openxmlformats.org/officeDocument/2006/relationships/image" Target="../media/image16.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Master" Target="../slideMasters/slideMaster3.xml"/><Relationship Id="rId1" Type="http://schemas.openxmlformats.org/officeDocument/2006/relationships/tags" Target="../tags/tag14.xml"/><Relationship Id="rId4"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19.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Master" Target="../slideMasters/slideMaster3.xml"/><Relationship Id="rId1" Type="http://schemas.openxmlformats.org/officeDocument/2006/relationships/tags" Target="../tags/tag16.xml"/><Relationship Id="rId4" Type="http://schemas.openxmlformats.org/officeDocument/2006/relationships/image" Target="../media/image16.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Master" Target="../slideMasters/slideMaster3.xml"/><Relationship Id="rId1" Type="http://schemas.openxmlformats.org/officeDocument/2006/relationships/tags" Target="../tags/tag17.xml"/><Relationship Id="rId4" Type="http://schemas.openxmlformats.org/officeDocument/2006/relationships/image" Target="../media/image16.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Master" Target="../slideMasters/slideMaster3.xml"/><Relationship Id="rId1" Type="http://schemas.openxmlformats.org/officeDocument/2006/relationships/tags" Target="../tags/tag18.xml"/><Relationship Id="rId4" Type="http://schemas.openxmlformats.org/officeDocument/2006/relationships/image" Target="../media/image16.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Master" Target="../slideMasters/slideMaster3.xml"/><Relationship Id="rId1" Type="http://schemas.openxmlformats.org/officeDocument/2006/relationships/tags" Target="../tags/tag19.xml"/><Relationship Id="rId4" Type="http://schemas.openxmlformats.org/officeDocument/2006/relationships/image" Target="../media/image16.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slideMaster" Target="../slideMasters/slideMaster3.xml"/><Relationship Id="rId1" Type="http://schemas.openxmlformats.org/officeDocument/2006/relationships/tags" Target="../tags/tag24.xml"/><Relationship Id="rId4" Type="http://schemas.openxmlformats.org/officeDocument/2006/relationships/image" Target="../media/image1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3.xml"/><Relationship Id="rId1" Type="http://schemas.openxmlformats.org/officeDocument/2006/relationships/tags" Target="../tags/tag25.xml"/><Relationship Id="rId4" Type="http://schemas.openxmlformats.org/officeDocument/2006/relationships/image" Target="../media/image22.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slideMaster" Target="../slideMasters/slideMaster4.xml"/><Relationship Id="rId1" Type="http://schemas.openxmlformats.org/officeDocument/2006/relationships/tags" Target="../tags/tag27.xml"/><Relationship Id="rId4" Type="http://schemas.openxmlformats.org/officeDocument/2006/relationships/image" Target="../media/image16.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4.xml"/><Relationship Id="rId1" Type="http://schemas.openxmlformats.org/officeDocument/2006/relationships/tags" Target="../tags/tag28.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4.xml"/><Relationship Id="rId1" Type="http://schemas.openxmlformats.org/officeDocument/2006/relationships/tags" Target="../tags/tag29.xml"/><Relationship Id="rId4" Type="http://schemas.openxmlformats.org/officeDocument/2006/relationships/image" Target="../media/image18.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Master" Target="../slideMasters/slideMaster4.xml"/><Relationship Id="rId1" Type="http://schemas.openxmlformats.org/officeDocument/2006/relationships/tags" Target="../tags/tag30.xml"/><Relationship Id="rId4" Type="http://schemas.openxmlformats.org/officeDocument/2006/relationships/image" Target="../media/image18.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Master" Target="../slideMasters/slideMaster4.xml"/><Relationship Id="rId1" Type="http://schemas.openxmlformats.org/officeDocument/2006/relationships/tags" Target="../tags/tag31.xml"/><Relationship Id="rId4" Type="http://schemas.openxmlformats.org/officeDocument/2006/relationships/image" Target="../media/image16.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Master" Target="../slideMasters/slideMaster4.xml"/><Relationship Id="rId1" Type="http://schemas.openxmlformats.org/officeDocument/2006/relationships/tags" Target="../tags/tag32.xml"/><Relationship Id="rId4" Type="http://schemas.openxmlformats.org/officeDocument/2006/relationships/image" Target="../media/image16.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Master" Target="../slideMasters/slideMaster4.xml"/><Relationship Id="rId1" Type="http://schemas.openxmlformats.org/officeDocument/2006/relationships/tags" Target="../tags/tag33.xml"/><Relationship Id="rId4" Type="http://schemas.openxmlformats.org/officeDocument/2006/relationships/image" Target="../media/image16.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Master" Target="../slideMasters/slideMaster4.xml"/><Relationship Id="rId1" Type="http://schemas.openxmlformats.org/officeDocument/2006/relationships/tags" Target="../tags/tag34.xml"/><Relationship Id="rId4" Type="http://schemas.openxmlformats.org/officeDocument/2006/relationships/image" Target="../media/image16.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Master" Target="../slideMasters/slideMaster4.xml"/><Relationship Id="rId1" Type="http://schemas.openxmlformats.org/officeDocument/2006/relationships/tags" Target="../tags/tag35.xml"/><Relationship Id="rId4" Type="http://schemas.openxmlformats.org/officeDocument/2006/relationships/image" Target="../media/image1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Master" Target="../slideMasters/slideMaster4.xml"/><Relationship Id="rId1" Type="http://schemas.openxmlformats.org/officeDocument/2006/relationships/tags" Target="../tags/tag36.xml"/><Relationship Id="rId4" Type="http://schemas.openxmlformats.org/officeDocument/2006/relationships/image" Target="../media/image16.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Master" Target="../slideMasters/slideMaster4.xml"/><Relationship Id="rId1" Type="http://schemas.openxmlformats.org/officeDocument/2006/relationships/tags" Target="../tags/tag37.xml"/><Relationship Id="rId4" Type="http://schemas.openxmlformats.org/officeDocument/2006/relationships/image" Target="../media/image16.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Master" Target="../slideMasters/slideMaster4.xml"/><Relationship Id="rId1" Type="http://schemas.openxmlformats.org/officeDocument/2006/relationships/tags" Target="../tags/tag38.xml"/><Relationship Id="rId4" Type="http://schemas.openxmlformats.org/officeDocument/2006/relationships/image" Target="../media/image16.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Master" Target="../slideMasters/slideMaster4.xml"/><Relationship Id="rId1" Type="http://schemas.openxmlformats.org/officeDocument/2006/relationships/tags" Target="../tags/tag39.xml"/><Relationship Id="rId4" Type="http://schemas.openxmlformats.org/officeDocument/2006/relationships/image" Target="../media/image16.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4.xml"/><Relationship Id="rId1" Type="http://schemas.openxmlformats.org/officeDocument/2006/relationships/tags" Target="../tags/tag40.xml"/><Relationship Id="rId4" Type="http://schemas.openxmlformats.org/officeDocument/2006/relationships/image" Target="../media/image19.jpe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Master" Target="../slideMasters/slideMaster4.xml"/><Relationship Id="rId1" Type="http://schemas.openxmlformats.org/officeDocument/2006/relationships/tags" Target="../tags/tag41.xml"/><Relationship Id="rId4" Type="http://schemas.openxmlformats.org/officeDocument/2006/relationships/image" Target="../media/image16.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Master" Target="../slideMasters/slideMaster4.xml"/><Relationship Id="rId1" Type="http://schemas.openxmlformats.org/officeDocument/2006/relationships/tags" Target="../tags/tag42.xml"/><Relationship Id="rId4" Type="http://schemas.openxmlformats.org/officeDocument/2006/relationships/image" Target="../media/image16.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Master" Target="../slideMasters/slideMaster4.xml"/><Relationship Id="rId1" Type="http://schemas.openxmlformats.org/officeDocument/2006/relationships/tags" Target="../tags/tag43.xml"/><Relationship Id="rId4" Type="http://schemas.openxmlformats.org/officeDocument/2006/relationships/image" Target="../media/image16.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Master" Target="../slideMasters/slideMaster4.xml"/><Relationship Id="rId1" Type="http://schemas.openxmlformats.org/officeDocument/2006/relationships/tags" Target="../tags/tag44.xml"/><Relationship Id="rId4" Type="http://schemas.openxmlformats.org/officeDocument/2006/relationships/image" Target="../media/image16.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4.xml"/><Relationship Id="rId1" Type="http://schemas.openxmlformats.org/officeDocument/2006/relationships/tags" Target="../tags/tag4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4.xml"/><Relationship Id="rId1" Type="http://schemas.openxmlformats.org/officeDocument/2006/relationships/tags" Target="../tags/tag4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4.xml"/><Relationship Id="rId1" Type="http://schemas.openxmlformats.org/officeDocument/2006/relationships/tags" Target="../tags/tag47.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4.xml"/><Relationship Id="rId1" Type="http://schemas.openxmlformats.org/officeDocument/2006/relationships/tags" Target="../tags/tag48.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slideMaster" Target="../slideMasters/slideMaster4.xml"/><Relationship Id="rId1" Type="http://schemas.openxmlformats.org/officeDocument/2006/relationships/tags" Target="../tags/tag49.xml"/><Relationship Id="rId4" Type="http://schemas.openxmlformats.org/officeDocument/2006/relationships/image" Target="../media/image16.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4.xml"/><Relationship Id="rId1" Type="http://schemas.openxmlformats.org/officeDocument/2006/relationships/tags" Target="../tags/tag50.xml"/><Relationship Id="rId4" Type="http://schemas.openxmlformats.org/officeDocument/2006/relationships/image" Target="../media/image22.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slideMaster" Target="../slideMasters/slideMaster5.xml"/><Relationship Id="rId1" Type="http://schemas.openxmlformats.org/officeDocument/2006/relationships/tags" Target="../tags/tag52.xml"/><Relationship Id="rId4" Type="http://schemas.openxmlformats.org/officeDocument/2006/relationships/image" Target="../media/image16.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5.xml"/><Relationship Id="rId1" Type="http://schemas.openxmlformats.org/officeDocument/2006/relationships/tags" Target="../tags/tag5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5.xml"/><Relationship Id="rId1" Type="http://schemas.openxmlformats.org/officeDocument/2006/relationships/tags" Target="../tags/tag54.xml"/><Relationship Id="rId4" Type="http://schemas.openxmlformats.org/officeDocument/2006/relationships/image" Target="../media/image18.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Master" Target="../slideMasters/slideMaster5.xml"/><Relationship Id="rId1" Type="http://schemas.openxmlformats.org/officeDocument/2006/relationships/tags" Target="../tags/tag55.xml"/><Relationship Id="rId4" Type="http://schemas.openxmlformats.org/officeDocument/2006/relationships/image" Target="../media/image18.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Master" Target="../slideMasters/slideMaster5.xml"/><Relationship Id="rId1" Type="http://schemas.openxmlformats.org/officeDocument/2006/relationships/tags" Target="../tags/tag56.xml"/><Relationship Id="rId4" Type="http://schemas.openxmlformats.org/officeDocument/2006/relationships/image" Target="../media/image16.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12D83-35AD-D34A-978E-7CD7C6E2EB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CB5CA6E-CD76-AD43-93E1-4EA57CEE2F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4DDAB13-3BE9-2443-BE9F-F07A17062D13}"/>
              </a:ext>
            </a:extLst>
          </p:cNvPr>
          <p:cNvSpPr>
            <a:spLocks noGrp="1"/>
          </p:cNvSpPr>
          <p:nvPr>
            <p:ph type="dt" sz="half" idx="10"/>
          </p:nvPr>
        </p:nvSpPr>
        <p:spPr/>
        <p:txBody>
          <a:bodyPr/>
          <a:lstStyle/>
          <a:p>
            <a:fld id="{7CB009A2-5570-A541-B978-FC9343429017}" type="datetime1">
              <a:rPr lang="en-US" smtClean="0"/>
              <a:t>9/10/21</a:t>
            </a:fld>
            <a:endParaRPr lang="en-US"/>
          </a:p>
        </p:txBody>
      </p:sp>
      <p:sp>
        <p:nvSpPr>
          <p:cNvPr id="5" name="Footer Placeholder 4">
            <a:extLst>
              <a:ext uri="{FF2B5EF4-FFF2-40B4-BE49-F238E27FC236}">
                <a16:creationId xmlns:a16="http://schemas.microsoft.com/office/drawing/2014/main" id="{66BB9B07-0A37-8345-A6C3-C1CD5966D685}"/>
              </a:ext>
            </a:extLst>
          </p:cNvPr>
          <p:cNvSpPr>
            <a:spLocks noGrp="1"/>
          </p:cNvSpPr>
          <p:nvPr>
            <p:ph type="ftr" sz="quarter" idx="11"/>
          </p:nvPr>
        </p:nvSpPr>
        <p:spPr/>
        <p:txBody>
          <a:bodyPr/>
          <a:lstStyle/>
          <a:p>
            <a:r>
              <a:rPr lang="en-US"/>
              <a:t>Distributed and Cloud Computing – Fall 2021</a:t>
            </a:r>
          </a:p>
        </p:txBody>
      </p:sp>
      <p:sp>
        <p:nvSpPr>
          <p:cNvPr id="6" name="Slide Number Placeholder 5">
            <a:extLst>
              <a:ext uri="{FF2B5EF4-FFF2-40B4-BE49-F238E27FC236}">
                <a16:creationId xmlns:a16="http://schemas.microsoft.com/office/drawing/2014/main" id="{3C46B162-7FF1-754B-BD51-773D16AC49EC}"/>
              </a:ext>
            </a:extLst>
          </p:cNvPr>
          <p:cNvSpPr>
            <a:spLocks noGrp="1"/>
          </p:cNvSpPr>
          <p:nvPr>
            <p:ph type="sldNum" sz="quarter" idx="12"/>
          </p:nvPr>
        </p:nvSpPr>
        <p:spPr/>
        <p:txBody>
          <a:bodyPr/>
          <a:lstStyle/>
          <a:p>
            <a:fld id="{282CF0B9-EE7B-6F44-881A-1A8450A68866}" type="slidenum">
              <a:rPr lang="en-US" smtClean="0"/>
              <a:t>‹#›</a:t>
            </a:fld>
            <a:endParaRPr lang="en-US"/>
          </a:p>
        </p:txBody>
      </p:sp>
    </p:spTree>
    <p:extLst>
      <p:ext uri="{BB962C8B-B14F-4D97-AF65-F5344CB8AC3E}">
        <p14:creationId xmlns:p14="http://schemas.microsoft.com/office/powerpoint/2010/main" val="2694118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D85E3-0A93-E14C-916E-205CA79EE7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5A8425-B613-744E-95A7-3246C8CEB1D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8CAB4A-250F-C540-90B4-DD33360DA0A8}"/>
              </a:ext>
            </a:extLst>
          </p:cNvPr>
          <p:cNvSpPr>
            <a:spLocks noGrp="1"/>
          </p:cNvSpPr>
          <p:nvPr>
            <p:ph type="dt" sz="half" idx="10"/>
          </p:nvPr>
        </p:nvSpPr>
        <p:spPr/>
        <p:txBody>
          <a:bodyPr/>
          <a:lstStyle/>
          <a:p>
            <a:fld id="{E099FC92-B240-FE48-BD16-EA5F49F5B348}" type="datetime1">
              <a:rPr lang="en-US" smtClean="0"/>
              <a:t>9/10/21</a:t>
            </a:fld>
            <a:endParaRPr lang="en-US"/>
          </a:p>
        </p:txBody>
      </p:sp>
      <p:sp>
        <p:nvSpPr>
          <p:cNvPr id="5" name="Footer Placeholder 4">
            <a:extLst>
              <a:ext uri="{FF2B5EF4-FFF2-40B4-BE49-F238E27FC236}">
                <a16:creationId xmlns:a16="http://schemas.microsoft.com/office/drawing/2014/main" id="{45F829D8-BB48-4943-84A4-854503248EB0}"/>
              </a:ext>
            </a:extLst>
          </p:cNvPr>
          <p:cNvSpPr>
            <a:spLocks noGrp="1"/>
          </p:cNvSpPr>
          <p:nvPr>
            <p:ph type="ftr" sz="quarter" idx="11"/>
          </p:nvPr>
        </p:nvSpPr>
        <p:spPr/>
        <p:txBody>
          <a:bodyPr/>
          <a:lstStyle/>
          <a:p>
            <a:r>
              <a:rPr lang="en-US"/>
              <a:t>Distributed and Cloud Computing – Fall 2021</a:t>
            </a:r>
          </a:p>
        </p:txBody>
      </p:sp>
      <p:sp>
        <p:nvSpPr>
          <p:cNvPr id="6" name="Slide Number Placeholder 5">
            <a:extLst>
              <a:ext uri="{FF2B5EF4-FFF2-40B4-BE49-F238E27FC236}">
                <a16:creationId xmlns:a16="http://schemas.microsoft.com/office/drawing/2014/main" id="{178A4B99-6755-B040-B7FC-8EF26A973EF1}"/>
              </a:ext>
            </a:extLst>
          </p:cNvPr>
          <p:cNvSpPr>
            <a:spLocks noGrp="1"/>
          </p:cNvSpPr>
          <p:nvPr>
            <p:ph type="sldNum" sz="quarter" idx="12"/>
          </p:nvPr>
        </p:nvSpPr>
        <p:spPr/>
        <p:txBody>
          <a:bodyPr/>
          <a:lstStyle/>
          <a:p>
            <a:fld id="{282CF0B9-EE7B-6F44-881A-1A8450A68866}" type="slidenum">
              <a:rPr lang="en-US" smtClean="0"/>
              <a:t>‹#›</a:t>
            </a:fld>
            <a:endParaRPr lang="en-US"/>
          </a:p>
        </p:txBody>
      </p:sp>
    </p:spTree>
    <p:extLst>
      <p:ext uri="{BB962C8B-B14F-4D97-AF65-F5344CB8AC3E}">
        <p14:creationId xmlns:p14="http://schemas.microsoft.com/office/powerpoint/2010/main" val="96295195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80609319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a16="http://schemas.microsoft.com/office/drawing/2014/main" id="{EAED9FF8-3030-4E4D-ADC0-FA2315FD54F2}"/>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14" name="Picture 13">
            <a:extLst>
              <a:ext uri="{FF2B5EF4-FFF2-40B4-BE49-F238E27FC236}">
                <a16:creationId xmlns:a16="http://schemas.microsoft.com/office/drawing/2014/main" id="{BCD2DB21-CEFB-4A4D-B8DA-776FFE4E65E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48434685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16" name="Picture 15">
            <a:extLst>
              <a:ext uri="{FF2B5EF4-FFF2-40B4-BE49-F238E27FC236}">
                <a16:creationId xmlns:a16="http://schemas.microsoft.com/office/drawing/2014/main" id="{503D402F-215B-FB47-825A-3E2774C59C1B}"/>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62172431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0" name="Footer Placeholder 4">
            <a:extLst>
              <a:ext uri="{FF2B5EF4-FFF2-40B4-BE49-F238E27FC236}">
                <a16:creationId xmlns:a16="http://schemas.microsoft.com/office/drawing/2014/main" id="{99B9B80A-7CBE-8F4D-B2B0-66F7C285B4D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15" name="Picture 14">
            <a:extLst>
              <a:ext uri="{FF2B5EF4-FFF2-40B4-BE49-F238E27FC236}">
                <a16:creationId xmlns:a16="http://schemas.microsoft.com/office/drawing/2014/main" id="{2D28D2B2-887B-C449-B54F-A6016CBDBCB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69213579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Slide Number Placeholder 5">
            <a:extLst>
              <a:ext uri="{FF2B5EF4-FFF2-40B4-BE49-F238E27FC236}">
                <a16:creationId xmlns:a16="http://schemas.microsoft.com/office/drawing/2014/main" id="{F93D8A33-23FE-0C4F-9E8F-25B4C5AE7E2D}"/>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a:t>
            </a:fld>
            <a:endParaRPr lang="en-US" dirty="0"/>
          </a:p>
        </p:txBody>
      </p:sp>
      <p:sp>
        <p:nvSpPr>
          <p:cNvPr id="7" name="Footer Placeholder 4">
            <a:extLst>
              <a:ext uri="{FF2B5EF4-FFF2-40B4-BE49-F238E27FC236}">
                <a16:creationId xmlns:a16="http://schemas.microsoft.com/office/drawing/2014/main" id="{BE8EE179-7D32-EC44-9957-395A214B62C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8" name="Picture 7">
            <a:extLst>
              <a:ext uri="{FF2B5EF4-FFF2-40B4-BE49-F238E27FC236}">
                <a16:creationId xmlns:a16="http://schemas.microsoft.com/office/drawing/2014/main" id="{FD64CDEF-A244-5649-B243-5BDF609659D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21687905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16" name="Picture 15">
            <a:extLst>
              <a:ext uri="{FF2B5EF4-FFF2-40B4-BE49-F238E27FC236}">
                <a16:creationId xmlns:a16="http://schemas.microsoft.com/office/drawing/2014/main" id="{B49C5B5F-9EDC-CD4D-BA0B-49411FD11BBC}"/>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72314886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a:noAutofit/>
          </a:bodyPr>
          <a:lstStyle>
            <a:lvl1pPr marL="0" indent="0">
              <a:buNone/>
              <a:defRPr/>
            </a:lvl1pPr>
          </a:lstStyle>
          <a:p>
            <a:r>
              <a:rPr lang="en-US" dirty="0"/>
              <a:t>Click icon to add picture</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a:noAutofit/>
          </a:bodyPr>
          <a:lstStyle>
            <a:lvl1pPr marL="0" indent="0">
              <a:buNone/>
              <a:defRPr/>
            </a:lvl1pPr>
          </a:lstStyle>
          <a:p>
            <a:r>
              <a:rPr lang="en-US" dirty="0"/>
              <a:t>Click icon to add picture</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a:noAutofit/>
          </a:bodyPr>
          <a:lstStyle>
            <a:lvl1pPr marL="0" indent="0">
              <a:buNone/>
              <a:defRPr/>
            </a:lvl1pPr>
          </a:lstStyle>
          <a:p>
            <a:r>
              <a:rPr lang="en-US" dirty="0"/>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a:noAutofit/>
          </a:bodyPr>
          <a:lstStyle>
            <a:lvl1pPr marL="0" indent="0">
              <a:buNone/>
              <a:defRPr/>
            </a:lvl1pPr>
          </a:lstStyle>
          <a:p>
            <a:r>
              <a:rPr lang="en-US" dirty="0"/>
              <a:t>Click icon to add picture</a:t>
            </a:r>
          </a:p>
        </p:txBody>
      </p:sp>
      <p:sp>
        <p:nvSpPr>
          <p:cNvPr id="14" name="Footer Placeholder 4">
            <a:extLst>
              <a:ext uri="{FF2B5EF4-FFF2-40B4-BE49-F238E27FC236}">
                <a16:creationId xmlns:a16="http://schemas.microsoft.com/office/drawing/2014/main" id="{075ED423-869B-CA42-83F6-A40BF01C3EB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16" name="Picture 15">
            <a:extLst>
              <a:ext uri="{FF2B5EF4-FFF2-40B4-BE49-F238E27FC236}">
                <a16:creationId xmlns:a16="http://schemas.microsoft.com/office/drawing/2014/main" id="{49A7927A-C274-E848-B9FC-75CF0763AED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45453411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a:noAutofit/>
          </a:bodyPr>
          <a:lstStyle>
            <a:lvl1pPr marL="0" indent="0">
              <a:buNone/>
              <a:defRPr/>
            </a:lvl1pPr>
          </a:lstStyle>
          <a:p>
            <a:r>
              <a:rPr lang="en-US" dirty="0"/>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a:noAutofit/>
          </a:bodyPr>
          <a:lstStyle>
            <a:lvl1pPr marL="0" indent="0">
              <a:buNone/>
              <a:defRPr/>
            </a:lvl1pPr>
          </a:lstStyle>
          <a:p>
            <a:r>
              <a:rPr lang="en-US" dirty="0"/>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21" name="Footer Placeholder 4">
            <a:extLst>
              <a:ext uri="{FF2B5EF4-FFF2-40B4-BE49-F238E27FC236}">
                <a16:creationId xmlns:a16="http://schemas.microsoft.com/office/drawing/2014/main" id="{FBF3F200-BB4F-664F-876E-B587463197E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23" name="Picture 22">
            <a:extLst>
              <a:ext uri="{FF2B5EF4-FFF2-40B4-BE49-F238E27FC236}">
                <a16:creationId xmlns:a16="http://schemas.microsoft.com/office/drawing/2014/main" id="{C99A9892-B85D-B746-B8F0-8DD0CF1EABE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58645571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a:t>Click to edit Master text styles</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a:t>Click to edit Master text styles</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a:t>Click to 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34" name="Picture 33">
            <a:extLst>
              <a:ext uri="{FF2B5EF4-FFF2-40B4-BE49-F238E27FC236}">
                <a16:creationId xmlns:a16="http://schemas.microsoft.com/office/drawing/2014/main" id="{F7CCF82A-4490-0644-8968-C198DF5F3F3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6"/>
            <a:ext cx="1772652" cy="449072"/>
          </a:xfrm>
          <a:prstGeom prst="rect">
            <a:avLst/>
          </a:prstGeom>
        </p:spPr>
      </p:pic>
      <p:pic>
        <p:nvPicPr>
          <p:cNvPr id="13" name="Picture 12">
            <a:extLst>
              <a:ext uri="{FF2B5EF4-FFF2-40B4-BE49-F238E27FC236}">
                <a16:creationId xmlns:a16="http://schemas.microsoft.com/office/drawing/2014/main" id="{76EEF212-16FA-C546-A6BD-253C80A1A8FF}"/>
              </a:ext>
            </a:extLst>
          </p:cNvPr>
          <p:cNvPicPr>
            <a:picLocks noChangeAspect="1"/>
          </p:cNvPicPr>
          <p:nvPr userDrawn="1"/>
        </p:nvPicPr>
        <p:blipFill rotWithShape="1">
          <a:blip r:embed="rId4"/>
          <a:srcRect l="75552" t="60520" r="3438" b="3809"/>
          <a:stretch/>
        </p:blipFill>
        <p:spPr>
          <a:xfrm rot="10800000">
            <a:off x="-1" y="-2"/>
            <a:ext cx="2268187" cy="2166103"/>
          </a:xfrm>
          <a:prstGeom prst="rect">
            <a:avLst/>
          </a:prstGeom>
        </p:spPr>
      </p:pic>
      <p:sp>
        <p:nvSpPr>
          <p:cNvPr id="17"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296894139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2264663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49ABBE-53E3-3741-9AA1-2B02E5AAD41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EABA67-BB43-5240-A743-8C147DBD95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19F7EA-1DB4-E14E-B9BC-3325DA9016B4}"/>
              </a:ext>
            </a:extLst>
          </p:cNvPr>
          <p:cNvSpPr>
            <a:spLocks noGrp="1"/>
          </p:cNvSpPr>
          <p:nvPr>
            <p:ph type="dt" sz="half" idx="10"/>
          </p:nvPr>
        </p:nvSpPr>
        <p:spPr/>
        <p:txBody>
          <a:bodyPr/>
          <a:lstStyle/>
          <a:p>
            <a:fld id="{DDE0F630-20DF-D543-AC79-179C1A46C8D0}" type="datetime1">
              <a:rPr lang="en-US" smtClean="0"/>
              <a:t>9/10/21</a:t>
            </a:fld>
            <a:endParaRPr lang="en-US"/>
          </a:p>
        </p:txBody>
      </p:sp>
      <p:sp>
        <p:nvSpPr>
          <p:cNvPr id="5" name="Footer Placeholder 4">
            <a:extLst>
              <a:ext uri="{FF2B5EF4-FFF2-40B4-BE49-F238E27FC236}">
                <a16:creationId xmlns:a16="http://schemas.microsoft.com/office/drawing/2014/main" id="{E9B3BDAB-0B92-E340-A016-A02E5103CAB5}"/>
              </a:ext>
            </a:extLst>
          </p:cNvPr>
          <p:cNvSpPr>
            <a:spLocks noGrp="1"/>
          </p:cNvSpPr>
          <p:nvPr>
            <p:ph type="ftr" sz="quarter" idx="11"/>
          </p:nvPr>
        </p:nvSpPr>
        <p:spPr/>
        <p:txBody>
          <a:bodyPr/>
          <a:lstStyle/>
          <a:p>
            <a:r>
              <a:rPr lang="en-US"/>
              <a:t>Distributed and Cloud Computing – Fall 2021</a:t>
            </a:r>
          </a:p>
        </p:txBody>
      </p:sp>
      <p:sp>
        <p:nvSpPr>
          <p:cNvPr id="6" name="Slide Number Placeholder 5">
            <a:extLst>
              <a:ext uri="{FF2B5EF4-FFF2-40B4-BE49-F238E27FC236}">
                <a16:creationId xmlns:a16="http://schemas.microsoft.com/office/drawing/2014/main" id="{C2FF20F5-F5BB-5448-9FE3-F46023CDCFAC}"/>
              </a:ext>
            </a:extLst>
          </p:cNvPr>
          <p:cNvSpPr>
            <a:spLocks noGrp="1"/>
          </p:cNvSpPr>
          <p:nvPr>
            <p:ph type="sldNum" sz="quarter" idx="12"/>
          </p:nvPr>
        </p:nvSpPr>
        <p:spPr/>
        <p:txBody>
          <a:bodyPr/>
          <a:lstStyle/>
          <a:p>
            <a:fld id="{282CF0B9-EE7B-6F44-881A-1A8450A68866}" type="slidenum">
              <a:rPr lang="en-US" smtClean="0"/>
              <a:t>‹#›</a:t>
            </a:fld>
            <a:endParaRPr lang="en-US"/>
          </a:p>
        </p:txBody>
      </p:sp>
    </p:spTree>
    <p:extLst>
      <p:ext uri="{BB962C8B-B14F-4D97-AF65-F5344CB8AC3E}">
        <p14:creationId xmlns:p14="http://schemas.microsoft.com/office/powerpoint/2010/main" val="328480001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a16="http://schemas.microsoft.com/office/drawing/2014/main" id="{FE4A4D56-E7FB-BE4E-A7A1-0A8FD181905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314268795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a16="http://schemas.microsoft.com/office/drawing/2014/main" id="{8DBCFF47-80C8-FA4F-9A18-B92FA7DC4DF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106059548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11" name="Picture 10">
            <a:extLst>
              <a:ext uri="{FF2B5EF4-FFF2-40B4-BE49-F238E27FC236}">
                <a16:creationId xmlns:a16="http://schemas.microsoft.com/office/drawing/2014/main" id="{BE6AEB20-C247-9049-A91B-EA79979980DA}"/>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396633638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7" name="Picture 6">
            <a:extLst>
              <a:ext uri="{FF2B5EF4-FFF2-40B4-BE49-F238E27FC236}">
                <a16:creationId xmlns:a16="http://schemas.microsoft.com/office/drawing/2014/main" id="{1FCA25A4-C80D-FC44-8153-D8376A9E41F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37949556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sp>
        <p:nvSpPr>
          <p:cNvPr id="10" name="Footer Placeholder 4">
            <a:extLst>
              <a:ext uri="{FF2B5EF4-FFF2-40B4-BE49-F238E27FC236}">
                <a16:creationId xmlns:a16="http://schemas.microsoft.com/office/drawing/2014/main" id="{F86437D1-E7F9-2F42-864E-95D935B7DAF8}"/>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sp>
        <p:nvSpPr>
          <p:cNvPr id="7" name="Slide Number Placeholder 5">
            <a:extLst>
              <a:ext uri="{FF2B5EF4-FFF2-40B4-BE49-F238E27FC236}">
                <a16:creationId xmlns:a16="http://schemas.microsoft.com/office/drawing/2014/main" id="{45F76685-5779-5D40-A261-B0BC701B3745}"/>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6" name="Picture 5">
            <a:extLst>
              <a:ext uri="{FF2B5EF4-FFF2-40B4-BE49-F238E27FC236}">
                <a16:creationId xmlns:a16="http://schemas.microsoft.com/office/drawing/2014/main" id="{40DE264E-2087-B647-8F60-282FE0A1DE1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Tree>
    <p:custDataLst>
      <p:tags r:id="rId1"/>
    </p:custDataLst>
    <p:extLst>
      <p:ext uri="{BB962C8B-B14F-4D97-AF65-F5344CB8AC3E}">
        <p14:creationId xmlns:p14="http://schemas.microsoft.com/office/powerpoint/2010/main" val="89270081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a:t>Click to edit Master title style</a:t>
            </a:r>
            <a:endParaRPr lang="en-US" dirty="0"/>
          </a:p>
        </p:txBody>
      </p:sp>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3" name="Rectangle 22">
            <a:extLst>
              <a:ext uri="{FF2B5EF4-FFF2-40B4-BE49-F238E27FC236}">
                <a16:creationId xmlns:a16="http://schemas.microsoft.com/office/drawing/2014/main" id="{95458110-5E55-0F46-BBF5-9C8F2C62151D}"/>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5" name="Rectangle 24">
            <a:extLst>
              <a:ext uri="{FF2B5EF4-FFF2-40B4-BE49-F238E27FC236}">
                <a16:creationId xmlns:a16="http://schemas.microsoft.com/office/drawing/2014/main" id="{3A3837C0-EFCF-E345-9E05-AF315FB06800}"/>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a:normAutofit/>
          </a:bodyPr>
          <a:lstStyle>
            <a:lvl1pPr marL="0" indent="0">
              <a:buNone/>
              <a:defRPr sz="2400"/>
            </a:lvl1pPr>
          </a:lstStyle>
          <a:p>
            <a:pPr lvl="0"/>
            <a:r>
              <a:rPr lang="en-US"/>
              <a:t>Click to 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a:noAutofit/>
          </a:bodyPr>
          <a:lstStyle>
            <a:lvl1pPr marL="0" indent="0">
              <a:buNone/>
              <a:defRPr sz="2000" b="0">
                <a:solidFill>
                  <a:schemeClr val="tx1"/>
                </a:solidFill>
              </a:defRPr>
            </a:lvl1pPr>
          </a:lstStyle>
          <a:p>
            <a:pPr lvl="0"/>
            <a:r>
              <a:rPr lang="en-US"/>
              <a:t>Click to edit Master text styles</a:t>
            </a:r>
          </a:p>
        </p:txBody>
      </p:sp>
      <p:pic>
        <p:nvPicPr>
          <p:cNvPr id="16" name="Picture 15">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3">
                <a:solidFill>
                  <a:schemeClr val="bg1"/>
                </a:solidFill>
              </a:defRPr>
            </a:lvl1pPr>
          </a:lstStyle>
          <a:p>
            <a:pPr lvl="0"/>
            <a:r>
              <a:rPr lang="en-US"/>
              <a:t>Click to edit Master text styles</a:t>
            </a:r>
          </a:p>
        </p:txBody>
      </p:sp>
      <p:sp>
        <p:nvSpPr>
          <p:cNvPr id="24" name="TextBox 23"/>
          <p:cNvSpPr txBox="1"/>
          <p:nvPr userDrawn="1"/>
        </p:nvSpPr>
        <p:spPr>
          <a:xfrm>
            <a:off x="290923" y="3889248"/>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3">
                <a:solidFill>
                  <a:schemeClr val="bg1"/>
                </a:solidFill>
              </a:defRPr>
            </a:lvl1pPr>
          </a:lstStyle>
          <a:p>
            <a:pPr lvl="0"/>
            <a:r>
              <a:rPr lang="en-US"/>
              <a:t>Click to edit Master text styles</a:t>
            </a:r>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Tree>
    <p:custDataLst>
      <p:tags r:id="rId1"/>
    </p:custDataLst>
    <p:extLst>
      <p:ext uri="{BB962C8B-B14F-4D97-AF65-F5344CB8AC3E}">
        <p14:creationId xmlns:p14="http://schemas.microsoft.com/office/powerpoint/2010/main" val="208828900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a:t>Click to edit Master title style</a:t>
            </a:r>
            <a:endParaRPr lang="en-US" dirty="0"/>
          </a:p>
        </p:txBody>
      </p:sp>
      <p:sp>
        <p:nvSpPr>
          <p:cNvPr id="8" name="Rectangle 7">
            <a:extLst>
              <a:ext uri="{FF2B5EF4-FFF2-40B4-BE49-F238E27FC236}">
                <a16:creationId xmlns:a16="http://schemas.microsoft.com/office/drawing/2014/main" id="{A413BF5D-EF1D-5C42-8ED2-B1DC40150995}"/>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13" name="Picture 12">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90352287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5" name="TextBox 4">
            <a:extLst>
              <a:ext uri="{FF2B5EF4-FFF2-40B4-BE49-F238E27FC236}">
                <a16:creationId xmlns:a16="http://schemas.microsoft.com/office/drawing/2014/main" id="{7F32C9FB-A505-8F4E-99FC-1B161C930668}"/>
              </a:ext>
            </a:extLst>
          </p:cNvPr>
          <p:cNvSpPr txBox="1"/>
          <p:nvPr userDrawn="1"/>
        </p:nvSpPr>
        <p:spPr>
          <a:xfrm>
            <a:off x="423968" y="6089839"/>
            <a:ext cx="8921913" cy="646331"/>
          </a:xfrm>
          <a:prstGeom prst="rect">
            <a:avLst/>
          </a:prstGeom>
          <a:noFill/>
        </p:spPr>
        <p:txBody>
          <a:bodyPr wrap="square" rtlCol="0">
            <a:noAutofit/>
          </a:bodyPr>
          <a:lstStyle/>
          <a:p>
            <a:pPr algn="just"/>
            <a:r>
              <a:rPr lang="en-US" sz="900" dirty="0">
                <a:solidFill>
                  <a:schemeClr val="bg1"/>
                </a:solidFill>
                <a:latin typeface="Amazon Ember Light" charset="0"/>
                <a:ea typeface="Amazon Ember Light" charset="0"/>
                <a:cs typeface="Amazon Ember Light" charset="0"/>
              </a:rPr>
              <a:t>© 2019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900" u="sng" dirty="0">
                <a:solidFill>
                  <a:schemeClr val="bg1"/>
                </a:solidFill>
                <a:latin typeface="Amazon Ember Light" charset="0"/>
                <a:ea typeface="Amazon Ember Light" charset="0"/>
                <a:cs typeface="Amazon Ember Light" charset="0"/>
              </a:rPr>
              <a:t>aws-course-feedback@amazon.com</a:t>
            </a:r>
            <a:r>
              <a:rPr lang="en-US" sz="900" dirty="0">
                <a:solidFill>
                  <a:schemeClr val="bg1"/>
                </a:solidFill>
                <a:latin typeface="Amazon Ember Light" charset="0"/>
                <a:ea typeface="Amazon Ember Light" charset="0"/>
                <a:cs typeface="Amazon Ember Light" charset="0"/>
              </a:rPr>
              <a:t>. For all other questions, contact us at: </a:t>
            </a:r>
            <a:r>
              <a:rPr lang="en-US" sz="900" u="sng" dirty="0">
                <a:solidFill>
                  <a:schemeClr val="bg1"/>
                </a:solidFill>
                <a:latin typeface="Amazon Ember Light" charset="0"/>
                <a:ea typeface="Amazon Ember Light" charset="0"/>
                <a:cs typeface="Amazon Ember Light" charset="0"/>
              </a:rPr>
              <a:t>https://aws.amazon.com/contact-us/aws-training/</a:t>
            </a:r>
            <a:r>
              <a:rPr lang="en-US" sz="900" dirty="0">
                <a:solidFill>
                  <a:schemeClr val="bg1"/>
                </a:solidFill>
                <a:latin typeface="Amazon Ember Light" charset="0"/>
                <a:ea typeface="Amazon Ember Light" charset="0"/>
                <a:cs typeface="Amazon Ember Light" charset="0"/>
              </a:rPr>
              <a:t>. All trademarks are the property of their owners.</a:t>
            </a:r>
          </a:p>
          <a:p>
            <a:pPr algn="just"/>
            <a:endParaRPr lang="en-US" sz="900" dirty="0"/>
          </a:p>
        </p:txBody>
      </p:sp>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p>
        </p:txBody>
      </p:sp>
      <p:pic>
        <p:nvPicPr>
          <p:cNvPr id="7" name="Picture 6">
            <a:extLst>
              <a:ext uri="{FF2B5EF4-FFF2-40B4-BE49-F238E27FC236}">
                <a16:creationId xmlns:a16="http://schemas.microsoft.com/office/drawing/2014/main" id="{91A5F71C-941B-424B-B0F4-B91497513EB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26982" y="6089839"/>
            <a:ext cx="1772656" cy="449073"/>
          </a:xfrm>
          <a:prstGeom prst="rect">
            <a:avLst/>
          </a:prstGeom>
        </p:spPr>
      </p:pic>
    </p:spTree>
    <p:custDataLst>
      <p:tags r:id="rId1"/>
    </p:custDataLst>
    <p:extLst>
      <p:ext uri="{BB962C8B-B14F-4D97-AF65-F5344CB8AC3E}">
        <p14:creationId xmlns:p14="http://schemas.microsoft.com/office/powerpoint/2010/main" val="75410758"/>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a - Presenter - Master title - Blue">
  <p:cSld name="0a - Presenter - Master title - Blue">
    <p:spTree>
      <p:nvGrpSpPr>
        <p:cNvPr id="1" name="Shape 7"/>
        <p:cNvGrpSpPr/>
        <p:nvPr/>
      </p:nvGrpSpPr>
      <p:grpSpPr>
        <a:xfrm>
          <a:off x="0" y="0"/>
          <a:ext cx="0" cy="0"/>
          <a:chOff x="0" y="0"/>
          <a:chExt cx="0" cy="0"/>
        </a:xfrm>
      </p:grpSpPr>
      <p:pic>
        <p:nvPicPr>
          <p:cNvPr id="8" name="Google Shape;8;p2"/>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9" name="Google Shape;9;p2"/>
          <p:cNvPicPr preferRelativeResize="0"/>
          <p:nvPr/>
        </p:nvPicPr>
        <p:blipFill>
          <a:blip r:embed="rId3">
            <a:alphaModFix/>
          </a:blip>
          <a:stretch>
            <a:fillRect/>
          </a:stretch>
        </p:blipFill>
        <p:spPr>
          <a:xfrm>
            <a:off x="1258099" y="2121534"/>
            <a:ext cx="545567" cy="436450"/>
          </a:xfrm>
          <a:prstGeom prst="rect">
            <a:avLst/>
          </a:prstGeom>
          <a:noFill/>
          <a:ln>
            <a:noFill/>
          </a:ln>
        </p:spPr>
      </p:pic>
      <p:sp>
        <p:nvSpPr>
          <p:cNvPr id="10" name="Google Shape;10;p2"/>
          <p:cNvSpPr txBox="1">
            <a:spLocks noGrp="1"/>
          </p:cNvSpPr>
          <p:nvPr>
            <p:ph type="title"/>
          </p:nvPr>
        </p:nvSpPr>
        <p:spPr>
          <a:xfrm>
            <a:off x="1168733" y="2800917"/>
            <a:ext cx="4804600" cy="2533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b="1">
                <a:solidFill>
                  <a:schemeClr val="dk1"/>
                </a:solidFill>
                <a:latin typeface="Google Sans"/>
                <a:ea typeface="Google Sans"/>
                <a:cs typeface="Google Sans"/>
                <a:sym typeface="Google Sans"/>
              </a:defRPr>
            </a:lvl1pPr>
            <a:lvl2pPr lvl="1" rtl="0">
              <a:spcBef>
                <a:spcPts val="0"/>
              </a:spcBef>
              <a:spcAft>
                <a:spcPts val="0"/>
              </a:spcAft>
              <a:buNone/>
              <a:defRPr sz="3200" b="1">
                <a:solidFill>
                  <a:schemeClr val="dk1"/>
                </a:solidFill>
                <a:latin typeface="Google Sans"/>
                <a:ea typeface="Google Sans"/>
                <a:cs typeface="Google Sans"/>
                <a:sym typeface="Google Sans"/>
              </a:defRPr>
            </a:lvl2pPr>
            <a:lvl3pPr lvl="2" rtl="0">
              <a:spcBef>
                <a:spcPts val="0"/>
              </a:spcBef>
              <a:spcAft>
                <a:spcPts val="0"/>
              </a:spcAft>
              <a:buNone/>
              <a:defRPr sz="3200" b="1">
                <a:solidFill>
                  <a:schemeClr val="dk1"/>
                </a:solidFill>
                <a:latin typeface="Google Sans"/>
                <a:ea typeface="Google Sans"/>
                <a:cs typeface="Google Sans"/>
                <a:sym typeface="Google Sans"/>
              </a:defRPr>
            </a:lvl3pPr>
            <a:lvl4pPr lvl="3" rtl="0">
              <a:spcBef>
                <a:spcPts val="0"/>
              </a:spcBef>
              <a:spcAft>
                <a:spcPts val="0"/>
              </a:spcAft>
              <a:buNone/>
              <a:defRPr sz="3200" b="1">
                <a:solidFill>
                  <a:schemeClr val="dk1"/>
                </a:solidFill>
                <a:latin typeface="Google Sans"/>
                <a:ea typeface="Google Sans"/>
                <a:cs typeface="Google Sans"/>
                <a:sym typeface="Google Sans"/>
              </a:defRPr>
            </a:lvl4pPr>
            <a:lvl5pPr lvl="4" rtl="0">
              <a:spcBef>
                <a:spcPts val="0"/>
              </a:spcBef>
              <a:spcAft>
                <a:spcPts val="0"/>
              </a:spcAft>
              <a:buNone/>
              <a:defRPr sz="3200" b="1">
                <a:solidFill>
                  <a:schemeClr val="dk1"/>
                </a:solidFill>
                <a:latin typeface="Google Sans"/>
                <a:ea typeface="Google Sans"/>
                <a:cs typeface="Google Sans"/>
                <a:sym typeface="Google Sans"/>
              </a:defRPr>
            </a:lvl5pPr>
            <a:lvl6pPr lvl="5" rtl="0">
              <a:spcBef>
                <a:spcPts val="0"/>
              </a:spcBef>
              <a:spcAft>
                <a:spcPts val="0"/>
              </a:spcAft>
              <a:buNone/>
              <a:defRPr sz="3200" b="1">
                <a:solidFill>
                  <a:schemeClr val="dk1"/>
                </a:solidFill>
                <a:latin typeface="Google Sans"/>
                <a:ea typeface="Google Sans"/>
                <a:cs typeface="Google Sans"/>
                <a:sym typeface="Google Sans"/>
              </a:defRPr>
            </a:lvl6pPr>
            <a:lvl7pPr lvl="6" rtl="0">
              <a:spcBef>
                <a:spcPts val="0"/>
              </a:spcBef>
              <a:spcAft>
                <a:spcPts val="0"/>
              </a:spcAft>
              <a:buNone/>
              <a:defRPr sz="3200" b="1">
                <a:solidFill>
                  <a:schemeClr val="dk1"/>
                </a:solidFill>
                <a:latin typeface="Google Sans"/>
                <a:ea typeface="Google Sans"/>
                <a:cs typeface="Google Sans"/>
                <a:sym typeface="Google Sans"/>
              </a:defRPr>
            </a:lvl7pPr>
            <a:lvl8pPr lvl="7" rtl="0">
              <a:spcBef>
                <a:spcPts val="0"/>
              </a:spcBef>
              <a:spcAft>
                <a:spcPts val="0"/>
              </a:spcAft>
              <a:buNone/>
              <a:defRPr sz="3200" b="1">
                <a:solidFill>
                  <a:schemeClr val="dk1"/>
                </a:solidFill>
                <a:latin typeface="Google Sans"/>
                <a:ea typeface="Google Sans"/>
                <a:cs typeface="Google Sans"/>
                <a:sym typeface="Google Sans"/>
              </a:defRPr>
            </a:lvl8pPr>
            <a:lvl9pPr lvl="8" rtl="0">
              <a:spcBef>
                <a:spcPts val="0"/>
              </a:spcBef>
              <a:spcAft>
                <a:spcPts val="0"/>
              </a:spcAft>
              <a:buNone/>
              <a:defRPr sz="3200" b="1">
                <a:solidFill>
                  <a:schemeClr val="dk1"/>
                </a:solidFill>
                <a:latin typeface="Google Sans"/>
                <a:ea typeface="Google Sans"/>
                <a:cs typeface="Google Sans"/>
                <a:sym typeface="Google Sans"/>
              </a:defRPr>
            </a:lvl9pPr>
          </a:lstStyle>
          <a:p>
            <a:endParaRPr/>
          </a:p>
        </p:txBody>
      </p:sp>
      <p:sp>
        <p:nvSpPr>
          <p:cNvPr id="11" name="Google Shape;11;p2"/>
          <p:cNvSpPr txBox="1">
            <a:spLocks noGrp="1"/>
          </p:cNvSpPr>
          <p:nvPr>
            <p:ph type="subTitle" idx="1"/>
          </p:nvPr>
        </p:nvSpPr>
        <p:spPr>
          <a:xfrm>
            <a:off x="1168733" y="5334117"/>
            <a:ext cx="4952600" cy="518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Google Sans"/>
                <a:ea typeface="Google Sans"/>
                <a:cs typeface="Google Sans"/>
                <a:sym typeface="Google Sans"/>
              </a:defRPr>
            </a:lvl1pPr>
            <a:lvl2pPr lvl="1" rtl="0">
              <a:spcBef>
                <a:spcPts val="0"/>
              </a:spcBef>
              <a:spcAft>
                <a:spcPts val="0"/>
              </a:spcAft>
              <a:buNone/>
              <a:defRPr sz="2400">
                <a:solidFill>
                  <a:schemeClr val="lt1"/>
                </a:solidFill>
                <a:latin typeface="Google Sans"/>
                <a:ea typeface="Google Sans"/>
                <a:cs typeface="Google Sans"/>
                <a:sym typeface="Google Sans"/>
              </a:defRPr>
            </a:lvl2pPr>
            <a:lvl3pPr lvl="2" rtl="0">
              <a:spcBef>
                <a:spcPts val="0"/>
              </a:spcBef>
              <a:spcAft>
                <a:spcPts val="0"/>
              </a:spcAft>
              <a:buNone/>
              <a:defRPr sz="2400">
                <a:solidFill>
                  <a:schemeClr val="lt1"/>
                </a:solidFill>
                <a:latin typeface="Google Sans"/>
                <a:ea typeface="Google Sans"/>
                <a:cs typeface="Google Sans"/>
                <a:sym typeface="Google Sans"/>
              </a:defRPr>
            </a:lvl3pPr>
            <a:lvl4pPr lvl="3" rtl="0">
              <a:spcBef>
                <a:spcPts val="0"/>
              </a:spcBef>
              <a:spcAft>
                <a:spcPts val="0"/>
              </a:spcAft>
              <a:buNone/>
              <a:defRPr sz="2400">
                <a:solidFill>
                  <a:schemeClr val="lt1"/>
                </a:solidFill>
                <a:latin typeface="Google Sans"/>
                <a:ea typeface="Google Sans"/>
                <a:cs typeface="Google Sans"/>
                <a:sym typeface="Google Sans"/>
              </a:defRPr>
            </a:lvl4pPr>
            <a:lvl5pPr lvl="4" rtl="0">
              <a:spcBef>
                <a:spcPts val="0"/>
              </a:spcBef>
              <a:spcAft>
                <a:spcPts val="0"/>
              </a:spcAft>
              <a:buNone/>
              <a:defRPr sz="2400">
                <a:solidFill>
                  <a:schemeClr val="lt1"/>
                </a:solidFill>
                <a:latin typeface="Google Sans"/>
                <a:ea typeface="Google Sans"/>
                <a:cs typeface="Google Sans"/>
                <a:sym typeface="Google Sans"/>
              </a:defRPr>
            </a:lvl5pPr>
            <a:lvl6pPr lvl="5" rtl="0">
              <a:spcBef>
                <a:spcPts val="0"/>
              </a:spcBef>
              <a:spcAft>
                <a:spcPts val="0"/>
              </a:spcAft>
              <a:buNone/>
              <a:defRPr sz="2400">
                <a:solidFill>
                  <a:schemeClr val="lt1"/>
                </a:solidFill>
                <a:latin typeface="Google Sans"/>
                <a:ea typeface="Google Sans"/>
                <a:cs typeface="Google Sans"/>
                <a:sym typeface="Google Sans"/>
              </a:defRPr>
            </a:lvl6pPr>
            <a:lvl7pPr lvl="6" rtl="0">
              <a:spcBef>
                <a:spcPts val="0"/>
              </a:spcBef>
              <a:spcAft>
                <a:spcPts val="0"/>
              </a:spcAft>
              <a:buNone/>
              <a:defRPr sz="2400">
                <a:solidFill>
                  <a:schemeClr val="lt1"/>
                </a:solidFill>
                <a:latin typeface="Google Sans"/>
                <a:ea typeface="Google Sans"/>
                <a:cs typeface="Google Sans"/>
                <a:sym typeface="Google Sans"/>
              </a:defRPr>
            </a:lvl7pPr>
            <a:lvl8pPr lvl="7" rtl="0">
              <a:spcBef>
                <a:spcPts val="0"/>
              </a:spcBef>
              <a:spcAft>
                <a:spcPts val="0"/>
              </a:spcAft>
              <a:buNone/>
              <a:defRPr sz="2400">
                <a:solidFill>
                  <a:schemeClr val="lt1"/>
                </a:solidFill>
                <a:latin typeface="Google Sans"/>
                <a:ea typeface="Google Sans"/>
                <a:cs typeface="Google Sans"/>
                <a:sym typeface="Google Sans"/>
              </a:defRPr>
            </a:lvl8pPr>
            <a:lvl9pPr lvl="8" rtl="0">
              <a:spcBef>
                <a:spcPts val="0"/>
              </a:spcBef>
              <a:spcAft>
                <a:spcPts val="0"/>
              </a:spcAft>
              <a:buNone/>
              <a:defRPr sz="2400">
                <a:solidFill>
                  <a:schemeClr val="lt1"/>
                </a:solidFill>
                <a:latin typeface="Google Sans"/>
                <a:ea typeface="Google Sans"/>
                <a:cs typeface="Google Sans"/>
                <a:sym typeface="Google Sans"/>
              </a:defRPr>
            </a:lvl9pPr>
          </a:lstStyle>
          <a:p>
            <a:endParaRPr/>
          </a:p>
        </p:txBody>
      </p:sp>
      <p:sp>
        <p:nvSpPr>
          <p:cNvPr id="12" name="Google Shape;12;p2"/>
          <p:cNvSpPr txBox="1">
            <a:spLocks noGrp="1"/>
          </p:cNvSpPr>
          <p:nvPr>
            <p:ph type="subTitle" idx="2"/>
          </p:nvPr>
        </p:nvSpPr>
        <p:spPr>
          <a:xfrm>
            <a:off x="1197133" y="5709867"/>
            <a:ext cx="5449800" cy="436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867">
                <a:solidFill>
                  <a:schemeClr val="lt1"/>
                </a:solidFill>
                <a:latin typeface="Google Sans"/>
                <a:ea typeface="Google Sans"/>
                <a:cs typeface="Google Sans"/>
                <a:sym typeface="Google Sans"/>
              </a:defRPr>
            </a:lvl1pPr>
            <a:lvl2pPr lvl="1">
              <a:spcBef>
                <a:spcPts val="0"/>
              </a:spcBef>
              <a:spcAft>
                <a:spcPts val="0"/>
              </a:spcAft>
              <a:buNone/>
              <a:defRPr sz="1867">
                <a:solidFill>
                  <a:schemeClr val="lt1"/>
                </a:solidFill>
                <a:latin typeface="Google Sans"/>
                <a:ea typeface="Google Sans"/>
                <a:cs typeface="Google Sans"/>
                <a:sym typeface="Google Sans"/>
              </a:defRPr>
            </a:lvl2pPr>
            <a:lvl3pPr lvl="2">
              <a:spcBef>
                <a:spcPts val="0"/>
              </a:spcBef>
              <a:spcAft>
                <a:spcPts val="0"/>
              </a:spcAft>
              <a:buNone/>
              <a:defRPr sz="1867">
                <a:solidFill>
                  <a:schemeClr val="lt1"/>
                </a:solidFill>
                <a:latin typeface="Google Sans"/>
                <a:ea typeface="Google Sans"/>
                <a:cs typeface="Google Sans"/>
                <a:sym typeface="Google Sans"/>
              </a:defRPr>
            </a:lvl3pPr>
            <a:lvl4pPr lvl="3">
              <a:spcBef>
                <a:spcPts val="0"/>
              </a:spcBef>
              <a:spcAft>
                <a:spcPts val="0"/>
              </a:spcAft>
              <a:buNone/>
              <a:defRPr sz="1867">
                <a:solidFill>
                  <a:schemeClr val="lt1"/>
                </a:solidFill>
                <a:latin typeface="Google Sans"/>
                <a:ea typeface="Google Sans"/>
                <a:cs typeface="Google Sans"/>
                <a:sym typeface="Google Sans"/>
              </a:defRPr>
            </a:lvl4pPr>
            <a:lvl5pPr lvl="4">
              <a:spcBef>
                <a:spcPts val="0"/>
              </a:spcBef>
              <a:spcAft>
                <a:spcPts val="0"/>
              </a:spcAft>
              <a:buNone/>
              <a:defRPr sz="1867">
                <a:solidFill>
                  <a:schemeClr val="lt1"/>
                </a:solidFill>
                <a:latin typeface="Google Sans"/>
                <a:ea typeface="Google Sans"/>
                <a:cs typeface="Google Sans"/>
                <a:sym typeface="Google Sans"/>
              </a:defRPr>
            </a:lvl5pPr>
            <a:lvl6pPr lvl="5">
              <a:spcBef>
                <a:spcPts val="0"/>
              </a:spcBef>
              <a:spcAft>
                <a:spcPts val="0"/>
              </a:spcAft>
              <a:buNone/>
              <a:defRPr sz="1867">
                <a:solidFill>
                  <a:schemeClr val="lt1"/>
                </a:solidFill>
                <a:latin typeface="Google Sans"/>
                <a:ea typeface="Google Sans"/>
                <a:cs typeface="Google Sans"/>
                <a:sym typeface="Google Sans"/>
              </a:defRPr>
            </a:lvl6pPr>
            <a:lvl7pPr lvl="6">
              <a:spcBef>
                <a:spcPts val="0"/>
              </a:spcBef>
              <a:spcAft>
                <a:spcPts val="0"/>
              </a:spcAft>
              <a:buNone/>
              <a:defRPr sz="1867">
                <a:solidFill>
                  <a:schemeClr val="lt1"/>
                </a:solidFill>
                <a:latin typeface="Google Sans"/>
                <a:ea typeface="Google Sans"/>
                <a:cs typeface="Google Sans"/>
                <a:sym typeface="Google Sans"/>
              </a:defRPr>
            </a:lvl7pPr>
            <a:lvl8pPr lvl="7">
              <a:spcBef>
                <a:spcPts val="0"/>
              </a:spcBef>
              <a:spcAft>
                <a:spcPts val="0"/>
              </a:spcAft>
              <a:buNone/>
              <a:defRPr sz="1867">
                <a:solidFill>
                  <a:schemeClr val="lt1"/>
                </a:solidFill>
                <a:latin typeface="Google Sans"/>
                <a:ea typeface="Google Sans"/>
                <a:cs typeface="Google Sans"/>
                <a:sym typeface="Google Sans"/>
              </a:defRPr>
            </a:lvl8pPr>
            <a:lvl9pPr lvl="8">
              <a:spcBef>
                <a:spcPts val="0"/>
              </a:spcBef>
              <a:spcAft>
                <a:spcPts val="0"/>
              </a:spcAft>
              <a:buNone/>
              <a:defRPr sz="1867">
                <a:solidFill>
                  <a:schemeClr val="lt1"/>
                </a:solidFill>
                <a:latin typeface="Google Sans"/>
                <a:ea typeface="Google Sans"/>
                <a:cs typeface="Google Sans"/>
                <a:sym typeface="Google Sans"/>
              </a:defRPr>
            </a:lvl9pPr>
          </a:lstStyle>
          <a:p>
            <a:endParaRPr/>
          </a:p>
        </p:txBody>
      </p:sp>
      <p:sp>
        <p:nvSpPr>
          <p:cNvPr id="13" name="Google Shape;13;p2"/>
          <p:cNvSpPr/>
          <p:nvPr/>
        </p:nvSpPr>
        <p:spPr>
          <a:xfrm>
            <a:off x="556717" y="6179500"/>
            <a:ext cx="1985600" cy="352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60950" tIns="60950" rIns="60950" bIns="60950" anchor="ctr" anchorCtr="0">
            <a:noAutofit/>
          </a:bodyPr>
          <a:lstStyle/>
          <a:p>
            <a:pPr marL="0" lvl="0" indent="0" algn="l" rtl="0">
              <a:spcBef>
                <a:spcPts val="0"/>
              </a:spcBef>
              <a:spcAft>
                <a:spcPts val="0"/>
              </a:spcAft>
              <a:buNone/>
            </a:pPr>
            <a:endParaRPr sz="1200"/>
          </a:p>
        </p:txBody>
      </p:sp>
    </p:spTree>
    <p:extLst>
      <p:ext uri="{BB962C8B-B14F-4D97-AF65-F5344CB8AC3E}">
        <p14:creationId xmlns:p14="http://schemas.microsoft.com/office/powerpoint/2010/main" val="12888636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b - Presenter - Master title - Yellow">
  <p:cSld name="0b - Presenter - Master title - Yellow">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16" name="Google Shape;16;p3"/>
          <p:cNvPicPr preferRelativeResize="0"/>
          <p:nvPr/>
        </p:nvPicPr>
        <p:blipFill>
          <a:blip r:embed="rId3">
            <a:alphaModFix/>
          </a:blip>
          <a:stretch>
            <a:fillRect/>
          </a:stretch>
        </p:blipFill>
        <p:spPr>
          <a:xfrm>
            <a:off x="1258099" y="2121534"/>
            <a:ext cx="545567" cy="436450"/>
          </a:xfrm>
          <a:prstGeom prst="rect">
            <a:avLst/>
          </a:prstGeom>
          <a:noFill/>
          <a:ln>
            <a:noFill/>
          </a:ln>
        </p:spPr>
      </p:pic>
      <p:sp>
        <p:nvSpPr>
          <p:cNvPr id="17" name="Google Shape;17;p3"/>
          <p:cNvSpPr txBox="1">
            <a:spLocks noGrp="1"/>
          </p:cNvSpPr>
          <p:nvPr>
            <p:ph type="title"/>
          </p:nvPr>
        </p:nvSpPr>
        <p:spPr>
          <a:xfrm>
            <a:off x="1168733" y="2800917"/>
            <a:ext cx="4804600" cy="2533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b="1">
                <a:solidFill>
                  <a:schemeClr val="dk1"/>
                </a:solidFill>
                <a:latin typeface="Google Sans"/>
                <a:ea typeface="Google Sans"/>
                <a:cs typeface="Google Sans"/>
                <a:sym typeface="Google Sans"/>
              </a:defRPr>
            </a:lvl1pPr>
            <a:lvl2pPr lvl="1" rtl="0">
              <a:spcBef>
                <a:spcPts val="0"/>
              </a:spcBef>
              <a:spcAft>
                <a:spcPts val="0"/>
              </a:spcAft>
              <a:buNone/>
              <a:defRPr sz="3200" b="1">
                <a:solidFill>
                  <a:schemeClr val="dk1"/>
                </a:solidFill>
                <a:latin typeface="Google Sans"/>
                <a:ea typeface="Google Sans"/>
                <a:cs typeface="Google Sans"/>
                <a:sym typeface="Google Sans"/>
              </a:defRPr>
            </a:lvl2pPr>
            <a:lvl3pPr lvl="2" rtl="0">
              <a:spcBef>
                <a:spcPts val="0"/>
              </a:spcBef>
              <a:spcAft>
                <a:spcPts val="0"/>
              </a:spcAft>
              <a:buNone/>
              <a:defRPr sz="3200" b="1">
                <a:solidFill>
                  <a:schemeClr val="dk1"/>
                </a:solidFill>
                <a:latin typeface="Google Sans"/>
                <a:ea typeface="Google Sans"/>
                <a:cs typeface="Google Sans"/>
                <a:sym typeface="Google Sans"/>
              </a:defRPr>
            </a:lvl3pPr>
            <a:lvl4pPr lvl="3" rtl="0">
              <a:spcBef>
                <a:spcPts val="0"/>
              </a:spcBef>
              <a:spcAft>
                <a:spcPts val="0"/>
              </a:spcAft>
              <a:buNone/>
              <a:defRPr sz="3200" b="1">
                <a:solidFill>
                  <a:schemeClr val="dk1"/>
                </a:solidFill>
                <a:latin typeface="Google Sans"/>
                <a:ea typeface="Google Sans"/>
                <a:cs typeface="Google Sans"/>
                <a:sym typeface="Google Sans"/>
              </a:defRPr>
            </a:lvl4pPr>
            <a:lvl5pPr lvl="4" rtl="0">
              <a:spcBef>
                <a:spcPts val="0"/>
              </a:spcBef>
              <a:spcAft>
                <a:spcPts val="0"/>
              </a:spcAft>
              <a:buNone/>
              <a:defRPr sz="3200" b="1">
                <a:solidFill>
                  <a:schemeClr val="dk1"/>
                </a:solidFill>
                <a:latin typeface="Google Sans"/>
                <a:ea typeface="Google Sans"/>
                <a:cs typeface="Google Sans"/>
                <a:sym typeface="Google Sans"/>
              </a:defRPr>
            </a:lvl5pPr>
            <a:lvl6pPr lvl="5" rtl="0">
              <a:spcBef>
                <a:spcPts val="0"/>
              </a:spcBef>
              <a:spcAft>
                <a:spcPts val="0"/>
              </a:spcAft>
              <a:buNone/>
              <a:defRPr sz="3200" b="1">
                <a:solidFill>
                  <a:schemeClr val="dk1"/>
                </a:solidFill>
                <a:latin typeface="Google Sans"/>
                <a:ea typeface="Google Sans"/>
                <a:cs typeface="Google Sans"/>
                <a:sym typeface="Google Sans"/>
              </a:defRPr>
            </a:lvl6pPr>
            <a:lvl7pPr lvl="6" rtl="0">
              <a:spcBef>
                <a:spcPts val="0"/>
              </a:spcBef>
              <a:spcAft>
                <a:spcPts val="0"/>
              </a:spcAft>
              <a:buNone/>
              <a:defRPr sz="3200" b="1">
                <a:solidFill>
                  <a:schemeClr val="dk1"/>
                </a:solidFill>
                <a:latin typeface="Google Sans"/>
                <a:ea typeface="Google Sans"/>
                <a:cs typeface="Google Sans"/>
                <a:sym typeface="Google Sans"/>
              </a:defRPr>
            </a:lvl7pPr>
            <a:lvl8pPr lvl="7" rtl="0">
              <a:spcBef>
                <a:spcPts val="0"/>
              </a:spcBef>
              <a:spcAft>
                <a:spcPts val="0"/>
              </a:spcAft>
              <a:buNone/>
              <a:defRPr sz="3200" b="1">
                <a:solidFill>
                  <a:schemeClr val="dk1"/>
                </a:solidFill>
                <a:latin typeface="Google Sans"/>
                <a:ea typeface="Google Sans"/>
                <a:cs typeface="Google Sans"/>
                <a:sym typeface="Google Sans"/>
              </a:defRPr>
            </a:lvl8pPr>
            <a:lvl9pPr lvl="8" rtl="0">
              <a:spcBef>
                <a:spcPts val="0"/>
              </a:spcBef>
              <a:spcAft>
                <a:spcPts val="0"/>
              </a:spcAft>
              <a:buNone/>
              <a:defRPr sz="3200" b="1">
                <a:solidFill>
                  <a:schemeClr val="dk1"/>
                </a:solidFill>
                <a:latin typeface="Google Sans"/>
                <a:ea typeface="Google Sans"/>
                <a:cs typeface="Google Sans"/>
                <a:sym typeface="Google Sans"/>
              </a:defRPr>
            </a:lvl9pPr>
          </a:lstStyle>
          <a:p>
            <a:endParaRPr/>
          </a:p>
        </p:txBody>
      </p:sp>
      <p:sp>
        <p:nvSpPr>
          <p:cNvPr id="18" name="Google Shape;18;p3"/>
          <p:cNvSpPr txBox="1">
            <a:spLocks noGrp="1"/>
          </p:cNvSpPr>
          <p:nvPr>
            <p:ph type="subTitle" idx="1"/>
          </p:nvPr>
        </p:nvSpPr>
        <p:spPr>
          <a:xfrm>
            <a:off x="1168733" y="5334117"/>
            <a:ext cx="4952600" cy="518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Google Sans"/>
                <a:ea typeface="Google Sans"/>
                <a:cs typeface="Google Sans"/>
                <a:sym typeface="Google Sans"/>
              </a:defRPr>
            </a:lvl1pPr>
            <a:lvl2pPr lvl="1" rtl="0">
              <a:spcBef>
                <a:spcPts val="0"/>
              </a:spcBef>
              <a:spcAft>
                <a:spcPts val="0"/>
              </a:spcAft>
              <a:buNone/>
              <a:defRPr sz="2400">
                <a:solidFill>
                  <a:schemeClr val="lt1"/>
                </a:solidFill>
                <a:latin typeface="Google Sans"/>
                <a:ea typeface="Google Sans"/>
                <a:cs typeface="Google Sans"/>
                <a:sym typeface="Google Sans"/>
              </a:defRPr>
            </a:lvl2pPr>
            <a:lvl3pPr lvl="2" rtl="0">
              <a:spcBef>
                <a:spcPts val="0"/>
              </a:spcBef>
              <a:spcAft>
                <a:spcPts val="0"/>
              </a:spcAft>
              <a:buNone/>
              <a:defRPr sz="2400">
                <a:solidFill>
                  <a:schemeClr val="lt1"/>
                </a:solidFill>
                <a:latin typeface="Google Sans"/>
                <a:ea typeface="Google Sans"/>
                <a:cs typeface="Google Sans"/>
                <a:sym typeface="Google Sans"/>
              </a:defRPr>
            </a:lvl3pPr>
            <a:lvl4pPr lvl="3" rtl="0">
              <a:spcBef>
                <a:spcPts val="0"/>
              </a:spcBef>
              <a:spcAft>
                <a:spcPts val="0"/>
              </a:spcAft>
              <a:buNone/>
              <a:defRPr sz="2400">
                <a:solidFill>
                  <a:schemeClr val="lt1"/>
                </a:solidFill>
                <a:latin typeface="Google Sans"/>
                <a:ea typeface="Google Sans"/>
                <a:cs typeface="Google Sans"/>
                <a:sym typeface="Google Sans"/>
              </a:defRPr>
            </a:lvl4pPr>
            <a:lvl5pPr lvl="4" rtl="0">
              <a:spcBef>
                <a:spcPts val="0"/>
              </a:spcBef>
              <a:spcAft>
                <a:spcPts val="0"/>
              </a:spcAft>
              <a:buNone/>
              <a:defRPr sz="2400">
                <a:solidFill>
                  <a:schemeClr val="lt1"/>
                </a:solidFill>
                <a:latin typeface="Google Sans"/>
                <a:ea typeface="Google Sans"/>
                <a:cs typeface="Google Sans"/>
                <a:sym typeface="Google Sans"/>
              </a:defRPr>
            </a:lvl5pPr>
            <a:lvl6pPr lvl="5" rtl="0">
              <a:spcBef>
                <a:spcPts val="0"/>
              </a:spcBef>
              <a:spcAft>
                <a:spcPts val="0"/>
              </a:spcAft>
              <a:buNone/>
              <a:defRPr sz="2400">
                <a:solidFill>
                  <a:schemeClr val="lt1"/>
                </a:solidFill>
                <a:latin typeface="Google Sans"/>
                <a:ea typeface="Google Sans"/>
                <a:cs typeface="Google Sans"/>
                <a:sym typeface="Google Sans"/>
              </a:defRPr>
            </a:lvl6pPr>
            <a:lvl7pPr lvl="6" rtl="0">
              <a:spcBef>
                <a:spcPts val="0"/>
              </a:spcBef>
              <a:spcAft>
                <a:spcPts val="0"/>
              </a:spcAft>
              <a:buNone/>
              <a:defRPr sz="2400">
                <a:solidFill>
                  <a:schemeClr val="lt1"/>
                </a:solidFill>
                <a:latin typeface="Google Sans"/>
                <a:ea typeface="Google Sans"/>
                <a:cs typeface="Google Sans"/>
                <a:sym typeface="Google Sans"/>
              </a:defRPr>
            </a:lvl7pPr>
            <a:lvl8pPr lvl="7" rtl="0">
              <a:spcBef>
                <a:spcPts val="0"/>
              </a:spcBef>
              <a:spcAft>
                <a:spcPts val="0"/>
              </a:spcAft>
              <a:buNone/>
              <a:defRPr sz="2400">
                <a:solidFill>
                  <a:schemeClr val="lt1"/>
                </a:solidFill>
                <a:latin typeface="Google Sans"/>
                <a:ea typeface="Google Sans"/>
                <a:cs typeface="Google Sans"/>
                <a:sym typeface="Google Sans"/>
              </a:defRPr>
            </a:lvl8pPr>
            <a:lvl9pPr lvl="8" rtl="0">
              <a:spcBef>
                <a:spcPts val="0"/>
              </a:spcBef>
              <a:spcAft>
                <a:spcPts val="0"/>
              </a:spcAft>
              <a:buNone/>
              <a:defRPr sz="2400">
                <a:solidFill>
                  <a:schemeClr val="lt1"/>
                </a:solidFill>
                <a:latin typeface="Google Sans"/>
                <a:ea typeface="Google Sans"/>
                <a:cs typeface="Google Sans"/>
                <a:sym typeface="Google Sans"/>
              </a:defRPr>
            </a:lvl9pPr>
          </a:lstStyle>
          <a:p>
            <a:endParaRPr/>
          </a:p>
        </p:txBody>
      </p:sp>
      <p:sp>
        <p:nvSpPr>
          <p:cNvPr id="19" name="Google Shape;19;p3"/>
          <p:cNvSpPr txBox="1">
            <a:spLocks noGrp="1"/>
          </p:cNvSpPr>
          <p:nvPr>
            <p:ph type="subTitle" idx="2"/>
          </p:nvPr>
        </p:nvSpPr>
        <p:spPr>
          <a:xfrm>
            <a:off x="1197133" y="5709867"/>
            <a:ext cx="5449800" cy="436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67">
                <a:solidFill>
                  <a:schemeClr val="lt1"/>
                </a:solidFill>
                <a:latin typeface="Google Sans"/>
                <a:ea typeface="Google Sans"/>
                <a:cs typeface="Google Sans"/>
                <a:sym typeface="Google Sans"/>
              </a:defRPr>
            </a:lvl1pPr>
            <a:lvl2pPr lvl="1" rtl="0">
              <a:spcBef>
                <a:spcPts val="0"/>
              </a:spcBef>
              <a:spcAft>
                <a:spcPts val="0"/>
              </a:spcAft>
              <a:buNone/>
              <a:defRPr sz="1867">
                <a:solidFill>
                  <a:schemeClr val="lt1"/>
                </a:solidFill>
                <a:latin typeface="Google Sans"/>
                <a:ea typeface="Google Sans"/>
                <a:cs typeface="Google Sans"/>
                <a:sym typeface="Google Sans"/>
              </a:defRPr>
            </a:lvl2pPr>
            <a:lvl3pPr lvl="2" rtl="0">
              <a:spcBef>
                <a:spcPts val="0"/>
              </a:spcBef>
              <a:spcAft>
                <a:spcPts val="0"/>
              </a:spcAft>
              <a:buNone/>
              <a:defRPr sz="1867">
                <a:solidFill>
                  <a:schemeClr val="lt1"/>
                </a:solidFill>
                <a:latin typeface="Google Sans"/>
                <a:ea typeface="Google Sans"/>
                <a:cs typeface="Google Sans"/>
                <a:sym typeface="Google Sans"/>
              </a:defRPr>
            </a:lvl3pPr>
            <a:lvl4pPr lvl="3" rtl="0">
              <a:spcBef>
                <a:spcPts val="0"/>
              </a:spcBef>
              <a:spcAft>
                <a:spcPts val="0"/>
              </a:spcAft>
              <a:buNone/>
              <a:defRPr sz="1867">
                <a:solidFill>
                  <a:schemeClr val="lt1"/>
                </a:solidFill>
                <a:latin typeface="Google Sans"/>
                <a:ea typeface="Google Sans"/>
                <a:cs typeface="Google Sans"/>
                <a:sym typeface="Google Sans"/>
              </a:defRPr>
            </a:lvl4pPr>
            <a:lvl5pPr lvl="4" rtl="0">
              <a:spcBef>
                <a:spcPts val="0"/>
              </a:spcBef>
              <a:spcAft>
                <a:spcPts val="0"/>
              </a:spcAft>
              <a:buNone/>
              <a:defRPr sz="1867">
                <a:solidFill>
                  <a:schemeClr val="lt1"/>
                </a:solidFill>
                <a:latin typeface="Google Sans"/>
                <a:ea typeface="Google Sans"/>
                <a:cs typeface="Google Sans"/>
                <a:sym typeface="Google Sans"/>
              </a:defRPr>
            </a:lvl5pPr>
            <a:lvl6pPr lvl="5" rtl="0">
              <a:spcBef>
                <a:spcPts val="0"/>
              </a:spcBef>
              <a:spcAft>
                <a:spcPts val="0"/>
              </a:spcAft>
              <a:buNone/>
              <a:defRPr sz="1867">
                <a:solidFill>
                  <a:schemeClr val="lt1"/>
                </a:solidFill>
                <a:latin typeface="Google Sans"/>
                <a:ea typeface="Google Sans"/>
                <a:cs typeface="Google Sans"/>
                <a:sym typeface="Google Sans"/>
              </a:defRPr>
            </a:lvl6pPr>
            <a:lvl7pPr lvl="6" rtl="0">
              <a:spcBef>
                <a:spcPts val="0"/>
              </a:spcBef>
              <a:spcAft>
                <a:spcPts val="0"/>
              </a:spcAft>
              <a:buNone/>
              <a:defRPr sz="1867">
                <a:solidFill>
                  <a:schemeClr val="lt1"/>
                </a:solidFill>
                <a:latin typeface="Google Sans"/>
                <a:ea typeface="Google Sans"/>
                <a:cs typeface="Google Sans"/>
                <a:sym typeface="Google Sans"/>
              </a:defRPr>
            </a:lvl7pPr>
            <a:lvl8pPr lvl="7" rtl="0">
              <a:spcBef>
                <a:spcPts val="0"/>
              </a:spcBef>
              <a:spcAft>
                <a:spcPts val="0"/>
              </a:spcAft>
              <a:buNone/>
              <a:defRPr sz="1867">
                <a:solidFill>
                  <a:schemeClr val="lt1"/>
                </a:solidFill>
                <a:latin typeface="Google Sans"/>
                <a:ea typeface="Google Sans"/>
                <a:cs typeface="Google Sans"/>
                <a:sym typeface="Google Sans"/>
              </a:defRPr>
            </a:lvl8pPr>
            <a:lvl9pPr lvl="8" rtl="0">
              <a:spcBef>
                <a:spcPts val="0"/>
              </a:spcBef>
              <a:spcAft>
                <a:spcPts val="0"/>
              </a:spcAft>
              <a:buNone/>
              <a:defRPr sz="1867">
                <a:solidFill>
                  <a:schemeClr val="lt1"/>
                </a:solidFill>
                <a:latin typeface="Google Sans"/>
                <a:ea typeface="Google Sans"/>
                <a:cs typeface="Google Sans"/>
                <a:sym typeface="Google Sans"/>
              </a:defRPr>
            </a:lvl9pPr>
          </a:lstStyle>
          <a:p>
            <a:endParaRPr/>
          </a:p>
        </p:txBody>
      </p:sp>
    </p:spTree>
    <p:extLst>
      <p:ext uri="{BB962C8B-B14F-4D97-AF65-F5344CB8AC3E}">
        <p14:creationId xmlns:p14="http://schemas.microsoft.com/office/powerpoint/2010/main" val="41990635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c - Presenter - Master title - Green">
  <p:cSld name="0c - Presenter - Master title - Green">
    <p:spTree>
      <p:nvGrpSpPr>
        <p:cNvPr id="1" name="Shape 20"/>
        <p:cNvGrpSpPr/>
        <p:nvPr/>
      </p:nvGrpSpPr>
      <p:grpSpPr>
        <a:xfrm>
          <a:off x="0" y="0"/>
          <a:ext cx="0" cy="0"/>
          <a:chOff x="0" y="0"/>
          <a:chExt cx="0" cy="0"/>
        </a:xfrm>
      </p:grpSpPr>
      <p:pic>
        <p:nvPicPr>
          <p:cNvPr id="21" name="Google Shape;21;p4"/>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22" name="Google Shape;22;p4"/>
          <p:cNvPicPr preferRelativeResize="0"/>
          <p:nvPr/>
        </p:nvPicPr>
        <p:blipFill>
          <a:blip r:embed="rId3">
            <a:alphaModFix/>
          </a:blip>
          <a:stretch>
            <a:fillRect/>
          </a:stretch>
        </p:blipFill>
        <p:spPr>
          <a:xfrm>
            <a:off x="1258099" y="2121534"/>
            <a:ext cx="545567" cy="436450"/>
          </a:xfrm>
          <a:prstGeom prst="rect">
            <a:avLst/>
          </a:prstGeom>
          <a:noFill/>
          <a:ln>
            <a:noFill/>
          </a:ln>
        </p:spPr>
      </p:pic>
      <p:sp>
        <p:nvSpPr>
          <p:cNvPr id="23" name="Google Shape;23;p4"/>
          <p:cNvSpPr txBox="1">
            <a:spLocks noGrp="1"/>
          </p:cNvSpPr>
          <p:nvPr>
            <p:ph type="title"/>
          </p:nvPr>
        </p:nvSpPr>
        <p:spPr>
          <a:xfrm>
            <a:off x="1168733" y="2800917"/>
            <a:ext cx="4804600" cy="2533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b="1">
                <a:solidFill>
                  <a:schemeClr val="dk1"/>
                </a:solidFill>
                <a:latin typeface="Google Sans"/>
                <a:ea typeface="Google Sans"/>
                <a:cs typeface="Google Sans"/>
                <a:sym typeface="Google Sans"/>
              </a:defRPr>
            </a:lvl1pPr>
            <a:lvl2pPr lvl="1" rtl="0">
              <a:spcBef>
                <a:spcPts val="0"/>
              </a:spcBef>
              <a:spcAft>
                <a:spcPts val="0"/>
              </a:spcAft>
              <a:buNone/>
              <a:defRPr sz="3200" b="1">
                <a:solidFill>
                  <a:schemeClr val="dk1"/>
                </a:solidFill>
                <a:latin typeface="Google Sans"/>
                <a:ea typeface="Google Sans"/>
                <a:cs typeface="Google Sans"/>
                <a:sym typeface="Google Sans"/>
              </a:defRPr>
            </a:lvl2pPr>
            <a:lvl3pPr lvl="2" rtl="0">
              <a:spcBef>
                <a:spcPts val="0"/>
              </a:spcBef>
              <a:spcAft>
                <a:spcPts val="0"/>
              </a:spcAft>
              <a:buNone/>
              <a:defRPr sz="3200" b="1">
                <a:solidFill>
                  <a:schemeClr val="dk1"/>
                </a:solidFill>
                <a:latin typeface="Google Sans"/>
                <a:ea typeface="Google Sans"/>
                <a:cs typeface="Google Sans"/>
                <a:sym typeface="Google Sans"/>
              </a:defRPr>
            </a:lvl3pPr>
            <a:lvl4pPr lvl="3" rtl="0">
              <a:spcBef>
                <a:spcPts val="0"/>
              </a:spcBef>
              <a:spcAft>
                <a:spcPts val="0"/>
              </a:spcAft>
              <a:buNone/>
              <a:defRPr sz="3200" b="1">
                <a:solidFill>
                  <a:schemeClr val="dk1"/>
                </a:solidFill>
                <a:latin typeface="Google Sans"/>
                <a:ea typeface="Google Sans"/>
                <a:cs typeface="Google Sans"/>
                <a:sym typeface="Google Sans"/>
              </a:defRPr>
            </a:lvl4pPr>
            <a:lvl5pPr lvl="4" rtl="0">
              <a:spcBef>
                <a:spcPts val="0"/>
              </a:spcBef>
              <a:spcAft>
                <a:spcPts val="0"/>
              </a:spcAft>
              <a:buNone/>
              <a:defRPr sz="3200" b="1">
                <a:solidFill>
                  <a:schemeClr val="dk1"/>
                </a:solidFill>
                <a:latin typeface="Google Sans"/>
                <a:ea typeface="Google Sans"/>
                <a:cs typeface="Google Sans"/>
                <a:sym typeface="Google Sans"/>
              </a:defRPr>
            </a:lvl5pPr>
            <a:lvl6pPr lvl="5" rtl="0">
              <a:spcBef>
                <a:spcPts val="0"/>
              </a:spcBef>
              <a:spcAft>
                <a:spcPts val="0"/>
              </a:spcAft>
              <a:buNone/>
              <a:defRPr sz="3200" b="1">
                <a:solidFill>
                  <a:schemeClr val="dk1"/>
                </a:solidFill>
                <a:latin typeface="Google Sans"/>
                <a:ea typeface="Google Sans"/>
                <a:cs typeface="Google Sans"/>
                <a:sym typeface="Google Sans"/>
              </a:defRPr>
            </a:lvl6pPr>
            <a:lvl7pPr lvl="6" rtl="0">
              <a:spcBef>
                <a:spcPts val="0"/>
              </a:spcBef>
              <a:spcAft>
                <a:spcPts val="0"/>
              </a:spcAft>
              <a:buNone/>
              <a:defRPr sz="3200" b="1">
                <a:solidFill>
                  <a:schemeClr val="dk1"/>
                </a:solidFill>
                <a:latin typeface="Google Sans"/>
                <a:ea typeface="Google Sans"/>
                <a:cs typeface="Google Sans"/>
                <a:sym typeface="Google Sans"/>
              </a:defRPr>
            </a:lvl7pPr>
            <a:lvl8pPr lvl="7" rtl="0">
              <a:spcBef>
                <a:spcPts val="0"/>
              </a:spcBef>
              <a:spcAft>
                <a:spcPts val="0"/>
              </a:spcAft>
              <a:buNone/>
              <a:defRPr sz="3200" b="1">
                <a:solidFill>
                  <a:schemeClr val="dk1"/>
                </a:solidFill>
                <a:latin typeface="Google Sans"/>
                <a:ea typeface="Google Sans"/>
                <a:cs typeface="Google Sans"/>
                <a:sym typeface="Google Sans"/>
              </a:defRPr>
            </a:lvl8pPr>
            <a:lvl9pPr lvl="8" rtl="0">
              <a:spcBef>
                <a:spcPts val="0"/>
              </a:spcBef>
              <a:spcAft>
                <a:spcPts val="0"/>
              </a:spcAft>
              <a:buNone/>
              <a:defRPr sz="3200" b="1">
                <a:solidFill>
                  <a:schemeClr val="dk1"/>
                </a:solidFill>
                <a:latin typeface="Google Sans"/>
                <a:ea typeface="Google Sans"/>
                <a:cs typeface="Google Sans"/>
                <a:sym typeface="Google Sans"/>
              </a:defRPr>
            </a:lvl9pPr>
          </a:lstStyle>
          <a:p>
            <a:endParaRPr/>
          </a:p>
        </p:txBody>
      </p:sp>
      <p:sp>
        <p:nvSpPr>
          <p:cNvPr id="24" name="Google Shape;24;p4"/>
          <p:cNvSpPr txBox="1">
            <a:spLocks noGrp="1"/>
          </p:cNvSpPr>
          <p:nvPr>
            <p:ph type="subTitle" idx="1"/>
          </p:nvPr>
        </p:nvSpPr>
        <p:spPr>
          <a:xfrm>
            <a:off x="1168733" y="5334117"/>
            <a:ext cx="4952600" cy="518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Google Sans"/>
                <a:ea typeface="Google Sans"/>
                <a:cs typeface="Google Sans"/>
                <a:sym typeface="Google Sans"/>
              </a:defRPr>
            </a:lvl1pPr>
            <a:lvl2pPr lvl="1" rtl="0">
              <a:spcBef>
                <a:spcPts val="0"/>
              </a:spcBef>
              <a:spcAft>
                <a:spcPts val="0"/>
              </a:spcAft>
              <a:buNone/>
              <a:defRPr sz="2400">
                <a:solidFill>
                  <a:schemeClr val="lt1"/>
                </a:solidFill>
                <a:latin typeface="Google Sans"/>
                <a:ea typeface="Google Sans"/>
                <a:cs typeface="Google Sans"/>
                <a:sym typeface="Google Sans"/>
              </a:defRPr>
            </a:lvl2pPr>
            <a:lvl3pPr lvl="2" rtl="0">
              <a:spcBef>
                <a:spcPts val="0"/>
              </a:spcBef>
              <a:spcAft>
                <a:spcPts val="0"/>
              </a:spcAft>
              <a:buNone/>
              <a:defRPr sz="2400">
                <a:solidFill>
                  <a:schemeClr val="lt1"/>
                </a:solidFill>
                <a:latin typeface="Google Sans"/>
                <a:ea typeface="Google Sans"/>
                <a:cs typeface="Google Sans"/>
                <a:sym typeface="Google Sans"/>
              </a:defRPr>
            </a:lvl3pPr>
            <a:lvl4pPr lvl="3" rtl="0">
              <a:spcBef>
                <a:spcPts val="0"/>
              </a:spcBef>
              <a:spcAft>
                <a:spcPts val="0"/>
              </a:spcAft>
              <a:buNone/>
              <a:defRPr sz="2400">
                <a:solidFill>
                  <a:schemeClr val="lt1"/>
                </a:solidFill>
                <a:latin typeface="Google Sans"/>
                <a:ea typeface="Google Sans"/>
                <a:cs typeface="Google Sans"/>
                <a:sym typeface="Google Sans"/>
              </a:defRPr>
            </a:lvl4pPr>
            <a:lvl5pPr lvl="4" rtl="0">
              <a:spcBef>
                <a:spcPts val="0"/>
              </a:spcBef>
              <a:spcAft>
                <a:spcPts val="0"/>
              </a:spcAft>
              <a:buNone/>
              <a:defRPr sz="2400">
                <a:solidFill>
                  <a:schemeClr val="lt1"/>
                </a:solidFill>
                <a:latin typeface="Google Sans"/>
                <a:ea typeface="Google Sans"/>
                <a:cs typeface="Google Sans"/>
                <a:sym typeface="Google Sans"/>
              </a:defRPr>
            </a:lvl5pPr>
            <a:lvl6pPr lvl="5" rtl="0">
              <a:spcBef>
                <a:spcPts val="0"/>
              </a:spcBef>
              <a:spcAft>
                <a:spcPts val="0"/>
              </a:spcAft>
              <a:buNone/>
              <a:defRPr sz="2400">
                <a:solidFill>
                  <a:schemeClr val="lt1"/>
                </a:solidFill>
                <a:latin typeface="Google Sans"/>
                <a:ea typeface="Google Sans"/>
                <a:cs typeface="Google Sans"/>
                <a:sym typeface="Google Sans"/>
              </a:defRPr>
            </a:lvl6pPr>
            <a:lvl7pPr lvl="6" rtl="0">
              <a:spcBef>
                <a:spcPts val="0"/>
              </a:spcBef>
              <a:spcAft>
                <a:spcPts val="0"/>
              </a:spcAft>
              <a:buNone/>
              <a:defRPr sz="2400">
                <a:solidFill>
                  <a:schemeClr val="lt1"/>
                </a:solidFill>
                <a:latin typeface="Google Sans"/>
                <a:ea typeface="Google Sans"/>
                <a:cs typeface="Google Sans"/>
                <a:sym typeface="Google Sans"/>
              </a:defRPr>
            </a:lvl7pPr>
            <a:lvl8pPr lvl="7" rtl="0">
              <a:spcBef>
                <a:spcPts val="0"/>
              </a:spcBef>
              <a:spcAft>
                <a:spcPts val="0"/>
              </a:spcAft>
              <a:buNone/>
              <a:defRPr sz="2400">
                <a:solidFill>
                  <a:schemeClr val="lt1"/>
                </a:solidFill>
                <a:latin typeface="Google Sans"/>
                <a:ea typeface="Google Sans"/>
                <a:cs typeface="Google Sans"/>
                <a:sym typeface="Google Sans"/>
              </a:defRPr>
            </a:lvl8pPr>
            <a:lvl9pPr lvl="8" rtl="0">
              <a:spcBef>
                <a:spcPts val="0"/>
              </a:spcBef>
              <a:spcAft>
                <a:spcPts val="0"/>
              </a:spcAft>
              <a:buNone/>
              <a:defRPr sz="2400">
                <a:solidFill>
                  <a:schemeClr val="lt1"/>
                </a:solidFill>
                <a:latin typeface="Google Sans"/>
                <a:ea typeface="Google Sans"/>
                <a:cs typeface="Google Sans"/>
                <a:sym typeface="Google Sans"/>
              </a:defRPr>
            </a:lvl9pPr>
          </a:lstStyle>
          <a:p>
            <a:endParaRPr/>
          </a:p>
        </p:txBody>
      </p:sp>
      <p:sp>
        <p:nvSpPr>
          <p:cNvPr id="25" name="Google Shape;25;p4"/>
          <p:cNvSpPr txBox="1">
            <a:spLocks noGrp="1"/>
          </p:cNvSpPr>
          <p:nvPr>
            <p:ph type="subTitle" idx="2"/>
          </p:nvPr>
        </p:nvSpPr>
        <p:spPr>
          <a:xfrm>
            <a:off x="1197133" y="5709867"/>
            <a:ext cx="5449800" cy="436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67">
                <a:solidFill>
                  <a:schemeClr val="lt1"/>
                </a:solidFill>
                <a:latin typeface="Google Sans"/>
                <a:ea typeface="Google Sans"/>
                <a:cs typeface="Google Sans"/>
                <a:sym typeface="Google Sans"/>
              </a:defRPr>
            </a:lvl1pPr>
            <a:lvl2pPr lvl="1" rtl="0">
              <a:spcBef>
                <a:spcPts val="0"/>
              </a:spcBef>
              <a:spcAft>
                <a:spcPts val="0"/>
              </a:spcAft>
              <a:buNone/>
              <a:defRPr sz="1867">
                <a:solidFill>
                  <a:schemeClr val="lt1"/>
                </a:solidFill>
                <a:latin typeface="Google Sans"/>
                <a:ea typeface="Google Sans"/>
                <a:cs typeface="Google Sans"/>
                <a:sym typeface="Google Sans"/>
              </a:defRPr>
            </a:lvl2pPr>
            <a:lvl3pPr lvl="2" rtl="0">
              <a:spcBef>
                <a:spcPts val="0"/>
              </a:spcBef>
              <a:spcAft>
                <a:spcPts val="0"/>
              </a:spcAft>
              <a:buNone/>
              <a:defRPr sz="1867">
                <a:solidFill>
                  <a:schemeClr val="lt1"/>
                </a:solidFill>
                <a:latin typeface="Google Sans"/>
                <a:ea typeface="Google Sans"/>
                <a:cs typeface="Google Sans"/>
                <a:sym typeface="Google Sans"/>
              </a:defRPr>
            </a:lvl3pPr>
            <a:lvl4pPr lvl="3" rtl="0">
              <a:spcBef>
                <a:spcPts val="0"/>
              </a:spcBef>
              <a:spcAft>
                <a:spcPts val="0"/>
              </a:spcAft>
              <a:buNone/>
              <a:defRPr sz="1867">
                <a:solidFill>
                  <a:schemeClr val="lt1"/>
                </a:solidFill>
                <a:latin typeface="Google Sans"/>
                <a:ea typeface="Google Sans"/>
                <a:cs typeface="Google Sans"/>
                <a:sym typeface="Google Sans"/>
              </a:defRPr>
            </a:lvl4pPr>
            <a:lvl5pPr lvl="4" rtl="0">
              <a:spcBef>
                <a:spcPts val="0"/>
              </a:spcBef>
              <a:spcAft>
                <a:spcPts val="0"/>
              </a:spcAft>
              <a:buNone/>
              <a:defRPr sz="1867">
                <a:solidFill>
                  <a:schemeClr val="lt1"/>
                </a:solidFill>
                <a:latin typeface="Google Sans"/>
                <a:ea typeface="Google Sans"/>
                <a:cs typeface="Google Sans"/>
                <a:sym typeface="Google Sans"/>
              </a:defRPr>
            </a:lvl5pPr>
            <a:lvl6pPr lvl="5" rtl="0">
              <a:spcBef>
                <a:spcPts val="0"/>
              </a:spcBef>
              <a:spcAft>
                <a:spcPts val="0"/>
              </a:spcAft>
              <a:buNone/>
              <a:defRPr sz="1867">
                <a:solidFill>
                  <a:schemeClr val="lt1"/>
                </a:solidFill>
                <a:latin typeface="Google Sans"/>
                <a:ea typeface="Google Sans"/>
                <a:cs typeface="Google Sans"/>
                <a:sym typeface="Google Sans"/>
              </a:defRPr>
            </a:lvl6pPr>
            <a:lvl7pPr lvl="6" rtl="0">
              <a:spcBef>
                <a:spcPts val="0"/>
              </a:spcBef>
              <a:spcAft>
                <a:spcPts val="0"/>
              </a:spcAft>
              <a:buNone/>
              <a:defRPr sz="1867">
                <a:solidFill>
                  <a:schemeClr val="lt1"/>
                </a:solidFill>
                <a:latin typeface="Google Sans"/>
                <a:ea typeface="Google Sans"/>
                <a:cs typeface="Google Sans"/>
                <a:sym typeface="Google Sans"/>
              </a:defRPr>
            </a:lvl7pPr>
            <a:lvl8pPr lvl="7" rtl="0">
              <a:spcBef>
                <a:spcPts val="0"/>
              </a:spcBef>
              <a:spcAft>
                <a:spcPts val="0"/>
              </a:spcAft>
              <a:buNone/>
              <a:defRPr sz="1867">
                <a:solidFill>
                  <a:schemeClr val="lt1"/>
                </a:solidFill>
                <a:latin typeface="Google Sans"/>
                <a:ea typeface="Google Sans"/>
                <a:cs typeface="Google Sans"/>
                <a:sym typeface="Google Sans"/>
              </a:defRPr>
            </a:lvl8pPr>
            <a:lvl9pPr lvl="8" rtl="0">
              <a:spcBef>
                <a:spcPts val="0"/>
              </a:spcBef>
              <a:spcAft>
                <a:spcPts val="0"/>
              </a:spcAft>
              <a:buNone/>
              <a:defRPr sz="1867">
                <a:solidFill>
                  <a:schemeClr val="lt1"/>
                </a:solidFill>
                <a:latin typeface="Google Sans"/>
                <a:ea typeface="Google Sans"/>
                <a:cs typeface="Google Sans"/>
                <a:sym typeface="Google Sans"/>
              </a:defRPr>
            </a:lvl9pPr>
          </a:lstStyle>
          <a:p>
            <a:endParaRPr/>
          </a:p>
        </p:txBody>
      </p:sp>
    </p:spTree>
    <p:extLst>
      <p:ext uri="{BB962C8B-B14F-4D97-AF65-F5344CB8AC3E}">
        <p14:creationId xmlns:p14="http://schemas.microsoft.com/office/powerpoint/2010/main" val="10255974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7a - Demo/Lab Solution - Presenter - Blue">
  <p:cSld name="7a - Demo/Lab Solution - Presenter - Blue">
    <p:spTree>
      <p:nvGrpSpPr>
        <p:cNvPr id="1" name="Shape 26"/>
        <p:cNvGrpSpPr/>
        <p:nvPr/>
      </p:nvGrpSpPr>
      <p:grpSpPr>
        <a:xfrm>
          <a:off x="0" y="0"/>
          <a:ext cx="0" cy="0"/>
          <a:chOff x="0" y="0"/>
          <a:chExt cx="0" cy="0"/>
        </a:xfrm>
      </p:grpSpPr>
      <p:sp>
        <p:nvSpPr>
          <p:cNvPr id="27" name="Google Shape;27;p5"/>
          <p:cNvSpPr/>
          <p:nvPr/>
        </p:nvSpPr>
        <p:spPr>
          <a:xfrm>
            <a:off x="0" y="0"/>
            <a:ext cx="12192000" cy="6864400"/>
          </a:xfrm>
          <a:prstGeom prst="rect">
            <a:avLst/>
          </a:prstGeom>
          <a:solidFill>
            <a:schemeClr val="accent3"/>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pic>
        <p:nvPicPr>
          <p:cNvPr id="28" name="Google Shape;28;p5"/>
          <p:cNvPicPr preferRelativeResize="0"/>
          <p:nvPr/>
        </p:nvPicPr>
        <p:blipFill>
          <a:blip r:embed="rId2">
            <a:alphaModFix/>
          </a:blip>
          <a:stretch>
            <a:fillRect/>
          </a:stretch>
        </p:blipFill>
        <p:spPr>
          <a:xfrm>
            <a:off x="1" y="0"/>
            <a:ext cx="12192000" cy="6858000"/>
          </a:xfrm>
          <a:prstGeom prst="rect">
            <a:avLst/>
          </a:prstGeom>
          <a:noFill/>
          <a:ln>
            <a:noFill/>
          </a:ln>
        </p:spPr>
      </p:pic>
      <p:sp>
        <p:nvSpPr>
          <p:cNvPr id="29" name="Google Shape;29;p5"/>
          <p:cNvSpPr txBox="1">
            <a:spLocks noGrp="1"/>
          </p:cNvSpPr>
          <p:nvPr>
            <p:ph type="subTitle" idx="1"/>
          </p:nvPr>
        </p:nvSpPr>
        <p:spPr>
          <a:xfrm>
            <a:off x="1149433" y="3446083"/>
            <a:ext cx="4952600" cy="60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rgbClr val="FFFFFF"/>
                </a:solidFill>
                <a:latin typeface="Google Sans"/>
                <a:ea typeface="Google Sans"/>
                <a:cs typeface="Google Sans"/>
                <a:sym typeface="Google Sans"/>
              </a:defRPr>
            </a:lvl1pPr>
            <a:lvl2pPr lvl="1" rtl="0">
              <a:spcBef>
                <a:spcPts val="0"/>
              </a:spcBef>
              <a:spcAft>
                <a:spcPts val="0"/>
              </a:spcAft>
              <a:buNone/>
              <a:defRPr sz="2400">
                <a:solidFill>
                  <a:srgbClr val="FFFFFF"/>
                </a:solidFill>
                <a:latin typeface="Google Sans"/>
                <a:ea typeface="Google Sans"/>
                <a:cs typeface="Google Sans"/>
                <a:sym typeface="Google Sans"/>
              </a:defRPr>
            </a:lvl2pPr>
            <a:lvl3pPr lvl="2" rtl="0">
              <a:spcBef>
                <a:spcPts val="0"/>
              </a:spcBef>
              <a:spcAft>
                <a:spcPts val="0"/>
              </a:spcAft>
              <a:buNone/>
              <a:defRPr sz="2400">
                <a:solidFill>
                  <a:srgbClr val="FFFFFF"/>
                </a:solidFill>
                <a:latin typeface="Google Sans"/>
                <a:ea typeface="Google Sans"/>
                <a:cs typeface="Google Sans"/>
                <a:sym typeface="Google Sans"/>
              </a:defRPr>
            </a:lvl3pPr>
            <a:lvl4pPr lvl="3" rtl="0">
              <a:spcBef>
                <a:spcPts val="0"/>
              </a:spcBef>
              <a:spcAft>
                <a:spcPts val="0"/>
              </a:spcAft>
              <a:buNone/>
              <a:defRPr sz="2400">
                <a:solidFill>
                  <a:srgbClr val="FFFFFF"/>
                </a:solidFill>
                <a:latin typeface="Google Sans"/>
                <a:ea typeface="Google Sans"/>
                <a:cs typeface="Google Sans"/>
                <a:sym typeface="Google Sans"/>
              </a:defRPr>
            </a:lvl4pPr>
            <a:lvl5pPr lvl="4" rtl="0">
              <a:spcBef>
                <a:spcPts val="0"/>
              </a:spcBef>
              <a:spcAft>
                <a:spcPts val="0"/>
              </a:spcAft>
              <a:buNone/>
              <a:defRPr sz="2400">
                <a:solidFill>
                  <a:srgbClr val="FFFFFF"/>
                </a:solidFill>
                <a:latin typeface="Google Sans"/>
                <a:ea typeface="Google Sans"/>
                <a:cs typeface="Google Sans"/>
                <a:sym typeface="Google Sans"/>
              </a:defRPr>
            </a:lvl5pPr>
            <a:lvl6pPr lvl="5" rtl="0">
              <a:spcBef>
                <a:spcPts val="0"/>
              </a:spcBef>
              <a:spcAft>
                <a:spcPts val="0"/>
              </a:spcAft>
              <a:buNone/>
              <a:defRPr sz="2400">
                <a:solidFill>
                  <a:srgbClr val="FFFFFF"/>
                </a:solidFill>
                <a:latin typeface="Google Sans"/>
                <a:ea typeface="Google Sans"/>
                <a:cs typeface="Google Sans"/>
                <a:sym typeface="Google Sans"/>
              </a:defRPr>
            </a:lvl6pPr>
            <a:lvl7pPr lvl="6" rtl="0">
              <a:spcBef>
                <a:spcPts val="0"/>
              </a:spcBef>
              <a:spcAft>
                <a:spcPts val="0"/>
              </a:spcAft>
              <a:buNone/>
              <a:defRPr sz="2400">
                <a:solidFill>
                  <a:srgbClr val="FFFFFF"/>
                </a:solidFill>
                <a:latin typeface="Google Sans"/>
                <a:ea typeface="Google Sans"/>
                <a:cs typeface="Google Sans"/>
                <a:sym typeface="Google Sans"/>
              </a:defRPr>
            </a:lvl7pPr>
            <a:lvl8pPr lvl="7" rtl="0">
              <a:spcBef>
                <a:spcPts val="0"/>
              </a:spcBef>
              <a:spcAft>
                <a:spcPts val="0"/>
              </a:spcAft>
              <a:buNone/>
              <a:defRPr sz="2400">
                <a:solidFill>
                  <a:srgbClr val="FFFFFF"/>
                </a:solidFill>
                <a:latin typeface="Google Sans"/>
                <a:ea typeface="Google Sans"/>
                <a:cs typeface="Google Sans"/>
                <a:sym typeface="Google Sans"/>
              </a:defRPr>
            </a:lvl8pPr>
            <a:lvl9pPr lvl="8" rtl="0">
              <a:spcBef>
                <a:spcPts val="0"/>
              </a:spcBef>
              <a:spcAft>
                <a:spcPts val="0"/>
              </a:spcAft>
              <a:buNone/>
              <a:defRPr sz="2400">
                <a:solidFill>
                  <a:srgbClr val="FFFFFF"/>
                </a:solidFill>
                <a:latin typeface="Google Sans"/>
                <a:ea typeface="Google Sans"/>
                <a:cs typeface="Google Sans"/>
                <a:sym typeface="Google Sans"/>
              </a:defRPr>
            </a:lvl9pPr>
          </a:lstStyle>
          <a:p>
            <a:endParaRPr/>
          </a:p>
        </p:txBody>
      </p:sp>
      <p:sp>
        <p:nvSpPr>
          <p:cNvPr id="30" name="Google Shape;30;p5"/>
          <p:cNvSpPr txBox="1"/>
          <p:nvPr/>
        </p:nvSpPr>
        <p:spPr>
          <a:xfrm>
            <a:off x="1114983" y="2765650"/>
            <a:ext cx="4991000" cy="760000"/>
          </a:xfrm>
          <a:prstGeom prst="rect">
            <a:avLst/>
          </a:prstGeom>
          <a:noFill/>
          <a:ln>
            <a:noFill/>
          </a:ln>
        </p:spPr>
        <p:txBody>
          <a:bodyPr spcFirstLastPara="1" wrap="square" lIns="60950" tIns="60950" rIns="60950" bIns="60950" anchor="t" anchorCtr="0">
            <a:noAutofit/>
          </a:bodyPr>
          <a:lstStyle/>
          <a:p>
            <a:pPr marL="0" lvl="0" indent="0" algn="l" rtl="0">
              <a:spcBef>
                <a:spcPts val="0"/>
              </a:spcBef>
              <a:spcAft>
                <a:spcPts val="0"/>
              </a:spcAft>
              <a:buNone/>
            </a:pPr>
            <a:endParaRPr sz="4000">
              <a:solidFill>
                <a:srgbClr val="202124"/>
              </a:solidFill>
              <a:latin typeface="Google Sans"/>
              <a:ea typeface="Google Sans"/>
              <a:cs typeface="Google Sans"/>
              <a:sym typeface="Google Sans"/>
            </a:endParaRPr>
          </a:p>
        </p:txBody>
      </p:sp>
      <p:sp>
        <p:nvSpPr>
          <p:cNvPr id="31" name="Google Shape;31;p5"/>
          <p:cNvSpPr txBox="1">
            <a:spLocks noGrp="1"/>
          </p:cNvSpPr>
          <p:nvPr>
            <p:ph type="title"/>
          </p:nvPr>
        </p:nvSpPr>
        <p:spPr>
          <a:xfrm>
            <a:off x="1114983" y="2765650"/>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000">
                <a:solidFill>
                  <a:srgbClr val="FFFFFF"/>
                </a:solidFill>
                <a:latin typeface="Google Sans"/>
                <a:ea typeface="Google Sans"/>
                <a:cs typeface="Google Sans"/>
                <a:sym typeface="Google Sans"/>
              </a:defRPr>
            </a:lvl1pPr>
            <a:lvl2pPr lvl="1" rtl="0">
              <a:spcBef>
                <a:spcPts val="0"/>
              </a:spcBef>
              <a:spcAft>
                <a:spcPts val="0"/>
              </a:spcAft>
              <a:buNone/>
              <a:defRPr sz="4000">
                <a:solidFill>
                  <a:srgbClr val="FFFFFF"/>
                </a:solidFill>
                <a:latin typeface="Google Sans"/>
                <a:ea typeface="Google Sans"/>
                <a:cs typeface="Google Sans"/>
                <a:sym typeface="Google Sans"/>
              </a:defRPr>
            </a:lvl2pPr>
            <a:lvl3pPr lvl="2" rtl="0">
              <a:spcBef>
                <a:spcPts val="0"/>
              </a:spcBef>
              <a:spcAft>
                <a:spcPts val="0"/>
              </a:spcAft>
              <a:buNone/>
              <a:defRPr sz="4000">
                <a:solidFill>
                  <a:srgbClr val="FFFFFF"/>
                </a:solidFill>
                <a:latin typeface="Google Sans"/>
                <a:ea typeface="Google Sans"/>
                <a:cs typeface="Google Sans"/>
                <a:sym typeface="Google Sans"/>
              </a:defRPr>
            </a:lvl3pPr>
            <a:lvl4pPr lvl="3" rtl="0">
              <a:spcBef>
                <a:spcPts val="0"/>
              </a:spcBef>
              <a:spcAft>
                <a:spcPts val="0"/>
              </a:spcAft>
              <a:buNone/>
              <a:defRPr sz="4000">
                <a:solidFill>
                  <a:srgbClr val="FFFFFF"/>
                </a:solidFill>
                <a:latin typeface="Google Sans"/>
                <a:ea typeface="Google Sans"/>
                <a:cs typeface="Google Sans"/>
                <a:sym typeface="Google Sans"/>
              </a:defRPr>
            </a:lvl4pPr>
            <a:lvl5pPr lvl="4" rtl="0">
              <a:spcBef>
                <a:spcPts val="0"/>
              </a:spcBef>
              <a:spcAft>
                <a:spcPts val="0"/>
              </a:spcAft>
              <a:buNone/>
              <a:defRPr sz="4000">
                <a:solidFill>
                  <a:srgbClr val="FFFFFF"/>
                </a:solidFill>
                <a:latin typeface="Google Sans"/>
                <a:ea typeface="Google Sans"/>
                <a:cs typeface="Google Sans"/>
                <a:sym typeface="Google Sans"/>
              </a:defRPr>
            </a:lvl5pPr>
            <a:lvl6pPr lvl="5" rtl="0">
              <a:spcBef>
                <a:spcPts val="0"/>
              </a:spcBef>
              <a:spcAft>
                <a:spcPts val="0"/>
              </a:spcAft>
              <a:buNone/>
              <a:defRPr sz="4000">
                <a:solidFill>
                  <a:srgbClr val="FFFFFF"/>
                </a:solidFill>
                <a:latin typeface="Google Sans"/>
                <a:ea typeface="Google Sans"/>
                <a:cs typeface="Google Sans"/>
                <a:sym typeface="Google Sans"/>
              </a:defRPr>
            </a:lvl6pPr>
            <a:lvl7pPr lvl="6" rtl="0">
              <a:spcBef>
                <a:spcPts val="0"/>
              </a:spcBef>
              <a:spcAft>
                <a:spcPts val="0"/>
              </a:spcAft>
              <a:buNone/>
              <a:defRPr sz="4000">
                <a:solidFill>
                  <a:srgbClr val="FFFFFF"/>
                </a:solidFill>
                <a:latin typeface="Google Sans"/>
                <a:ea typeface="Google Sans"/>
                <a:cs typeface="Google Sans"/>
                <a:sym typeface="Google Sans"/>
              </a:defRPr>
            </a:lvl7pPr>
            <a:lvl8pPr lvl="7" rtl="0">
              <a:spcBef>
                <a:spcPts val="0"/>
              </a:spcBef>
              <a:spcAft>
                <a:spcPts val="0"/>
              </a:spcAft>
              <a:buNone/>
              <a:defRPr sz="4000">
                <a:solidFill>
                  <a:srgbClr val="FFFFFF"/>
                </a:solidFill>
                <a:latin typeface="Google Sans"/>
                <a:ea typeface="Google Sans"/>
                <a:cs typeface="Google Sans"/>
                <a:sym typeface="Google Sans"/>
              </a:defRPr>
            </a:lvl8pPr>
            <a:lvl9pPr lvl="8" rtl="0">
              <a:spcBef>
                <a:spcPts val="0"/>
              </a:spcBef>
              <a:spcAft>
                <a:spcPts val="0"/>
              </a:spcAft>
              <a:buNone/>
              <a:defRPr sz="4000">
                <a:solidFill>
                  <a:srgbClr val="FFFFFF"/>
                </a:solidFill>
                <a:latin typeface="Google Sans"/>
                <a:ea typeface="Google Sans"/>
                <a:cs typeface="Google Sans"/>
                <a:sym typeface="Google Sans"/>
              </a:defRPr>
            </a:lvl9pPr>
          </a:lstStyle>
          <a:p>
            <a:endParaRPr/>
          </a:p>
        </p:txBody>
      </p:sp>
      <p:cxnSp>
        <p:nvCxnSpPr>
          <p:cNvPr id="32" name="Google Shape;32;p5"/>
          <p:cNvCxnSpPr/>
          <p:nvPr/>
        </p:nvCxnSpPr>
        <p:spPr>
          <a:xfrm>
            <a:off x="1162285" y="2674149"/>
            <a:ext cx="571600" cy="0"/>
          </a:xfrm>
          <a:prstGeom prst="straightConnector1">
            <a:avLst/>
          </a:prstGeom>
          <a:noFill/>
          <a:ln w="38100" cap="flat" cmpd="sng">
            <a:solidFill>
              <a:srgbClr val="FFFFFF"/>
            </a:solidFill>
            <a:prstDash val="solid"/>
            <a:round/>
            <a:headEnd type="none" w="med" len="med"/>
            <a:tailEnd type="none" w="med" len="med"/>
          </a:ln>
        </p:spPr>
      </p:cxnSp>
    </p:spTree>
    <p:extLst>
      <p:ext uri="{BB962C8B-B14F-4D97-AF65-F5344CB8AC3E}">
        <p14:creationId xmlns:p14="http://schemas.microsoft.com/office/powerpoint/2010/main" val="24416232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7b - Demo/Lab Solution - Presenter  - Yellow">
  <p:cSld name="7b - Demo/Lab Solution - Presenter  - Yellow">
    <p:spTree>
      <p:nvGrpSpPr>
        <p:cNvPr id="1" name="Shape 33"/>
        <p:cNvGrpSpPr/>
        <p:nvPr/>
      </p:nvGrpSpPr>
      <p:grpSpPr>
        <a:xfrm>
          <a:off x="0" y="0"/>
          <a:ext cx="0" cy="0"/>
          <a:chOff x="0" y="0"/>
          <a:chExt cx="0" cy="0"/>
        </a:xfrm>
      </p:grpSpPr>
      <p:sp>
        <p:nvSpPr>
          <p:cNvPr id="34" name="Google Shape;34;p6"/>
          <p:cNvSpPr/>
          <p:nvPr/>
        </p:nvSpPr>
        <p:spPr>
          <a:xfrm>
            <a:off x="0" y="0"/>
            <a:ext cx="12192000" cy="6864400"/>
          </a:xfrm>
          <a:prstGeom prst="rect">
            <a:avLst/>
          </a:prstGeom>
          <a:solidFill>
            <a:schemeClr val="accent5"/>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pic>
        <p:nvPicPr>
          <p:cNvPr id="35" name="Google Shape;35;p6"/>
          <p:cNvPicPr preferRelativeResize="0"/>
          <p:nvPr/>
        </p:nvPicPr>
        <p:blipFill>
          <a:blip r:embed="rId2">
            <a:alphaModFix/>
          </a:blip>
          <a:stretch>
            <a:fillRect/>
          </a:stretch>
        </p:blipFill>
        <p:spPr>
          <a:xfrm>
            <a:off x="0" y="0"/>
            <a:ext cx="12192000" cy="6858000"/>
          </a:xfrm>
          <a:prstGeom prst="rect">
            <a:avLst/>
          </a:prstGeom>
          <a:noFill/>
          <a:ln>
            <a:noFill/>
          </a:ln>
        </p:spPr>
      </p:pic>
      <p:sp>
        <p:nvSpPr>
          <p:cNvPr id="36" name="Google Shape;36;p6"/>
          <p:cNvSpPr txBox="1">
            <a:spLocks noGrp="1"/>
          </p:cNvSpPr>
          <p:nvPr>
            <p:ph type="subTitle" idx="1"/>
          </p:nvPr>
        </p:nvSpPr>
        <p:spPr>
          <a:xfrm>
            <a:off x="1149433" y="3446083"/>
            <a:ext cx="4952600" cy="60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rgbClr val="FFFFFF"/>
                </a:solidFill>
                <a:latin typeface="Google Sans"/>
                <a:ea typeface="Google Sans"/>
                <a:cs typeface="Google Sans"/>
                <a:sym typeface="Google Sans"/>
              </a:defRPr>
            </a:lvl1pPr>
            <a:lvl2pPr lvl="1" rtl="0">
              <a:spcBef>
                <a:spcPts val="0"/>
              </a:spcBef>
              <a:spcAft>
                <a:spcPts val="0"/>
              </a:spcAft>
              <a:buNone/>
              <a:defRPr sz="2400">
                <a:solidFill>
                  <a:srgbClr val="FFFFFF"/>
                </a:solidFill>
                <a:latin typeface="Google Sans"/>
                <a:ea typeface="Google Sans"/>
                <a:cs typeface="Google Sans"/>
                <a:sym typeface="Google Sans"/>
              </a:defRPr>
            </a:lvl2pPr>
            <a:lvl3pPr lvl="2" rtl="0">
              <a:spcBef>
                <a:spcPts val="0"/>
              </a:spcBef>
              <a:spcAft>
                <a:spcPts val="0"/>
              </a:spcAft>
              <a:buNone/>
              <a:defRPr sz="2400">
                <a:solidFill>
                  <a:srgbClr val="FFFFFF"/>
                </a:solidFill>
                <a:latin typeface="Google Sans"/>
                <a:ea typeface="Google Sans"/>
                <a:cs typeface="Google Sans"/>
                <a:sym typeface="Google Sans"/>
              </a:defRPr>
            </a:lvl3pPr>
            <a:lvl4pPr lvl="3" rtl="0">
              <a:spcBef>
                <a:spcPts val="0"/>
              </a:spcBef>
              <a:spcAft>
                <a:spcPts val="0"/>
              </a:spcAft>
              <a:buNone/>
              <a:defRPr sz="2400">
                <a:solidFill>
                  <a:srgbClr val="FFFFFF"/>
                </a:solidFill>
                <a:latin typeface="Google Sans"/>
                <a:ea typeface="Google Sans"/>
                <a:cs typeface="Google Sans"/>
                <a:sym typeface="Google Sans"/>
              </a:defRPr>
            </a:lvl4pPr>
            <a:lvl5pPr lvl="4" rtl="0">
              <a:spcBef>
                <a:spcPts val="0"/>
              </a:spcBef>
              <a:spcAft>
                <a:spcPts val="0"/>
              </a:spcAft>
              <a:buNone/>
              <a:defRPr sz="2400">
                <a:solidFill>
                  <a:srgbClr val="FFFFFF"/>
                </a:solidFill>
                <a:latin typeface="Google Sans"/>
                <a:ea typeface="Google Sans"/>
                <a:cs typeface="Google Sans"/>
                <a:sym typeface="Google Sans"/>
              </a:defRPr>
            </a:lvl5pPr>
            <a:lvl6pPr lvl="5" rtl="0">
              <a:spcBef>
                <a:spcPts val="0"/>
              </a:spcBef>
              <a:spcAft>
                <a:spcPts val="0"/>
              </a:spcAft>
              <a:buNone/>
              <a:defRPr sz="2400">
                <a:solidFill>
                  <a:srgbClr val="FFFFFF"/>
                </a:solidFill>
                <a:latin typeface="Google Sans"/>
                <a:ea typeface="Google Sans"/>
                <a:cs typeface="Google Sans"/>
                <a:sym typeface="Google Sans"/>
              </a:defRPr>
            </a:lvl6pPr>
            <a:lvl7pPr lvl="6" rtl="0">
              <a:spcBef>
                <a:spcPts val="0"/>
              </a:spcBef>
              <a:spcAft>
                <a:spcPts val="0"/>
              </a:spcAft>
              <a:buNone/>
              <a:defRPr sz="2400">
                <a:solidFill>
                  <a:srgbClr val="FFFFFF"/>
                </a:solidFill>
                <a:latin typeface="Google Sans"/>
                <a:ea typeface="Google Sans"/>
                <a:cs typeface="Google Sans"/>
                <a:sym typeface="Google Sans"/>
              </a:defRPr>
            </a:lvl7pPr>
            <a:lvl8pPr lvl="7" rtl="0">
              <a:spcBef>
                <a:spcPts val="0"/>
              </a:spcBef>
              <a:spcAft>
                <a:spcPts val="0"/>
              </a:spcAft>
              <a:buNone/>
              <a:defRPr sz="2400">
                <a:solidFill>
                  <a:srgbClr val="FFFFFF"/>
                </a:solidFill>
                <a:latin typeface="Google Sans"/>
                <a:ea typeface="Google Sans"/>
                <a:cs typeface="Google Sans"/>
                <a:sym typeface="Google Sans"/>
              </a:defRPr>
            </a:lvl8pPr>
            <a:lvl9pPr lvl="8" rtl="0">
              <a:spcBef>
                <a:spcPts val="0"/>
              </a:spcBef>
              <a:spcAft>
                <a:spcPts val="0"/>
              </a:spcAft>
              <a:buNone/>
              <a:defRPr sz="2400">
                <a:solidFill>
                  <a:srgbClr val="FFFFFF"/>
                </a:solidFill>
                <a:latin typeface="Google Sans"/>
                <a:ea typeface="Google Sans"/>
                <a:cs typeface="Google Sans"/>
                <a:sym typeface="Google Sans"/>
              </a:defRPr>
            </a:lvl9pPr>
          </a:lstStyle>
          <a:p>
            <a:endParaRPr/>
          </a:p>
        </p:txBody>
      </p:sp>
      <p:sp>
        <p:nvSpPr>
          <p:cNvPr id="37" name="Google Shape;37;p6"/>
          <p:cNvSpPr txBox="1"/>
          <p:nvPr/>
        </p:nvSpPr>
        <p:spPr>
          <a:xfrm>
            <a:off x="1114983" y="2765650"/>
            <a:ext cx="4991000" cy="760000"/>
          </a:xfrm>
          <a:prstGeom prst="rect">
            <a:avLst/>
          </a:prstGeom>
          <a:noFill/>
          <a:ln>
            <a:noFill/>
          </a:ln>
        </p:spPr>
        <p:txBody>
          <a:bodyPr spcFirstLastPara="1" wrap="square" lIns="60950" tIns="60950" rIns="60950" bIns="60950" anchor="t" anchorCtr="0">
            <a:noAutofit/>
          </a:bodyPr>
          <a:lstStyle/>
          <a:p>
            <a:pPr marL="0" lvl="0" indent="0" algn="l" rtl="0">
              <a:spcBef>
                <a:spcPts val="0"/>
              </a:spcBef>
              <a:spcAft>
                <a:spcPts val="0"/>
              </a:spcAft>
              <a:buNone/>
            </a:pPr>
            <a:endParaRPr sz="4000">
              <a:solidFill>
                <a:srgbClr val="202124"/>
              </a:solidFill>
              <a:latin typeface="Google Sans"/>
              <a:ea typeface="Google Sans"/>
              <a:cs typeface="Google Sans"/>
              <a:sym typeface="Google Sans"/>
            </a:endParaRPr>
          </a:p>
        </p:txBody>
      </p:sp>
      <p:sp>
        <p:nvSpPr>
          <p:cNvPr id="38" name="Google Shape;38;p6"/>
          <p:cNvSpPr txBox="1">
            <a:spLocks noGrp="1"/>
          </p:cNvSpPr>
          <p:nvPr>
            <p:ph type="title"/>
          </p:nvPr>
        </p:nvSpPr>
        <p:spPr>
          <a:xfrm>
            <a:off x="1114983" y="2765650"/>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000">
                <a:solidFill>
                  <a:srgbClr val="FFFFFF"/>
                </a:solidFill>
                <a:latin typeface="Google Sans"/>
                <a:ea typeface="Google Sans"/>
                <a:cs typeface="Google Sans"/>
                <a:sym typeface="Google Sans"/>
              </a:defRPr>
            </a:lvl1pPr>
            <a:lvl2pPr lvl="1" rtl="0">
              <a:spcBef>
                <a:spcPts val="0"/>
              </a:spcBef>
              <a:spcAft>
                <a:spcPts val="0"/>
              </a:spcAft>
              <a:buNone/>
              <a:defRPr sz="4000">
                <a:solidFill>
                  <a:srgbClr val="FFFFFF"/>
                </a:solidFill>
                <a:latin typeface="Google Sans"/>
                <a:ea typeface="Google Sans"/>
                <a:cs typeface="Google Sans"/>
                <a:sym typeface="Google Sans"/>
              </a:defRPr>
            </a:lvl2pPr>
            <a:lvl3pPr lvl="2" rtl="0">
              <a:spcBef>
                <a:spcPts val="0"/>
              </a:spcBef>
              <a:spcAft>
                <a:spcPts val="0"/>
              </a:spcAft>
              <a:buNone/>
              <a:defRPr sz="4000">
                <a:solidFill>
                  <a:srgbClr val="FFFFFF"/>
                </a:solidFill>
                <a:latin typeface="Google Sans"/>
                <a:ea typeface="Google Sans"/>
                <a:cs typeface="Google Sans"/>
                <a:sym typeface="Google Sans"/>
              </a:defRPr>
            </a:lvl3pPr>
            <a:lvl4pPr lvl="3" rtl="0">
              <a:spcBef>
                <a:spcPts val="0"/>
              </a:spcBef>
              <a:spcAft>
                <a:spcPts val="0"/>
              </a:spcAft>
              <a:buNone/>
              <a:defRPr sz="4000">
                <a:solidFill>
                  <a:srgbClr val="FFFFFF"/>
                </a:solidFill>
                <a:latin typeface="Google Sans"/>
                <a:ea typeface="Google Sans"/>
                <a:cs typeface="Google Sans"/>
                <a:sym typeface="Google Sans"/>
              </a:defRPr>
            </a:lvl4pPr>
            <a:lvl5pPr lvl="4" rtl="0">
              <a:spcBef>
                <a:spcPts val="0"/>
              </a:spcBef>
              <a:spcAft>
                <a:spcPts val="0"/>
              </a:spcAft>
              <a:buNone/>
              <a:defRPr sz="4000">
                <a:solidFill>
                  <a:srgbClr val="FFFFFF"/>
                </a:solidFill>
                <a:latin typeface="Google Sans"/>
                <a:ea typeface="Google Sans"/>
                <a:cs typeface="Google Sans"/>
                <a:sym typeface="Google Sans"/>
              </a:defRPr>
            </a:lvl5pPr>
            <a:lvl6pPr lvl="5" rtl="0">
              <a:spcBef>
                <a:spcPts val="0"/>
              </a:spcBef>
              <a:spcAft>
                <a:spcPts val="0"/>
              </a:spcAft>
              <a:buNone/>
              <a:defRPr sz="4000">
                <a:solidFill>
                  <a:srgbClr val="FFFFFF"/>
                </a:solidFill>
                <a:latin typeface="Google Sans"/>
                <a:ea typeface="Google Sans"/>
                <a:cs typeface="Google Sans"/>
                <a:sym typeface="Google Sans"/>
              </a:defRPr>
            </a:lvl6pPr>
            <a:lvl7pPr lvl="6" rtl="0">
              <a:spcBef>
                <a:spcPts val="0"/>
              </a:spcBef>
              <a:spcAft>
                <a:spcPts val="0"/>
              </a:spcAft>
              <a:buNone/>
              <a:defRPr sz="4000">
                <a:solidFill>
                  <a:srgbClr val="FFFFFF"/>
                </a:solidFill>
                <a:latin typeface="Google Sans"/>
                <a:ea typeface="Google Sans"/>
                <a:cs typeface="Google Sans"/>
                <a:sym typeface="Google Sans"/>
              </a:defRPr>
            </a:lvl7pPr>
            <a:lvl8pPr lvl="7" rtl="0">
              <a:spcBef>
                <a:spcPts val="0"/>
              </a:spcBef>
              <a:spcAft>
                <a:spcPts val="0"/>
              </a:spcAft>
              <a:buNone/>
              <a:defRPr sz="4000">
                <a:solidFill>
                  <a:srgbClr val="FFFFFF"/>
                </a:solidFill>
                <a:latin typeface="Google Sans"/>
                <a:ea typeface="Google Sans"/>
                <a:cs typeface="Google Sans"/>
                <a:sym typeface="Google Sans"/>
              </a:defRPr>
            </a:lvl8pPr>
            <a:lvl9pPr lvl="8" rtl="0">
              <a:spcBef>
                <a:spcPts val="0"/>
              </a:spcBef>
              <a:spcAft>
                <a:spcPts val="0"/>
              </a:spcAft>
              <a:buNone/>
              <a:defRPr sz="4000">
                <a:solidFill>
                  <a:srgbClr val="FFFFFF"/>
                </a:solidFill>
                <a:latin typeface="Google Sans"/>
                <a:ea typeface="Google Sans"/>
                <a:cs typeface="Google Sans"/>
                <a:sym typeface="Google Sans"/>
              </a:defRPr>
            </a:lvl9pPr>
          </a:lstStyle>
          <a:p>
            <a:endParaRPr/>
          </a:p>
        </p:txBody>
      </p:sp>
      <p:cxnSp>
        <p:nvCxnSpPr>
          <p:cNvPr id="39" name="Google Shape;39;p6"/>
          <p:cNvCxnSpPr/>
          <p:nvPr/>
        </p:nvCxnSpPr>
        <p:spPr>
          <a:xfrm>
            <a:off x="1162285" y="2674149"/>
            <a:ext cx="571600" cy="0"/>
          </a:xfrm>
          <a:prstGeom prst="straightConnector1">
            <a:avLst/>
          </a:prstGeom>
          <a:noFill/>
          <a:ln w="38100" cap="flat" cmpd="sng">
            <a:solidFill>
              <a:srgbClr val="FFFFFF"/>
            </a:solidFill>
            <a:prstDash val="solid"/>
            <a:round/>
            <a:headEnd type="none" w="med" len="med"/>
            <a:tailEnd type="none" w="med" len="med"/>
          </a:ln>
        </p:spPr>
      </p:cxnSp>
    </p:spTree>
    <p:extLst>
      <p:ext uri="{BB962C8B-B14F-4D97-AF65-F5344CB8AC3E}">
        <p14:creationId xmlns:p14="http://schemas.microsoft.com/office/powerpoint/2010/main" val="23485399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7c - Demo/Lab Solution - Presenter - Green">
  <p:cSld name="7c - Demo/Lab Solution - Presenter - Green">
    <p:spTree>
      <p:nvGrpSpPr>
        <p:cNvPr id="1" name="Shape 40"/>
        <p:cNvGrpSpPr/>
        <p:nvPr/>
      </p:nvGrpSpPr>
      <p:grpSpPr>
        <a:xfrm>
          <a:off x="0" y="0"/>
          <a:ext cx="0" cy="0"/>
          <a:chOff x="0" y="0"/>
          <a:chExt cx="0" cy="0"/>
        </a:xfrm>
      </p:grpSpPr>
      <p:sp>
        <p:nvSpPr>
          <p:cNvPr id="41" name="Google Shape;41;p7"/>
          <p:cNvSpPr/>
          <p:nvPr/>
        </p:nvSpPr>
        <p:spPr>
          <a:xfrm>
            <a:off x="0" y="0"/>
            <a:ext cx="12192000" cy="6864400"/>
          </a:xfrm>
          <a:prstGeom prst="rect">
            <a:avLst/>
          </a:prstGeom>
          <a:solidFill>
            <a:schemeClr val="accent6"/>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pic>
        <p:nvPicPr>
          <p:cNvPr id="42" name="Google Shape;42;p7"/>
          <p:cNvPicPr preferRelativeResize="0"/>
          <p:nvPr/>
        </p:nvPicPr>
        <p:blipFill>
          <a:blip r:embed="rId2">
            <a:alphaModFix/>
          </a:blip>
          <a:stretch>
            <a:fillRect/>
          </a:stretch>
        </p:blipFill>
        <p:spPr>
          <a:xfrm>
            <a:off x="0" y="3200"/>
            <a:ext cx="12192000" cy="6858000"/>
          </a:xfrm>
          <a:prstGeom prst="rect">
            <a:avLst/>
          </a:prstGeom>
          <a:noFill/>
          <a:ln>
            <a:noFill/>
          </a:ln>
        </p:spPr>
      </p:pic>
      <p:sp>
        <p:nvSpPr>
          <p:cNvPr id="43" name="Google Shape;43;p7"/>
          <p:cNvSpPr txBox="1">
            <a:spLocks noGrp="1"/>
          </p:cNvSpPr>
          <p:nvPr>
            <p:ph type="subTitle" idx="1"/>
          </p:nvPr>
        </p:nvSpPr>
        <p:spPr>
          <a:xfrm>
            <a:off x="1149433" y="3446083"/>
            <a:ext cx="4952600" cy="60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rgbClr val="FFFFFF"/>
                </a:solidFill>
                <a:latin typeface="Google Sans"/>
                <a:ea typeface="Google Sans"/>
                <a:cs typeface="Google Sans"/>
                <a:sym typeface="Google Sans"/>
              </a:defRPr>
            </a:lvl1pPr>
            <a:lvl2pPr lvl="1" rtl="0">
              <a:spcBef>
                <a:spcPts val="0"/>
              </a:spcBef>
              <a:spcAft>
                <a:spcPts val="0"/>
              </a:spcAft>
              <a:buNone/>
              <a:defRPr sz="2400">
                <a:solidFill>
                  <a:srgbClr val="FFFFFF"/>
                </a:solidFill>
                <a:latin typeface="Google Sans"/>
                <a:ea typeface="Google Sans"/>
                <a:cs typeface="Google Sans"/>
                <a:sym typeface="Google Sans"/>
              </a:defRPr>
            </a:lvl2pPr>
            <a:lvl3pPr lvl="2" rtl="0">
              <a:spcBef>
                <a:spcPts val="0"/>
              </a:spcBef>
              <a:spcAft>
                <a:spcPts val="0"/>
              </a:spcAft>
              <a:buNone/>
              <a:defRPr sz="2400">
                <a:solidFill>
                  <a:srgbClr val="FFFFFF"/>
                </a:solidFill>
                <a:latin typeface="Google Sans"/>
                <a:ea typeface="Google Sans"/>
                <a:cs typeface="Google Sans"/>
                <a:sym typeface="Google Sans"/>
              </a:defRPr>
            </a:lvl3pPr>
            <a:lvl4pPr lvl="3" rtl="0">
              <a:spcBef>
                <a:spcPts val="0"/>
              </a:spcBef>
              <a:spcAft>
                <a:spcPts val="0"/>
              </a:spcAft>
              <a:buNone/>
              <a:defRPr sz="2400">
                <a:solidFill>
                  <a:srgbClr val="FFFFFF"/>
                </a:solidFill>
                <a:latin typeface="Google Sans"/>
                <a:ea typeface="Google Sans"/>
                <a:cs typeface="Google Sans"/>
                <a:sym typeface="Google Sans"/>
              </a:defRPr>
            </a:lvl4pPr>
            <a:lvl5pPr lvl="4" rtl="0">
              <a:spcBef>
                <a:spcPts val="0"/>
              </a:spcBef>
              <a:spcAft>
                <a:spcPts val="0"/>
              </a:spcAft>
              <a:buNone/>
              <a:defRPr sz="2400">
                <a:solidFill>
                  <a:srgbClr val="FFFFFF"/>
                </a:solidFill>
                <a:latin typeface="Google Sans"/>
                <a:ea typeface="Google Sans"/>
                <a:cs typeface="Google Sans"/>
                <a:sym typeface="Google Sans"/>
              </a:defRPr>
            </a:lvl5pPr>
            <a:lvl6pPr lvl="5" rtl="0">
              <a:spcBef>
                <a:spcPts val="0"/>
              </a:spcBef>
              <a:spcAft>
                <a:spcPts val="0"/>
              </a:spcAft>
              <a:buNone/>
              <a:defRPr sz="2400">
                <a:solidFill>
                  <a:srgbClr val="FFFFFF"/>
                </a:solidFill>
                <a:latin typeface="Google Sans"/>
                <a:ea typeface="Google Sans"/>
                <a:cs typeface="Google Sans"/>
                <a:sym typeface="Google Sans"/>
              </a:defRPr>
            </a:lvl6pPr>
            <a:lvl7pPr lvl="6" rtl="0">
              <a:spcBef>
                <a:spcPts val="0"/>
              </a:spcBef>
              <a:spcAft>
                <a:spcPts val="0"/>
              </a:spcAft>
              <a:buNone/>
              <a:defRPr sz="2400">
                <a:solidFill>
                  <a:srgbClr val="FFFFFF"/>
                </a:solidFill>
                <a:latin typeface="Google Sans"/>
                <a:ea typeface="Google Sans"/>
                <a:cs typeface="Google Sans"/>
                <a:sym typeface="Google Sans"/>
              </a:defRPr>
            </a:lvl7pPr>
            <a:lvl8pPr lvl="7" rtl="0">
              <a:spcBef>
                <a:spcPts val="0"/>
              </a:spcBef>
              <a:spcAft>
                <a:spcPts val="0"/>
              </a:spcAft>
              <a:buNone/>
              <a:defRPr sz="2400">
                <a:solidFill>
                  <a:srgbClr val="FFFFFF"/>
                </a:solidFill>
                <a:latin typeface="Google Sans"/>
                <a:ea typeface="Google Sans"/>
                <a:cs typeface="Google Sans"/>
                <a:sym typeface="Google Sans"/>
              </a:defRPr>
            </a:lvl8pPr>
            <a:lvl9pPr lvl="8" rtl="0">
              <a:spcBef>
                <a:spcPts val="0"/>
              </a:spcBef>
              <a:spcAft>
                <a:spcPts val="0"/>
              </a:spcAft>
              <a:buNone/>
              <a:defRPr sz="2400">
                <a:solidFill>
                  <a:srgbClr val="FFFFFF"/>
                </a:solidFill>
                <a:latin typeface="Google Sans"/>
                <a:ea typeface="Google Sans"/>
                <a:cs typeface="Google Sans"/>
                <a:sym typeface="Google Sans"/>
              </a:defRPr>
            </a:lvl9pPr>
          </a:lstStyle>
          <a:p>
            <a:endParaRPr/>
          </a:p>
        </p:txBody>
      </p:sp>
      <p:sp>
        <p:nvSpPr>
          <p:cNvPr id="44" name="Google Shape;44;p7"/>
          <p:cNvSpPr txBox="1"/>
          <p:nvPr/>
        </p:nvSpPr>
        <p:spPr>
          <a:xfrm>
            <a:off x="1114983" y="2765650"/>
            <a:ext cx="4991000" cy="760000"/>
          </a:xfrm>
          <a:prstGeom prst="rect">
            <a:avLst/>
          </a:prstGeom>
          <a:noFill/>
          <a:ln>
            <a:noFill/>
          </a:ln>
        </p:spPr>
        <p:txBody>
          <a:bodyPr spcFirstLastPara="1" wrap="square" lIns="60950" tIns="60950" rIns="60950" bIns="60950" anchor="t" anchorCtr="0">
            <a:noAutofit/>
          </a:bodyPr>
          <a:lstStyle/>
          <a:p>
            <a:pPr marL="0" lvl="0" indent="0" algn="l" rtl="0">
              <a:spcBef>
                <a:spcPts val="0"/>
              </a:spcBef>
              <a:spcAft>
                <a:spcPts val="0"/>
              </a:spcAft>
              <a:buNone/>
            </a:pPr>
            <a:endParaRPr sz="4000">
              <a:solidFill>
                <a:srgbClr val="202124"/>
              </a:solidFill>
              <a:latin typeface="Google Sans"/>
              <a:ea typeface="Google Sans"/>
              <a:cs typeface="Google Sans"/>
              <a:sym typeface="Google Sans"/>
            </a:endParaRPr>
          </a:p>
        </p:txBody>
      </p:sp>
      <p:sp>
        <p:nvSpPr>
          <p:cNvPr id="45" name="Google Shape;45;p7"/>
          <p:cNvSpPr txBox="1">
            <a:spLocks noGrp="1"/>
          </p:cNvSpPr>
          <p:nvPr>
            <p:ph type="title"/>
          </p:nvPr>
        </p:nvSpPr>
        <p:spPr>
          <a:xfrm>
            <a:off x="1114983" y="2765650"/>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000">
                <a:solidFill>
                  <a:srgbClr val="FFFFFF"/>
                </a:solidFill>
                <a:latin typeface="Google Sans"/>
                <a:ea typeface="Google Sans"/>
                <a:cs typeface="Google Sans"/>
                <a:sym typeface="Google Sans"/>
              </a:defRPr>
            </a:lvl1pPr>
            <a:lvl2pPr lvl="1" rtl="0">
              <a:spcBef>
                <a:spcPts val="0"/>
              </a:spcBef>
              <a:spcAft>
                <a:spcPts val="0"/>
              </a:spcAft>
              <a:buNone/>
              <a:defRPr sz="4000">
                <a:solidFill>
                  <a:srgbClr val="FFFFFF"/>
                </a:solidFill>
                <a:latin typeface="Google Sans"/>
                <a:ea typeface="Google Sans"/>
                <a:cs typeface="Google Sans"/>
                <a:sym typeface="Google Sans"/>
              </a:defRPr>
            </a:lvl2pPr>
            <a:lvl3pPr lvl="2" rtl="0">
              <a:spcBef>
                <a:spcPts val="0"/>
              </a:spcBef>
              <a:spcAft>
                <a:spcPts val="0"/>
              </a:spcAft>
              <a:buNone/>
              <a:defRPr sz="4000">
                <a:solidFill>
                  <a:srgbClr val="FFFFFF"/>
                </a:solidFill>
                <a:latin typeface="Google Sans"/>
                <a:ea typeface="Google Sans"/>
                <a:cs typeface="Google Sans"/>
                <a:sym typeface="Google Sans"/>
              </a:defRPr>
            </a:lvl3pPr>
            <a:lvl4pPr lvl="3" rtl="0">
              <a:spcBef>
                <a:spcPts val="0"/>
              </a:spcBef>
              <a:spcAft>
                <a:spcPts val="0"/>
              </a:spcAft>
              <a:buNone/>
              <a:defRPr sz="4000">
                <a:solidFill>
                  <a:srgbClr val="FFFFFF"/>
                </a:solidFill>
                <a:latin typeface="Google Sans"/>
                <a:ea typeface="Google Sans"/>
                <a:cs typeface="Google Sans"/>
                <a:sym typeface="Google Sans"/>
              </a:defRPr>
            </a:lvl4pPr>
            <a:lvl5pPr lvl="4" rtl="0">
              <a:spcBef>
                <a:spcPts val="0"/>
              </a:spcBef>
              <a:spcAft>
                <a:spcPts val="0"/>
              </a:spcAft>
              <a:buNone/>
              <a:defRPr sz="4000">
                <a:solidFill>
                  <a:srgbClr val="FFFFFF"/>
                </a:solidFill>
                <a:latin typeface="Google Sans"/>
                <a:ea typeface="Google Sans"/>
                <a:cs typeface="Google Sans"/>
                <a:sym typeface="Google Sans"/>
              </a:defRPr>
            </a:lvl5pPr>
            <a:lvl6pPr lvl="5" rtl="0">
              <a:spcBef>
                <a:spcPts val="0"/>
              </a:spcBef>
              <a:spcAft>
                <a:spcPts val="0"/>
              </a:spcAft>
              <a:buNone/>
              <a:defRPr sz="4000">
                <a:solidFill>
                  <a:srgbClr val="FFFFFF"/>
                </a:solidFill>
                <a:latin typeface="Google Sans"/>
                <a:ea typeface="Google Sans"/>
                <a:cs typeface="Google Sans"/>
                <a:sym typeface="Google Sans"/>
              </a:defRPr>
            </a:lvl6pPr>
            <a:lvl7pPr lvl="6" rtl="0">
              <a:spcBef>
                <a:spcPts val="0"/>
              </a:spcBef>
              <a:spcAft>
                <a:spcPts val="0"/>
              </a:spcAft>
              <a:buNone/>
              <a:defRPr sz="4000">
                <a:solidFill>
                  <a:srgbClr val="FFFFFF"/>
                </a:solidFill>
                <a:latin typeface="Google Sans"/>
                <a:ea typeface="Google Sans"/>
                <a:cs typeface="Google Sans"/>
                <a:sym typeface="Google Sans"/>
              </a:defRPr>
            </a:lvl7pPr>
            <a:lvl8pPr lvl="7" rtl="0">
              <a:spcBef>
                <a:spcPts val="0"/>
              </a:spcBef>
              <a:spcAft>
                <a:spcPts val="0"/>
              </a:spcAft>
              <a:buNone/>
              <a:defRPr sz="4000">
                <a:solidFill>
                  <a:srgbClr val="FFFFFF"/>
                </a:solidFill>
                <a:latin typeface="Google Sans"/>
                <a:ea typeface="Google Sans"/>
                <a:cs typeface="Google Sans"/>
                <a:sym typeface="Google Sans"/>
              </a:defRPr>
            </a:lvl8pPr>
            <a:lvl9pPr lvl="8" rtl="0">
              <a:spcBef>
                <a:spcPts val="0"/>
              </a:spcBef>
              <a:spcAft>
                <a:spcPts val="0"/>
              </a:spcAft>
              <a:buNone/>
              <a:defRPr sz="4000">
                <a:solidFill>
                  <a:srgbClr val="FFFFFF"/>
                </a:solidFill>
                <a:latin typeface="Google Sans"/>
                <a:ea typeface="Google Sans"/>
                <a:cs typeface="Google Sans"/>
                <a:sym typeface="Google Sans"/>
              </a:defRPr>
            </a:lvl9pPr>
          </a:lstStyle>
          <a:p>
            <a:endParaRPr/>
          </a:p>
        </p:txBody>
      </p:sp>
      <p:cxnSp>
        <p:nvCxnSpPr>
          <p:cNvPr id="46" name="Google Shape;46;p7"/>
          <p:cNvCxnSpPr/>
          <p:nvPr/>
        </p:nvCxnSpPr>
        <p:spPr>
          <a:xfrm>
            <a:off x="1162285" y="2674149"/>
            <a:ext cx="571600" cy="0"/>
          </a:xfrm>
          <a:prstGeom prst="straightConnector1">
            <a:avLst/>
          </a:prstGeom>
          <a:noFill/>
          <a:ln w="38100" cap="flat" cmpd="sng">
            <a:solidFill>
              <a:srgbClr val="FFFFFF"/>
            </a:solidFill>
            <a:prstDash val="solid"/>
            <a:round/>
            <a:headEnd type="none" w="med" len="med"/>
            <a:tailEnd type="none" w="med" len="med"/>
          </a:ln>
        </p:spPr>
      </p:cxnSp>
    </p:spTree>
    <p:extLst>
      <p:ext uri="{BB962C8B-B14F-4D97-AF65-F5344CB8AC3E}">
        <p14:creationId xmlns:p14="http://schemas.microsoft.com/office/powerpoint/2010/main" val="38433168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b - Lab Intro - Presenter - Yellow">
  <p:cSld name="6b - Lab Intro - Presenter - Yellow">
    <p:spTree>
      <p:nvGrpSpPr>
        <p:cNvPr id="1" name="Shape 53"/>
        <p:cNvGrpSpPr/>
        <p:nvPr/>
      </p:nvGrpSpPr>
      <p:grpSpPr>
        <a:xfrm>
          <a:off x="0" y="0"/>
          <a:ext cx="0" cy="0"/>
          <a:chOff x="0" y="0"/>
          <a:chExt cx="0" cy="0"/>
        </a:xfrm>
      </p:grpSpPr>
      <p:pic>
        <p:nvPicPr>
          <p:cNvPr id="54" name="Google Shape;54;p9"/>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5" name="Google Shape;55;p9"/>
          <p:cNvSpPr txBox="1">
            <a:spLocks noGrp="1"/>
          </p:cNvSpPr>
          <p:nvPr>
            <p:ph type="subTitle" idx="1"/>
          </p:nvPr>
        </p:nvSpPr>
        <p:spPr>
          <a:xfrm>
            <a:off x="1149433" y="3446083"/>
            <a:ext cx="4952600" cy="60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Google Sans"/>
                <a:ea typeface="Google Sans"/>
                <a:cs typeface="Google Sans"/>
                <a:sym typeface="Google Sans"/>
              </a:defRPr>
            </a:lvl1pPr>
            <a:lvl2pPr lvl="1" rtl="0">
              <a:spcBef>
                <a:spcPts val="0"/>
              </a:spcBef>
              <a:spcAft>
                <a:spcPts val="0"/>
              </a:spcAft>
              <a:buNone/>
              <a:defRPr sz="2400">
                <a:solidFill>
                  <a:schemeClr val="lt1"/>
                </a:solidFill>
                <a:latin typeface="Google Sans"/>
                <a:ea typeface="Google Sans"/>
                <a:cs typeface="Google Sans"/>
                <a:sym typeface="Google Sans"/>
              </a:defRPr>
            </a:lvl2pPr>
            <a:lvl3pPr lvl="2" rtl="0">
              <a:spcBef>
                <a:spcPts val="0"/>
              </a:spcBef>
              <a:spcAft>
                <a:spcPts val="0"/>
              </a:spcAft>
              <a:buNone/>
              <a:defRPr sz="2400">
                <a:solidFill>
                  <a:schemeClr val="lt1"/>
                </a:solidFill>
                <a:latin typeface="Google Sans"/>
                <a:ea typeface="Google Sans"/>
                <a:cs typeface="Google Sans"/>
                <a:sym typeface="Google Sans"/>
              </a:defRPr>
            </a:lvl3pPr>
            <a:lvl4pPr lvl="3" rtl="0">
              <a:spcBef>
                <a:spcPts val="0"/>
              </a:spcBef>
              <a:spcAft>
                <a:spcPts val="0"/>
              </a:spcAft>
              <a:buNone/>
              <a:defRPr sz="2400">
                <a:solidFill>
                  <a:schemeClr val="lt1"/>
                </a:solidFill>
                <a:latin typeface="Google Sans"/>
                <a:ea typeface="Google Sans"/>
                <a:cs typeface="Google Sans"/>
                <a:sym typeface="Google Sans"/>
              </a:defRPr>
            </a:lvl4pPr>
            <a:lvl5pPr lvl="4" rtl="0">
              <a:spcBef>
                <a:spcPts val="0"/>
              </a:spcBef>
              <a:spcAft>
                <a:spcPts val="0"/>
              </a:spcAft>
              <a:buNone/>
              <a:defRPr sz="2400">
                <a:solidFill>
                  <a:schemeClr val="lt1"/>
                </a:solidFill>
                <a:latin typeface="Google Sans"/>
                <a:ea typeface="Google Sans"/>
                <a:cs typeface="Google Sans"/>
                <a:sym typeface="Google Sans"/>
              </a:defRPr>
            </a:lvl5pPr>
            <a:lvl6pPr lvl="5" rtl="0">
              <a:spcBef>
                <a:spcPts val="0"/>
              </a:spcBef>
              <a:spcAft>
                <a:spcPts val="0"/>
              </a:spcAft>
              <a:buNone/>
              <a:defRPr sz="2400">
                <a:solidFill>
                  <a:schemeClr val="lt1"/>
                </a:solidFill>
                <a:latin typeface="Google Sans"/>
                <a:ea typeface="Google Sans"/>
                <a:cs typeface="Google Sans"/>
                <a:sym typeface="Google Sans"/>
              </a:defRPr>
            </a:lvl6pPr>
            <a:lvl7pPr lvl="6" rtl="0">
              <a:spcBef>
                <a:spcPts val="0"/>
              </a:spcBef>
              <a:spcAft>
                <a:spcPts val="0"/>
              </a:spcAft>
              <a:buNone/>
              <a:defRPr sz="2400">
                <a:solidFill>
                  <a:schemeClr val="lt1"/>
                </a:solidFill>
                <a:latin typeface="Google Sans"/>
                <a:ea typeface="Google Sans"/>
                <a:cs typeface="Google Sans"/>
                <a:sym typeface="Google Sans"/>
              </a:defRPr>
            </a:lvl7pPr>
            <a:lvl8pPr lvl="7" rtl="0">
              <a:spcBef>
                <a:spcPts val="0"/>
              </a:spcBef>
              <a:spcAft>
                <a:spcPts val="0"/>
              </a:spcAft>
              <a:buNone/>
              <a:defRPr sz="2400">
                <a:solidFill>
                  <a:schemeClr val="lt1"/>
                </a:solidFill>
                <a:latin typeface="Google Sans"/>
                <a:ea typeface="Google Sans"/>
                <a:cs typeface="Google Sans"/>
                <a:sym typeface="Google Sans"/>
              </a:defRPr>
            </a:lvl8pPr>
            <a:lvl9pPr lvl="8" rtl="0">
              <a:spcBef>
                <a:spcPts val="0"/>
              </a:spcBef>
              <a:spcAft>
                <a:spcPts val="0"/>
              </a:spcAft>
              <a:buNone/>
              <a:defRPr sz="2400">
                <a:solidFill>
                  <a:schemeClr val="lt1"/>
                </a:solidFill>
                <a:latin typeface="Google Sans"/>
                <a:ea typeface="Google Sans"/>
                <a:cs typeface="Google Sans"/>
                <a:sym typeface="Google Sans"/>
              </a:defRPr>
            </a:lvl9pPr>
          </a:lstStyle>
          <a:p>
            <a:endParaRPr/>
          </a:p>
        </p:txBody>
      </p:sp>
      <p:sp>
        <p:nvSpPr>
          <p:cNvPr id="56" name="Google Shape;56;p9"/>
          <p:cNvSpPr txBox="1"/>
          <p:nvPr/>
        </p:nvSpPr>
        <p:spPr>
          <a:xfrm>
            <a:off x="1114983" y="2765650"/>
            <a:ext cx="4991000" cy="760000"/>
          </a:xfrm>
          <a:prstGeom prst="rect">
            <a:avLst/>
          </a:prstGeom>
          <a:noFill/>
          <a:ln>
            <a:noFill/>
          </a:ln>
        </p:spPr>
        <p:txBody>
          <a:bodyPr spcFirstLastPara="1" wrap="square" lIns="60950" tIns="60950" rIns="60950" bIns="60950" anchor="t" anchorCtr="0">
            <a:noAutofit/>
          </a:bodyPr>
          <a:lstStyle/>
          <a:p>
            <a:pPr marL="0" lvl="0" indent="0" algn="l" rtl="0">
              <a:spcBef>
                <a:spcPts val="0"/>
              </a:spcBef>
              <a:spcAft>
                <a:spcPts val="0"/>
              </a:spcAft>
              <a:buNone/>
            </a:pPr>
            <a:endParaRPr sz="4000">
              <a:solidFill>
                <a:srgbClr val="202124"/>
              </a:solidFill>
              <a:latin typeface="Google Sans"/>
              <a:ea typeface="Google Sans"/>
              <a:cs typeface="Google Sans"/>
              <a:sym typeface="Google Sans"/>
            </a:endParaRPr>
          </a:p>
        </p:txBody>
      </p:sp>
      <p:sp>
        <p:nvSpPr>
          <p:cNvPr id="57" name="Google Shape;57;p9"/>
          <p:cNvSpPr txBox="1">
            <a:spLocks noGrp="1"/>
          </p:cNvSpPr>
          <p:nvPr>
            <p:ph type="title"/>
          </p:nvPr>
        </p:nvSpPr>
        <p:spPr>
          <a:xfrm>
            <a:off x="1114983" y="2765650"/>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000">
                <a:solidFill>
                  <a:schemeClr val="dk1"/>
                </a:solidFill>
                <a:latin typeface="Google Sans"/>
                <a:ea typeface="Google Sans"/>
                <a:cs typeface="Google Sans"/>
                <a:sym typeface="Google Sans"/>
              </a:defRPr>
            </a:lvl1pPr>
            <a:lvl2pPr lvl="1" rtl="0">
              <a:spcBef>
                <a:spcPts val="0"/>
              </a:spcBef>
              <a:spcAft>
                <a:spcPts val="0"/>
              </a:spcAft>
              <a:buNone/>
              <a:defRPr sz="4000">
                <a:solidFill>
                  <a:schemeClr val="dk1"/>
                </a:solidFill>
                <a:latin typeface="Google Sans"/>
                <a:ea typeface="Google Sans"/>
                <a:cs typeface="Google Sans"/>
                <a:sym typeface="Google Sans"/>
              </a:defRPr>
            </a:lvl2pPr>
            <a:lvl3pPr lvl="2" rtl="0">
              <a:spcBef>
                <a:spcPts val="0"/>
              </a:spcBef>
              <a:spcAft>
                <a:spcPts val="0"/>
              </a:spcAft>
              <a:buNone/>
              <a:defRPr sz="4000">
                <a:solidFill>
                  <a:schemeClr val="dk1"/>
                </a:solidFill>
                <a:latin typeface="Google Sans"/>
                <a:ea typeface="Google Sans"/>
                <a:cs typeface="Google Sans"/>
                <a:sym typeface="Google Sans"/>
              </a:defRPr>
            </a:lvl3pPr>
            <a:lvl4pPr lvl="3" rtl="0">
              <a:spcBef>
                <a:spcPts val="0"/>
              </a:spcBef>
              <a:spcAft>
                <a:spcPts val="0"/>
              </a:spcAft>
              <a:buNone/>
              <a:defRPr sz="4000">
                <a:solidFill>
                  <a:schemeClr val="dk1"/>
                </a:solidFill>
                <a:latin typeface="Google Sans"/>
                <a:ea typeface="Google Sans"/>
                <a:cs typeface="Google Sans"/>
                <a:sym typeface="Google Sans"/>
              </a:defRPr>
            </a:lvl4pPr>
            <a:lvl5pPr lvl="4" rtl="0">
              <a:spcBef>
                <a:spcPts val="0"/>
              </a:spcBef>
              <a:spcAft>
                <a:spcPts val="0"/>
              </a:spcAft>
              <a:buNone/>
              <a:defRPr sz="4000">
                <a:solidFill>
                  <a:schemeClr val="dk1"/>
                </a:solidFill>
                <a:latin typeface="Google Sans"/>
                <a:ea typeface="Google Sans"/>
                <a:cs typeface="Google Sans"/>
                <a:sym typeface="Google Sans"/>
              </a:defRPr>
            </a:lvl5pPr>
            <a:lvl6pPr lvl="5" rtl="0">
              <a:spcBef>
                <a:spcPts val="0"/>
              </a:spcBef>
              <a:spcAft>
                <a:spcPts val="0"/>
              </a:spcAft>
              <a:buNone/>
              <a:defRPr sz="4000">
                <a:solidFill>
                  <a:schemeClr val="dk1"/>
                </a:solidFill>
                <a:latin typeface="Google Sans"/>
                <a:ea typeface="Google Sans"/>
                <a:cs typeface="Google Sans"/>
                <a:sym typeface="Google Sans"/>
              </a:defRPr>
            </a:lvl6pPr>
            <a:lvl7pPr lvl="6" rtl="0">
              <a:spcBef>
                <a:spcPts val="0"/>
              </a:spcBef>
              <a:spcAft>
                <a:spcPts val="0"/>
              </a:spcAft>
              <a:buNone/>
              <a:defRPr sz="4000">
                <a:solidFill>
                  <a:schemeClr val="dk1"/>
                </a:solidFill>
                <a:latin typeface="Google Sans"/>
                <a:ea typeface="Google Sans"/>
                <a:cs typeface="Google Sans"/>
                <a:sym typeface="Google Sans"/>
              </a:defRPr>
            </a:lvl7pPr>
            <a:lvl8pPr lvl="7" rtl="0">
              <a:spcBef>
                <a:spcPts val="0"/>
              </a:spcBef>
              <a:spcAft>
                <a:spcPts val="0"/>
              </a:spcAft>
              <a:buNone/>
              <a:defRPr sz="4000">
                <a:solidFill>
                  <a:schemeClr val="dk1"/>
                </a:solidFill>
                <a:latin typeface="Google Sans"/>
                <a:ea typeface="Google Sans"/>
                <a:cs typeface="Google Sans"/>
                <a:sym typeface="Google Sans"/>
              </a:defRPr>
            </a:lvl8pPr>
            <a:lvl9pPr lvl="8" rtl="0">
              <a:spcBef>
                <a:spcPts val="0"/>
              </a:spcBef>
              <a:spcAft>
                <a:spcPts val="0"/>
              </a:spcAft>
              <a:buNone/>
              <a:defRPr sz="4000">
                <a:solidFill>
                  <a:schemeClr val="dk1"/>
                </a:solidFill>
                <a:latin typeface="Google Sans"/>
                <a:ea typeface="Google Sans"/>
                <a:cs typeface="Google Sans"/>
                <a:sym typeface="Google Sans"/>
              </a:defRPr>
            </a:lvl9pPr>
          </a:lstStyle>
          <a:p>
            <a:endParaRPr/>
          </a:p>
        </p:txBody>
      </p:sp>
      <p:cxnSp>
        <p:nvCxnSpPr>
          <p:cNvPr id="58" name="Google Shape;58;p9"/>
          <p:cNvCxnSpPr/>
          <p:nvPr/>
        </p:nvCxnSpPr>
        <p:spPr>
          <a:xfrm>
            <a:off x="1162285" y="2674149"/>
            <a:ext cx="571600" cy="0"/>
          </a:xfrm>
          <a:prstGeom prst="straightConnector1">
            <a:avLst/>
          </a:prstGeom>
          <a:noFill/>
          <a:ln w="38100" cap="flat" cmpd="sng">
            <a:solidFill>
              <a:srgbClr val="4285F4"/>
            </a:solidFill>
            <a:prstDash val="solid"/>
            <a:round/>
            <a:headEnd type="none" w="med" len="med"/>
            <a:tailEnd type="none" w="med" len="med"/>
          </a:ln>
        </p:spPr>
      </p:cxnSp>
    </p:spTree>
    <p:extLst>
      <p:ext uri="{BB962C8B-B14F-4D97-AF65-F5344CB8AC3E}">
        <p14:creationId xmlns:p14="http://schemas.microsoft.com/office/powerpoint/2010/main" val="9727209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6c - Lab Intro - Presenter - Green">
  <p:cSld name="6c - Lab Intro - Presenter - Green">
    <p:spTree>
      <p:nvGrpSpPr>
        <p:cNvPr id="1" name="Shape 59"/>
        <p:cNvGrpSpPr/>
        <p:nvPr/>
      </p:nvGrpSpPr>
      <p:grpSpPr>
        <a:xfrm>
          <a:off x="0" y="0"/>
          <a:ext cx="0" cy="0"/>
          <a:chOff x="0" y="0"/>
          <a:chExt cx="0" cy="0"/>
        </a:xfrm>
      </p:grpSpPr>
      <p:pic>
        <p:nvPicPr>
          <p:cNvPr id="60" name="Google Shape;60;p10"/>
          <p:cNvPicPr preferRelativeResize="0"/>
          <p:nvPr/>
        </p:nvPicPr>
        <p:blipFill>
          <a:blip r:embed="rId2">
            <a:alphaModFix/>
          </a:blip>
          <a:stretch>
            <a:fillRect/>
          </a:stretch>
        </p:blipFill>
        <p:spPr>
          <a:xfrm>
            <a:off x="0" y="0"/>
            <a:ext cx="12192000" cy="6858000"/>
          </a:xfrm>
          <a:prstGeom prst="rect">
            <a:avLst/>
          </a:prstGeom>
          <a:noFill/>
          <a:ln>
            <a:noFill/>
          </a:ln>
        </p:spPr>
      </p:pic>
      <p:sp>
        <p:nvSpPr>
          <p:cNvPr id="61" name="Google Shape;61;p10"/>
          <p:cNvSpPr txBox="1">
            <a:spLocks noGrp="1"/>
          </p:cNvSpPr>
          <p:nvPr>
            <p:ph type="subTitle" idx="1"/>
          </p:nvPr>
        </p:nvSpPr>
        <p:spPr>
          <a:xfrm>
            <a:off x="1149433" y="3446083"/>
            <a:ext cx="4952600" cy="60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Google Sans"/>
                <a:ea typeface="Google Sans"/>
                <a:cs typeface="Google Sans"/>
                <a:sym typeface="Google Sans"/>
              </a:defRPr>
            </a:lvl1pPr>
            <a:lvl2pPr lvl="1" rtl="0">
              <a:spcBef>
                <a:spcPts val="0"/>
              </a:spcBef>
              <a:spcAft>
                <a:spcPts val="0"/>
              </a:spcAft>
              <a:buNone/>
              <a:defRPr sz="2400">
                <a:solidFill>
                  <a:schemeClr val="lt1"/>
                </a:solidFill>
                <a:latin typeface="Google Sans"/>
                <a:ea typeface="Google Sans"/>
                <a:cs typeface="Google Sans"/>
                <a:sym typeface="Google Sans"/>
              </a:defRPr>
            </a:lvl2pPr>
            <a:lvl3pPr lvl="2" rtl="0">
              <a:spcBef>
                <a:spcPts val="0"/>
              </a:spcBef>
              <a:spcAft>
                <a:spcPts val="0"/>
              </a:spcAft>
              <a:buNone/>
              <a:defRPr sz="2400">
                <a:solidFill>
                  <a:schemeClr val="lt1"/>
                </a:solidFill>
                <a:latin typeface="Google Sans"/>
                <a:ea typeface="Google Sans"/>
                <a:cs typeface="Google Sans"/>
                <a:sym typeface="Google Sans"/>
              </a:defRPr>
            </a:lvl3pPr>
            <a:lvl4pPr lvl="3" rtl="0">
              <a:spcBef>
                <a:spcPts val="0"/>
              </a:spcBef>
              <a:spcAft>
                <a:spcPts val="0"/>
              </a:spcAft>
              <a:buNone/>
              <a:defRPr sz="2400">
                <a:solidFill>
                  <a:schemeClr val="lt1"/>
                </a:solidFill>
                <a:latin typeface="Google Sans"/>
                <a:ea typeface="Google Sans"/>
                <a:cs typeface="Google Sans"/>
                <a:sym typeface="Google Sans"/>
              </a:defRPr>
            </a:lvl4pPr>
            <a:lvl5pPr lvl="4" rtl="0">
              <a:spcBef>
                <a:spcPts val="0"/>
              </a:spcBef>
              <a:spcAft>
                <a:spcPts val="0"/>
              </a:spcAft>
              <a:buNone/>
              <a:defRPr sz="2400">
                <a:solidFill>
                  <a:schemeClr val="lt1"/>
                </a:solidFill>
                <a:latin typeface="Google Sans"/>
                <a:ea typeface="Google Sans"/>
                <a:cs typeface="Google Sans"/>
                <a:sym typeface="Google Sans"/>
              </a:defRPr>
            </a:lvl5pPr>
            <a:lvl6pPr lvl="5" rtl="0">
              <a:spcBef>
                <a:spcPts val="0"/>
              </a:spcBef>
              <a:spcAft>
                <a:spcPts val="0"/>
              </a:spcAft>
              <a:buNone/>
              <a:defRPr sz="2400">
                <a:solidFill>
                  <a:schemeClr val="lt1"/>
                </a:solidFill>
                <a:latin typeface="Google Sans"/>
                <a:ea typeface="Google Sans"/>
                <a:cs typeface="Google Sans"/>
                <a:sym typeface="Google Sans"/>
              </a:defRPr>
            </a:lvl6pPr>
            <a:lvl7pPr lvl="6" rtl="0">
              <a:spcBef>
                <a:spcPts val="0"/>
              </a:spcBef>
              <a:spcAft>
                <a:spcPts val="0"/>
              </a:spcAft>
              <a:buNone/>
              <a:defRPr sz="2400">
                <a:solidFill>
                  <a:schemeClr val="lt1"/>
                </a:solidFill>
                <a:latin typeface="Google Sans"/>
                <a:ea typeface="Google Sans"/>
                <a:cs typeface="Google Sans"/>
                <a:sym typeface="Google Sans"/>
              </a:defRPr>
            </a:lvl7pPr>
            <a:lvl8pPr lvl="7" rtl="0">
              <a:spcBef>
                <a:spcPts val="0"/>
              </a:spcBef>
              <a:spcAft>
                <a:spcPts val="0"/>
              </a:spcAft>
              <a:buNone/>
              <a:defRPr sz="2400">
                <a:solidFill>
                  <a:schemeClr val="lt1"/>
                </a:solidFill>
                <a:latin typeface="Google Sans"/>
                <a:ea typeface="Google Sans"/>
                <a:cs typeface="Google Sans"/>
                <a:sym typeface="Google Sans"/>
              </a:defRPr>
            </a:lvl8pPr>
            <a:lvl9pPr lvl="8" rtl="0">
              <a:spcBef>
                <a:spcPts val="0"/>
              </a:spcBef>
              <a:spcAft>
                <a:spcPts val="0"/>
              </a:spcAft>
              <a:buNone/>
              <a:defRPr sz="2400">
                <a:solidFill>
                  <a:schemeClr val="lt1"/>
                </a:solidFill>
                <a:latin typeface="Google Sans"/>
                <a:ea typeface="Google Sans"/>
                <a:cs typeface="Google Sans"/>
                <a:sym typeface="Google Sans"/>
              </a:defRPr>
            </a:lvl9pPr>
          </a:lstStyle>
          <a:p>
            <a:endParaRPr/>
          </a:p>
        </p:txBody>
      </p:sp>
      <p:sp>
        <p:nvSpPr>
          <p:cNvPr id="62" name="Google Shape;62;p10"/>
          <p:cNvSpPr txBox="1"/>
          <p:nvPr/>
        </p:nvSpPr>
        <p:spPr>
          <a:xfrm>
            <a:off x="1114983" y="2765650"/>
            <a:ext cx="4991000" cy="760000"/>
          </a:xfrm>
          <a:prstGeom prst="rect">
            <a:avLst/>
          </a:prstGeom>
          <a:noFill/>
          <a:ln>
            <a:noFill/>
          </a:ln>
        </p:spPr>
        <p:txBody>
          <a:bodyPr spcFirstLastPara="1" wrap="square" lIns="60950" tIns="60950" rIns="60950" bIns="60950" anchor="t" anchorCtr="0">
            <a:noAutofit/>
          </a:bodyPr>
          <a:lstStyle/>
          <a:p>
            <a:pPr marL="0" lvl="0" indent="0" algn="l" rtl="0">
              <a:spcBef>
                <a:spcPts val="0"/>
              </a:spcBef>
              <a:spcAft>
                <a:spcPts val="0"/>
              </a:spcAft>
              <a:buNone/>
            </a:pPr>
            <a:endParaRPr sz="4000">
              <a:solidFill>
                <a:srgbClr val="202124"/>
              </a:solidFill>
              <a:latin typeface="Google Sans"/>
              <a:ea typeface="Google Sans"/>
              <a:cs typeface="Google Sans"/>
              <a:sym typeface="Google Sans"/>
            </a:endParaRPr>
          </a:p>
        </p:txBody>
      </p:sp>
      <p:sp>
        <p:nvSpPr>
          <p:cNvPr id="63" name="Google Shape;63;p10"/>
          <p:cNvSpPr txBox="1">
            <a:spLocks noGrp="1"/>
          </p:cNvSpPr>
          <p:nvPr>
            <p:ph type="title"/>
          </p:nvPr>
        </p:nvSpPr>
        <p:spPr>
          <a:xfrm>
            <a:off x="1114983" y="2765650"/>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000">
                <a:solidFill>
                  <a:schemeClr val="dk1"/>
                </a:solidFill>
                <a:latin typeface="Google Sans"/>
                <a:ea typeface="Google Sans"/>
                <a:cs typeface="Google Sans"/>
                <a:sym typeface="Google Sans"/>
              </a:defRPr>
            </a:lvl1pPr>
            <a:lvl2pPr lvl="1" rtl="0">
              <a:spcBef>
                <a:spcPts val="0"/>
              </a:spcBef>
              <a:spcAft>
                <a:spcPts val="0"/>
              </a:spcAft>
              <a:buNone/>
              <a:defRPr sz="4000">
                <a:solidFill>
                  <a:schemeClr val="dk1"/>
                </a:solidFill>
                <a:latin typeface="Google Sans"/>
                <a:ea typeface="Google Sans"/>
                <a:cs typeface="Google Sans"/>
                <a:sym typeface="Google Sans"/>
              </a:defRPr>
            </a:lvl2pPr>
            <a:lvl3pPr lvl="2" rtl="0">
              <a:spcBef>
                <a:spcPts val="0"/>
              </a:spcBef>
              <a:spcAft>
                <a:spcPts val="0"/>
              </a:spcAft>
              <a:buNone/>
              <a:defRPr sz="4000">
                <a:solidFill>
                  <a:schemeClr val="dk1"/>
                </a:solidFill>
                <a:latin typeface="Google Sans"/>
                <a:ea typeface="Google Sans"/>
                <a:cs typeface="Google Sans"/>
                <a:sym typeface="Google Sans"/>
              </a:defRPr>
            </a:lvl3pPr>
            <a:lvl4pPr lvl="3" rtl="0">
              <a:spcBef>
                <a:spcPts val="0"/>
              </a:spcBef>
              <a:spcAft>
                <a:spcPts val="0"/>
              </a:spcAft>
              <a:buNone/>
              <a:defRPr sz="4000">
                <a:solidFill>
                  <a:schemeClr val="dk1"/>
                </a:solidFill>
                <a:latin typeface="Google Sans"/>
                <a:ea typeface="Google Sans"/>
                <a:cs typeface="Google Sans"/>
                <a:sym typeface="Google Sans"/>
              </a:defRPr>
            </a:lvl4pPr>
            <a:lvl5pPr lvl="4" rtl="0">
              <a:spcBef>
                <a:spcPts val="0"/>
              </a:spcBef>
              <a:spcAft>
                <a:spcPts val="0"/>
              </a:spcAft>
              <a:buNone/>
              <a:defRPr sz="4000">
                <a:solidFill>
                  <a:schemeClr val="dk1"/>
                </a:solidFill>
                <a:latin typeface="Google Sans"/>
                <a:ea typeface="Google Sans"/>
                <a:cs typeface="Google Sans"/>
                <a:sym typeface="Google Sans"/>
              </a:defRPr>
            </a:lvl5pPr>
            <a:lvl6pPr lvl="5" rtl="0">
              <a:spcBef>
                <a:spcPts val="0"/>
              </a:spcBef>
              <a:spcAft>
                <a:spcPts val="0"/>
              </a:spcAft>
              <a:buNone/>
              <a:defRPr sz="4000">
                <a:solidFill>
                  <a:schemeClr val="dk1"/>
                </a:solidFill>
                <a:latin typeface="Google Sans"/>
                <a:ea typeface="Google Sans"/>
                <a:cs typeface="Google Sans"/>
                <a:sym typeface="Google Sans"/>
              </a:defRPr>
            </a:lvl6pPr>
            <a:lvl7pPr lvl="6" rtl="0">
              <a:spcBef>
                <a:spcPts val="0"/>
              </a:spcBef>
              <a:spcAft>
                <a:spcPts val="0"/>
              </a:spcAft>
              <a:buNone/>
              <a:defRPr sz="4000">
                <a:solidFill>
                  <a:schemeClr val="dk1"/>
                </a:solidFill>
                <a:latin typeface="Google Sans"/>
                <a:ea typeface="Google Sans"/>
                <a:cs typeface="Google Sans"/>
                <a:sym typeface="Google Sans"/>
              </a:defRPr>
            </a:lvl7pPr>
            <a:lvl8pPr lvl="7" rtl="0">
              <a:spcBef>
                <a:spcPts val="0"/>
              </a:spcBef>
              <a:spcAft>
                <a:spcPts val="0"/>
              </a:spcAft>
              <a:buNone/>
              <a:defRPr sz="4000">
                <a:solidFill>
                  <a:schemeClr val="dk1"/>
                </a:solidFill>
                <a:latin typeface="Google Sans"/>
                <a:ea typeface="Google Sans"/>
                <a:cs typeface="Google Sans"/>
                <a:sym typeface="Google Sans"/>
              </a:defRPr>
            </a:lvl8pPr>
            <a:lvl9pPr lvl="8" rtl="0">
              <a:spcBef>
                <a:spcPts val="0"/>
              </a:spcBef>
              <a:spcAft>
                <a:spcPts val="0"/>
              </a:spcAft>
              <a:buNone/>
              <a:defRPr sz="4000">
                <a:solidFill>
                  <a:schemeClr val="dk1"/>
                </a:solidFill>
                <a:latin typeface="Google Sans"/>
                <a:ea typeface="Google Sans"/>
                <a:cs typeface="Google Sans"/>
                <a:sym typeface="Google Sans"/>
              </a:defRPr>
            </a:lvl9pPr>
          </a:lstStyle>
          <a:p>
            <a:endParaRPr/>
          </a:p>
        </p:txBody>
      </p:sp>
      <p:cxnSp>
        <p:nvCxnSpPr>
          <p:cNvPr id="64" name="Google Shape;64;p10"/>
          <p:cNvCxnSpPr/>
          <p:nvPr/>
        </p:nvCxnSpPr>
        <p:spPr>
          <a:xfrm>
            <a:off x="1162285" y="2674149"/>
            <a:ext cx="571600" cy="0"/>
          </a:xfrm>
          <a:prstGeom prst="straightConnector1">
            <a:avLst/>
          </a:prstGeom>
          <a:noFill/>
          <a:ln w="38100" cap="flat" cmpd="sng">
            <a:solidFill>
              <a:srgbClr val="4285F4"/>
            </a:solidFill>
            <a:prstDash val="solid"/>
            <a:round/>
            <a:headEnd type="none" w="med" len="med"/>
            <a:tailEnd type="none" w="med" len="med"/>
          </a:ln>
        </p:spPr>
      </p:cxnSp>
    </p:spTree>
    <p:extLst>
      <p:ext uri="{BB962C8B-B14F-4D97-AF65-F5344CB8AC3E}">
        <p14:creationId xmlns:p14="http://schemas.microsoft.com/office/powerpoint/2010/main" val="4108617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BE15F-6D0D-1C42-A258-B92C3ED1E4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CE01E3-0AE6-C149-84E5-BE90DCE82D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1407CB-F4CB-2249-8919-5C8D1B81B7E9}"/>
              </a:ext>
            </a:extLst>
          </p:cNvPr>
          <p:cNvSpPr>
            <a:spLocks noGrp="1"/>
          </p:cNvSpPr>
          <p:nvPr>
            <p:ph type="dt" sz="half" idx="10"/>
          </p:nvPr>
        </p:nvSpPr>
        <p:spPr/>
        <p:txBody>
          <a:bodyPr/>
          <a:lstStyle/>
          <a:p>
            <a:fld id="{ECDBD5BC-E143-824B-8DD1-B64034E50312}" type="datetime1">
              <a:rPr lang="en-US" smtClean="0"/>
              <a:t>9/10/21</a:t>
            </a:fld>
            <a:endParaRPr lang="en-US"/>
          </a:p>
        </p:txBody>
      </p:sp>
      <p:sp>
        <p:nvSpPr>
          <p:cNvPr id="5" name="Footer Placeholder 4">
            <a:extLst>
              <a:ext uri="{FF2B5EF4-FFF2-40B4-BE49-F238E27FC236}">
                <a16:creationId xmlns:a16="http://schemas.microsoft.com/office/drawing/2014/main" id="{C571A73B-D939-964C-A737-D72259D0B381}"/>
              </a:ext>
            </a:extLst>
          </p:cNvPr>
          <p:cNvSpPr>
            <a:spLocks noGrp="1"/>
          </p:cNvSpPr>
          <p:nvPr>
            <p:ph type="ftr" sz="quarter" idx="11"/>
          </p:nvPr>
        </p:nvSpPr>
        <p:spPr/>
        <p:txBody>
          <a:bodyPr/>
          <a:lstStyle/>
          <a:p>
            <a:r>
              <a:rPr lang="en-US"/>
              <a:t>Distributed and Cloud Computing – Fall 2021</a:t>
            </a:r>
          </a:p>
        </p:txBody>
      </p:sp>
      <p:sp>
        <p:nvSpPr>
          <p:cNvPr id="6" name="Slide Number Placeholder 5">
            <a:extLst>
              <a:ext uri="{FF2B5EF4-FFF2-40B4-BE49-F238E27FC236}">
                <a16:creationId xmlns:a16="http://schemas.microsoft.com/office/drawing/2014/main" id="{277662D2-ACAE-EB43-916C-8F2E83BEA69D}"/>
              </a:ext>
            </a:extLst>
          </p:cNvPr>
          <p:cNvSpPr>
            <a:spLocks noGrp="1"/>
          </p:cNvSpPr>
          <p:nvPr>
            <p:ph type="sldNum" sz="quarter" idx="12"/>
          </p:nvPr>
        </p:nvSpPr>
        <p:spPr/>
        <p:txBody>
          <a:bodyPr/>
          <a:lstStyle/>
          <a:p>
            <a:fld id="{282CF0B9-EE7B-6F44-881A-1A8450A68866}" type="slidenum">
              <a:rPr lang="en-US" smtClean="0"/>
              <a:t>‹#›</a:t>
            </a:fld>
            <a:endParaRPr lang="en-US"/>
          </a:p>
        </p:txBody>
      </p:sp>
    </p:spTree>
    <p:extLst>
      <p:ext uri="{BB962C8B-B14F-4D97-AF65-F5344CB8AC3E}">
        <p14:creationId xmlns:p14="http://schemas.microsoft.com/office/powerpoint/2010/main" val="39793578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5c - Lab Intro - Full">
  <p:cSld name="5c - Lab Intro - Full">
    <p:spTree>
      <p:nvGrpSpPr>
        <p:cNvPr id="1" name="Shape 65"/>
        <p:cNvGrpSpPr/>
        <p:nvPr/>
      </p:nvGrpSpPr>
      <p:grpSpPr>
        <a:xfrm>
          <a:off x="0" y="0"/>
          <a:ext cx="0" cy="0"/>
          <a:chOff x="0" y="0"/>
          <a:chExt cx="0" cy="0"/>
        </a:xfrm>
      </p:grpSpPr>
      <p:sp>
        <p:nvSpPr>
          <p:cNvPr id="66" name="Google Shape;66;p11"/>
          <p:cNvSpPr txBox="1">
            <a:spLocks noGrp="1"/>
          </p:cNvSpPr>
          <p:nvPr>
            <p:ph type="subTitle" idx="1"/>
          </p:nvPr>
        </p:nvSpPr>
        <p:spPr>
          <a:xfrm>
            <a:off x="1149433" y="3446083"/>
            <a:ext cx="4952600" cy="60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Google Sans"/>
                <a:ea typeface="Google Sans"/>
                <a:cs typeface="Google Sans"/>
                <a:sym typeface="Google Sans"/>
              </a:defRPr>
            </a:lvl1pPr>
            <a:lvl2pPr lvl="1" rtl="0">
              <a:spcBef>
                <a:spcPts val="0"/>
              </a:spcBef>
              <a:spcAft>
                <a:spcPts val="0"/>
              </a:spcAft>
              <a:buNone/>
              <a:defRPr sz="2400">
                <a:solidFill>
                  <a:schemeClr val="lt1"/>
                </a:solidFill>
                <a:latin typeface="Google Sans"/>
                <a:ea typeface="Google Sans"/>
                <a:cs typeface="Google Sans"/>
                <a:sym typeface="Google Sans"/>
              </a:defRPr>
            </a:lvl2pPr>
            <a:lvl3pPr lvl="2" rtl="0">
              <a:spcBef>
                <a:spcPts val="0"/>
              </a:spcBef>
              <a:spcAft>
                <a:spcPts val="0"/>
              </a:spcAft>
              <a:buNone/>
              <a:defRPr sz="2400">
                <a:solidFill>
                  <a:schemeClr val="lt1"/>
                </a:solidFill>
                <a:latin typeface="Google Sans"/>
                <a:ea typeface="Google Sans"/>
                <a:cs typeface="Google Sans"/>
                <a:sym typeface="Google Sans"/>
              </a:defRPr>
            </a:lvl3pPr>
            <a:lvl4pPr lvl="3" rtl="0">
              <a:spcBef>
                <a:spcPts val="0"/>
              </a:spcBef>
              <a:spcAft>
                <a:spcPts val="0"/>
              </a:spcAft>
              <a:buNone/>
              <a:defRPr sz="2400">
                <a:solidFill>
                  <a:schemeClr val="lt1"/>
                </a:solidFill>
                <a:latin typeface="Google Sans"/>
                <a:ea typeface="Google Sans"/>
                <a:cs typeface="Google Sans"/>
                <a:sym typeface="Google Sans"/>
              </a:defRPr>
            </a:lvl4pPr>
            <a:lvl5pPr lvl="4" rtl="0">
              <a:spcBef>
                <a:spcPts val="0"/>
              </a:spcBef>
              <a:spcAft>
                <a:spcPts val="0"/>
              </a:spcAft>
              <a:buNone/>
              <a:defRPr sz="2400">
                <a:solidFill>
                  <a:schemeClr val="lt1"/>
                </a:solidFill>
                <a:latin typeface="Google Sans"/>
                <a:ea typeface="Google Sans"/>
                <a:cs typeface="Google Sans"/>
                <a:sym typeface="Google Sans"/>
              </a:defRPr>
            </a:lvl5pPr>
            <a:lvl6pPr lvl="5" rtl="0">
              <a:spcBef>
                <a:spcPts val="0"/>
              </a:spcBef>
              <a:spcAft>
                <a:spcPts val="0"/>
              </a:spcAft>
              <a:buNone/>
              <a:defRPr sz="2400">
                <a:solidFill>
                  <a:schemeClr val="lt1"/>
                </a:solidFill>
                <a:latin typeface="Google Sans"/>
                <a:ea typeface="Google Sans"/>
                <a:cs typeface="Google Sans"/>
                <a:sym typeface="Google Sans"/>
              </a:defRPr>
            </a:lvl6pPr>
            <a:lvl7pPr lvl="6" rtl="0">
              <a:spcBef>
                <a:spcPts val="0"/>
              </a:spcBef>
              <a:spcAft>
                <a:spcPts val="0"/>
              </a:spcAft>
              <a:buNone/>
              <a:defRPr sz="2400">
                <a:solidFill>
                  <a:schemeClr val="lt1"/>
                </a:solidFill>
                <a:latin typeface="Google Sans"/>
                <a:ea typeface="Google Sans"/>
                <a:cs typeface="Google Sans"/>
                <a:sym typeface="Google Sans"/>
              </a:defRPr>
            </a:lvl7pPr>
            <a:lvl8pPr lvl="7" rtl="0">
              <a:spcBef>
                <a:spcPts val="0"/>
              </a:spcBef>
              <a:spcAft>
                <a:spcPts val="0"/>
              </a:spcAft>
              <a:buNone/>
              <a:defRPr sz="2400">
                <a:solidFill>
                  <a:schemeClr val="lt1"/>
                </a:solidFill>
                <a:latin typeface="Google Sans"/>
                <a:ea typeface="Google Sans"/>
                <a:cs typeface="Google Sans"/>
                <a:sym typeface="Google Sans"/>
              </a:defRPr>
            </a:lvl8pPr>
            <a:lvl9pPr lvl="8" rtl="0">
              <a:spcBef>
                <a:spcPts val="0"/>
              </a:spcBef>
              <a:spcAft>
                <a:spcPts val="0"/>
              </a:spcAft>
              <a:buNone/>
              <a:defRPr sz="2400">
                <a:solidFill>
                  <a:schemeClr val="lt1"/>
                </a:solidFill>
                <a:latin typeface="Google Sans"/>
                <a:ea typeface="Google Sans"/>
                <a:cs typeface="Google Sans"/>
                <a:sym typeface="Google Sans"/>
              </a:defRPr>
            </a:lvl9pPr>
          </a:lstStyle>
          <a:p>
            <a:endParaRPr/>
          </a:p>
        </p:txBody>
      </p:sp>
      <p:sp>
        <p:nvSpPr>
          <p:cNvPr id="67" name="Google Shape;67;p11"/>
          <p:cNvSpPr txBox="1">
            <a:spLocks noGrp="1"/>
          </p:cNvSpPr>
          <p:nvPr>
            <p:ph type="title"/>
          </p:nvPr>
        </p:nvSpPr>
        <p:spPr>
          <a:xfrm>
            <a:off x="1114983" y="2765650"/>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000">
                <a:solidFill>
                  <a:schemeClr val="dk1"/>
                </a:solidFill>
                <a:latin typeface="Google Sans"/>
                <a:ea typeface="Google Sans"/>
                <a:cs typeface="Google Sans"/>
                <a:sym typeface="Google Sans"/>
              </a:defRPr>
            </a:lvl1pPr>
            <a:lvl2pPr lvl="1" rtl="0">
              <a:spcBef>
                <a:spcPts val="0"/>
              </a:spcBef>
              <a:spcAft>
                <a:spcPts val="0"/>
              </a:spcAft>
              <a:buNone/>
              <a:defRPr sz="4000">
                <a:solidFill>
                  <a:schemeClr val="dk1"/>
                </a:solidFill>
                <a:latin typeface="Google Sans"/>
                <a:ea typeface="Google Sans"/>
                <a:cs typeface="Google Sans"/>
                <a:sym typeface="Google Sans"/>
              </a:defRPr>
            </a:lvl2pPr>
            <a:lvl3pPr lvl="2" rtl="0">
              <a:spcBef>
                <a:spcPts val="0"/>
              </a:spcBef>
              <a:spcAft>
                <a:spcPts val="0"/>
              </a:spcAft>
              <a:buNone/>
              <a:defRPr sz="4000">
                <a:solidFill>
                  <a:schemeClr val="dk1"/>
                </a:solidFill>
                <a:latin typeface="Google Sans"/>
                <a:ea typeface="Google Sans"/>
                <a:cs typeface="Google Sans"/>
                <a:sym typeface="Google Sans"/>
              </a:defRPr>
            </a:lvl3pPr>
            <a:lvl4pPr lvl="3" rtl="0">
              <a:spcBef>
                <a:spcPts val="0"/>
              </a:spcBef>
              <a:spcAft>
                <a:spcPts val="0"/>
              </a:spcAft>
              <a:buNone/>
              <a:defRPr sz="4000">
                <a:solidFill>
                  <a:schemeClr val="dk1"/>
                </a:solidFill>
                <a:latin typeface="Google Sans"/>
                <a:ea typeface="Google Sans"/>
                <a:cs typeface="Google Sans"/>
                <a:sym typeface="Google Sans"/>
              </a:defRPr>
            </a:lvl4pPr>
            <a:lvl5pPr lvl="4" rtl="0">
              <a:spcBef>
                <a:spcPts val="0"/>
              </a:spcBef>
              <a:spcAft>
                <a:spcPts val="0"/>
              </a:spcAft>
              <a:buNone/>
              <a:defRPr sz="4000">
                <a:solidFill>
                  <a:schemeClr val="dk1"/>
                </a:solidFill>
                <a:latin typeface="Google Sans"/>
                <a:ea typeface="Google Sans"/>
                <a:cs typeface="Google Sans"/>
                <a:sym typeface="Google Sans"/>
              </a:defRPr>
            </a:lvl5pPr>
            <a:lvl6pPr lvl="5" rtl="0">
              <a:spcBef>
                <a:spcPts val="0"/>
              </a:spcBef>
              <a:spcAft>
                <a:spcPts val="0"/>
              </a:spcAft>
              <a:buNone/>
              <a:defRPr sz="4000">
                <a:solidFill>
                  <a:schemeClr val="dk1"/>
                </a:solidFill>
                <a:latin typeface="Google Sans"/>
                <a:ea typeface="Google Sans"/>
                <a:cs typeface="Google Sans"/>
                <a:sym typeface="Google Sans"/>
              </a:defRPr>
            </a:lvl6pPr>
            <a:lvl7pPr lvl="6" rtl="0">
              <a:spcBef>
                <a:spcPts val="0"/>
              </a:spcBef>
              <a:spcAft>
                <a:spcPts val="0"/>
              </a:spcAft>
              <a:buNone/>
              <a:defRPr sz="4000">
                <a:solidFill>
                  <a:schemeClr val="dk1"/>
                </a:solidFill>
                <a:latin typeface="Google Sans"/>
                <a:ea typeface="Google Sans"/>
                <a:cs typeface="Google Sans"/>
                <a:sym typeface="Google Sans"/>
              </a:defRPr>
            </a:lvl7pPr>
            <a:lvl8pPr lvl="7" rtl="0">
              <a:spcBef>
                <a:spcPts val="0"/>
              </a:spcBef>
              <a:spcAft>
                <a:spcPts val="0"/>
              </a:spcAft>
              <a:buNone/>
              <a:defRPr sz="4000">
                <a:solidFill>
                  <a:schemeClr val="dk1"/>
                </a:solidFill>
                <a:latin typeface="Google Sans"/>
                <a:ea typeface="Google Sans"/>
                <a:cs typeface="Google Sans"/>
                <a:sym typeface="Google Sans"/>
              </a:defRPr>
            </a:lvl8pPr>
            <a:lvl9pPr lvl="8" rtl="0">
              <a:spcBef>
                <a:spcPts val="0"/>
              </a:spcBef>
              <a:spcAft>
                <a:spcPts val="0"/>
              </a:spcAft>
              <a:buNone/>
              <a:defRPr sz="4000">
                <a:solidFill>
                  <a:schemeClr val="dk1"/>
                </a:solidFill>
                <a:latin typeface="Google Sans"/>
                <a:ea typeface="Google Sans"/>
                <a:cs typeface="Google Sans"/>
                <a:sym typeface="Google Sans"/>
              </a:defRPr>
            </a:lvl9pPr>
          </a:lstStyle>
          <a:p>
            <a:endParaRPr/>
          </a:p>
        </p:txBody>
      </p:sp>
      <p:cxnSp>
        <p:nvCxnSpPr>
          <p:cNvPr id="68" name="Google Shape;68;p11"/>
          <p:cNvCxnSpPr/>
          <p:nvPr/>
        </p:nvCxnSpPr>
        <p:spPr>
          <a:xfrm>
            <a:off x="1162285" y="2674149"/>
            <a:ext cx="571600" cy="0"/>
          </a:xfrm>
          <a:prstGeom prst="straightConnector1">
            <a:avLst/>
          </a:prstGeom>
          <a:noFill/>
          <a:ln w="38100" cap="flat" cmpd="sng">
            <a:solidFill>
              <a:srgbClr val="4285F4"/>
            </a:solidFill>
            <a:prstDash val="solid"/>
            <a:round/>
            <a:headEnd type="none" w="med" len="med"/>
            <a:tailEnd type="none" w="med" len="med"/>
          </a:ln>
        </p:spPr>
      </p:cxnSp>
      <p:sp>
        <p:nvSpPr>
          <p:cNvPr id="69" name="Google Shape;69;p11"/>
          <p:cNvSpPr txBox="1">
            <a:spLocks noGrp="1"/>
          </p:cNvSpPr>
          <p:nvPr>
            <p:ph type="body" idx="2"/>
          </p:nvPr>
        </p:nvSpPr>
        <p:spPr>
          <a:xfrm>
            <a:off x="6105983" y="1621417"/>
            <a:ext cx="4952600" cy="4516800"/>
          </a:xfrm>
          <a:prstGeom prst="rect">
            <a:avLst/>
          </a:prstGeom>
          <a:noFill/>
          <a:ln>
            <a:noFill/>
          </a:ln>
        </p:spPr>
        <p:txBody>
          <a:bodyPr spcFirstLastPara="1" wrap="square" lIns="91425" tIns="91425" rIns="91425" bIns="91425" anchor="t" anchorCtr="0">
            <a:noAutofit/>
          </a:bodyPr>
          <a:lstStyle>
            <a:lvl1pPr marL="304815" lvl="0"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1pPr>
            <a:lvl2pPr marL="609630" lvl="1" indent="-270947" rtl="0">
              <a:lnSpc>
                <a:spcPct val="100000"/>
              </a:lnSpc>
              <a:spcBef>
                <a:spcPts val="1933"/>
              </a:spcBef>
              <a:spcAft>
                <a:spcPts val="0"/>
              </a:spcAft>
              <a:buClr>
                <a:schemeClr val="lt1"/>
              </a:buClr>
              <a:buSzPts val="2800"/>
              <a:buFont typeface="Roboto"/>
              <a:buChar char="○"/>
              <a:defRPr sz="1867">
                <a:solidFill>
                  <a:schemeClr val="lt1"/>
                </a:solidFill>
                <a:latin typeface="Roboto"/>
                <a:ea typeface="Roboto"/>
                <a:cs typeface="Roboto"/>
                <a:sym typeface="Roboto"/>
              </a:defRPr>
            </a:lvl2pPr>
            <a:lvl3pPr marL="914446" lvl="2" indent="-270947" rtl="0">
              <a:lnSpc>
                <a:spcPct val="100000"/>
              </a:lnSpc>
              <a:spcBef>
                <a:spcPts val="1933"/>
              </a:spcBef>
              <a:spcAft>
                <a:spcPts val="0"/>
              </a:spcAft>
              <a:buClr>
                <a:schemeClr val="lt1"/>
              </a:buClr>
              <a:buSzPts val="2800"/>
              <a:buFont typeface="Roboto"/>
              <a:buChar char="■"/>
              <a:defRPr sz="1867">
                <a:solidFill>
                  <a:schemeClr val="lt1"/>
                </a:solidFill>
                <a:latin typeface="Roboto"/>
                <a:ea typeface="Roboto"/>
                <a:cs typeface="Roboto"/>
                <a:sym typeface="Roboto"/>
              </a:defRPr>
            </a:lvl3pPr>
            <a:lvl4pPr marL="1219261" lvl="3" indent="-270947" rtl="0">
              <a:lnSpc>
                <a:spcPct val="100000"/>
              </a:lnSpc>
              <a:spcBef>
                <a:spcPts val="1933"/>
              </a:spcBef>
              <a:spcAft>
                <a:spcPts val="0"/>
              </a:spcAft>
              <a:buClr>
                <a:schemeClr val="lt1"/>
              </a:buClr>
              <a:buSzPts val="2800"/>
              <a:buFont typeface="Roboto"/>
              <a:buChar char="●"/>
              <a:defRPr sz="1867">
                <a:solidFill>
                  <a:schemeClr val="lt1"/>
                </a:solidFill>
                <a:latin typeface="Roboto"/>
                <a:ea typeface="Roboto"/>
                <a:cs typeface="Roboto"/>
                <a:sym typeface="Roboto"/>
              </a:defRPr>
            </a:lvl4pPr>
            <a:lvl5pPr marL="1524076" lvl="4" indent="-270947" rtl="0">
              <a:lnSpc>
                <a:spcPct val="100000"/>
              </a:lnSpc>
              <a:spcBef>
                <a:spcPts val="1933"/>
              </a:spcBef>
              <a:spcAft>
                <a:spcPts val="0"/>
              </a:spcAft>
              <a:buClr>
                <a:schemeClr val="lt1"/>
              </a:buClr>
              <a:buSzPts val="2800"/>
              <a:buFont typeface="Roboto"/>
              <a:buChar char="○"/>
              <a:defRPr sz="1867">
                <a:solidFill>
                  <a:schemeClr val="lt1"/>
                </a:solidFill>
                <a:latin typeface="Roboto"/>
                <a:ea typeface="Roboto"/>
                <a:cs typeface="Roboto"/>
                <a:sym typeface="Roboto"/>
              </a:defRPr>
            </a:lvl5pPr>
            <a:lvl6pPr marL="1828891" lvl="5" indent="-270947" rtl="0">
              <a:lnSpc>
                <a:spcPct val="100000"/>
              </a:lnSpc>
              <a:spcBef>
                <a:spcPts val="1933"/>
              </a:spcBef>
              <a:spcAft>
                <a:spcPts val="0"/>
              </a:spcAft>
              <a:buClr>
                <a:schemeClr val="lt1"/>
              </a:buClr>
              <a:buSzPts val="2800"/>
              <a:buFont typeface="Roboto"/>
              <a:buChar char="■"/>
              <a:defRPr sz="1867">
                <a:solidFill>
                  <a:schemeClr val="lt1"/>
                </a:solidFill>
                <a:latin typeface="Roboto"/>
                <a:ea typeface="Roboto"/>
                <a:cs typeface="Roboto"/>
                <a:sym typeface="Roboto"/>
              </a:defRPr>
            </a:lvl6pPr>
            <a:lvl7pPr marL="2133707" lvl="6" indent="-270947" rtl="0">
              <a:lnSpc>
                <a:spcPct val="100000"/>
              </a:lnSpc>
              <a:spcBef>
                <a:spcPts val="1933"/>
              </a:spcBef>
              <a:spcAft>
                <a:spcPts val="0"/>
              </a:spcAft>
              <a:buClr>
                <a:schemeClr val="lt1"/>
              </a:buClr>
              <a:buSzPts val="2800"/>
              <a:buFont typeface="Roboto"/>
              <a:buChar char="●"/>
              <a:defRPr sz="1867">
                <a:solidFill>
                  <a:schemeClr val="lt1"/>
                </a:solidFill>
                <a:latin typeface="Roboto"/>
                <a:ea typeface="Roboto"/>
                <a:cs typeface="Roboto"/>
                <a:sym typeface="Roboto"/>
              </a:defRPr>
            </a:lvl7pPr>
            <a:lvl8pPr marL="2438522" lvl="7" indent="-270947" rtl="0">
              <a:lnSpc>
                <a:spcPct val="100000"/>
              </a:lnSpc>
              <a:spcBef>
                <a:spcPts val="1933"/>
              </a:spcBef>
              <a:spcAft>
                <a:spcPts val="0"/>
              </a:spcAft>
              <a:buClr>
                <a:schemeClr val="lt1"/>
              </a:buClr>
              <a:buSzPts val="2800"/>
              <a:buFont typeface="Roboto"/>
              <a:buChar char="○"/>
              <a:defRPr sz="1867">
                <a:solidFill>
                  <a:schemeClr val="lt1"/>
                </a:solidFill>
                <a:latin typeface="Roboto"/>
                <a:ea typeface="Roboto"/>
                <a:cs typeface="Roboto"/>
                <a:sym typeface="Roboto"/>
              </a:defRPr>
            </a:lvl8pPr>
            <a:lvl9pPr marL="2743337" lvl="8" indent="-270947" rtl="0">
              <a:lnSpc>
                <a:spcPct val="100000"/>
              </a:lnSpc>
              <a:spcBef>
                <a:spcPts val="1933"/>
              </a:spcBef>
              <a:spcAft>
                <a:spcPts val="1933"/>
              </a:spcAft>
              <a:buClr>
                <a:schemeClr val="lt1"/>
              </a:buClr>
              <a:buSzPts val="2800"/>
              <a:buFont typeface="Roboto"/>
              <a:buChar char="■"/>
              <a:defRPr sz="1867">
                <a:solidFill>
                  <a:schemeClr val="lt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39067132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8a - Agenda/Learn how to... - Presenter">
  <p:cSld name="8a - Agenda/Learn how to... - Presenter">
    <p:spTree>
      <p:nvGrpSpPr>
        <p:cNvPr id="1" name="Shape 70"/>
        <p:cNvGrpSpPr/>
        <p:nvPr/>
      </p:nvGrpSpPr>
      <p:grpSpPr>
        <a:xfrm>
          <a:off x="0" y="0"/>
          <a:ext cx="0" cy="0"/>
          <a:chOff x="0" y="0"/>
          <a:chExt cx="0" cy="0"/>
        </a:xfrm>
      </p:grpSpPr>
      <p:pic>
        <p:nvPicPr>
          <p:cNvPr id="71" name="Google Shape;71;p12"/>
          <p:cNvPicPr preferRelativeResize="0"/>
          <p:nvPr/>
        </p:nvPicPr>
        <p:blipFill>
          <a:blip r:embed="rId2">
            <a:alphaModFix/>
          </a:blip>
          <a:stretch>
            <a:fillRect/>
          </a:stretch>
        </p:blipFill>
        <p:spPr>
          <a:xfrm>
            <a:off x="0" y="0"/>
            <a:ext cx="12192000" cy="6858000"/>
          </a:xfrm>
          <a:prstGeom prst="rect">
            <a:avLst/>
          </a:prstGeom>
          <a:noFill/>
          <a:ln>
            <a:noFill/>
          </a:ln>
        </p:spPr>
      </p:pic>
      <p:cxnSp>
        <p:nvCxnSpPr>
          <p:cNvPr id="72" name="Google Shape;72;p12"/>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73" name="Google Shape;73;p12"/>
          <p:cNvSpPr txBox="1">
            <a:spLocks noGrp="1"/>
          </p:cNvSpPr>
          <p:nvPr>
            <p:ph type="title"/>
          </p:nvPr>
        </p:nvSpPr>
        <p:spPr>
          <a:xfrm>
            <a:off x="1114983" y="769917"/>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a:endParaRPr/>
          </a:p>
        </p:txBody>
      </p:sp>
      <p:sp>
        <p:nvSpPr>
          <p:cNvPr id="74" name="Google Shape;74;p12"/>
          <p:cNvSpPr txBox="1">
            <a:spLocks noGrp="1"/>
          </p:cNvSpPr>
          <p:nvPr>
            <p:ph type="body" idx="1"/>
          </p:nvPr>
        </p:nvSpPr>
        <p:spPr>
          <a:xfrm>
            <a:off x="1134183" y="1621417"/>
            <a:ext cx="4879800" cy="4516800"/>
          </a:xfrm>
          <a:prstGeom prst="rect">
            <a:avLst/>
          </a:prstGeom>
          <a:noFill/>
          <a:ln>
            <a:noFill/>
          </a:ln>
        </p:spPr>
        <p:txBody>
          <a:bodyPr spcFirstLastPara="1" wrap="square" lIns="91425" tIns="91425" rIns="91425" bIns="91425" anchor="t" anchorCtr="0">
            <a:noAutofit/>
          </a:bodyPr>
          <a:lstStyle>
            <a:lvl1pPr marL="304815" lvl="0" indent="-304815" rtl="0">
              <a:lnSpc>
                <a:spcPct val="100000"/>
              </a:lnSpc>
              <a:spcBef>
                <a:spcPts val="0"/>
              </a:spcBef>
              <a:spcAft>
                <a:spcPts val="0"/>
              </a:spcAft>
              <a:buClr>
                <a:schemeClr val="lt1"/>
              </a:buClr>
              <a:buSzPts val="3600"/>
              <a:buFont typeface="Roboto"/>
              <a:buChar char="●"/>
              <a:defRPr sz="2400">
                <a:solidFill>
                  <a:schemeClr val="lt1"/>
                </a:solidFill>
                <a:latin typeface="Roboto"/>
                <a:ea typeface="Roboto"/>
                <a:cs typeface="Roboto"/>
                <a:sym typeface="Roboto"/>
              </a:defRPr>
            </a:lvl1pPr>
            <a:lvl2pPr marL="609630" lvl="1"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2pPr>
            <a:lvl3pPr marL="914446" lvl="2"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3pPr>
            <a:lvl4pPr marL="1219261" lvl="3"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4pPr>
            <a:lvl5pPr marL="1524076" lvl="4"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5pPr>
            <a:lvl6pPr marL="1828891" lvl="5"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6pPr>
            <a:lvl7pPr marL="2133707" lvl="6"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7pPr>
            <a:lvl8pPr marL="2438522" lvl="7"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8pPr>
            <a:lvl9pPr marL="2743337" lvl="8" indent="-304815" rtl="0">
              <a:lnSpc>
                <a:spcPct val="100000"/>
              </a:lnSpc>
              <a:spcBef>
                <a:spcPts val="1933"/>
              </a:spcBef>
              <a:spcAft>
                <a:spcPts val="1933"/>
              </a:spcAft>
              <a:buClr>
                <a:schemeClr val="lt1"/>
              </a:buClr>
              <a:buSzPts val="3600"/>
              <a:buFont typeface="Roboto"/>
              <a:buChar char="■"/>
              <a:defRPr sz="2400">
                <a:solidFill>
                  <a:schemeClr val="lt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2210164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8b - Agenda/Learn how to... - Full">
  <p:cSld name="8b - Agenda/Learn how to... - Full">
    <p:spTree>
      <p:nvGrpSpPr>
        <p:cNvPr id="1" name="Shape 75"/>
        <p:cNvGrpSpPr/>
        <p:nvPr/>
      </p:nvGrpSpPr>
      <p:grpSpPr>
        <a:xfrm>
          <a:off x="0" y="0"/>
          <a:ext cx="0" cy="0"/>
          <a:chOff x="0" y="0"/>
          <a:chExt cx="0" cy="0"/>
        </a:xfrm>
      </p:grpSpPr>
      <p:sp>
        <p:nvSpPr>
          <p:cNvPr id="76" name="Google Shape;76;p13"/>
          <p:cNvSpPr txBox="1">
            <a:spLocks noGrp="1"/>
          </p:cNvSpPr>
          <p:nvPr>
            <p:ph type="body" idx="1"/>
          </p:nvPr>
        </p:nvSpPr>
        <p:spPr>
          <a:xfrm>
            <a:off x="1134183" y="1621417"/>
            <a:ext cx="4879800" cy="4516800"/>
          </a:xfrm>
          <a:prstGeom prst="rect">
            <a:avLst/>
          </a:prstGeom>
          <a:noFill/>
          <a:ln>
            <a:noFill/>
          </a:ln>
        </p:spPr>
        <p:txBody>
          <a:bodyPr spcFirstLastPara="1" wrap="square" lIns="91425" tIns="91425" rIns="91425" bIns="91425" anchor="t" anchorCtr="0">
            <a:noAutofit/>
          </a:bodyPr>
          <a:lstStyle>
            <a:lvl1pPr marL="304815" lvl="0" indent="-304815" rtl="0">
              <a:lnSpc>
                <a:spcPct val="100000"/>
              </a:lnSpc>
              <a:spcBef>
                <a:spcPts val="0"/>
              </a:spcBef>
              <a:spcAft>
                <a:spcPts val="0"/>
              </a:spcAft>
              <a:buClr>
                <a:schemeClr val="lt1"/>
              </a:buClr>
              <a:buSzPts val="3600"/>
              <a:buFont typeface="Roboto"/>
              <a:buChar char="●"/>
              <a:defRPr sz="2400">
                <a:solidFill>
                  <a:schemeClr val="lt1"/>
                </a:solidFill>
                <a:latin typeface="Roboto"/>
                <a:ea typeface="Roboto"/>
                <a:cs typeface="Roboto"/>
                <a:sym typeface="Roboto"/>
              </a:defRPr>
            </a:lvl1pPr>
            <a:lvl2pPr marL="609630" lvl="1"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2pPr>
            <a:lvl3pPr marL="914446" lvl="2"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3pPr>
            <a:lvl4pPr marL="1219261" lvl="3"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4pPr>
            <a:lvl5pPr marL="1524076" lvl="4"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5pPr>
            <a:lvl6pPr marL="1828891" lvl="5"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6pPr>
            <a:lvl7pPr marL="2133707" lvl="6"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7pPr>
            <a:lvl8pPr marL="2438522" lvl="7"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8pPr>
            <a:lvl9pPr marL="2743337" lvl="8" indent="-304815" rtl="0">
              <a:lnSpc>
                <a:spcPct val="100000"/>
              </a:lnSpc>
              <a:spcBef>
                <a:spcPts val="1933"/>
              </a:spcBef>
              <a:spcAft>
                <a:spcPts val="1933"/>
              </a:spcAft>
              <a:buClr>
                <a:schemeClr val="lt1"/>
              </a:buClr>
              <a:buSzPts val="3600"/>
              <a:buFont typeface="Roboto"/>
              <a:buChar char="■"/>
              <a:defRPr sz="2400">
                <a:solidFill>
                  <a:schemeClr val="lt1"/>
                </a:solidFill>
                <a:latin typeface="Roboto"/>
                <a:ea typeface="Roboto"/>
                <a:cs typeface="Roboto"/>
                <a:sym typeface="Roboto"/>
              </a:defRPr>
            </a:lvl9pPr>
          </a:lstStyle>
          <a:p>
            <a:endParaRPr/>
          </a:p>
        </p:txBody>
      </p:sp>
      <p:cxnSp>
        <p:nvCxnSpPr>
          <p:cNvPr id="77" name="Google Shape;77;p13"/>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78" name="Google Shape;78;p13"/>
          <p:cNvSpPr txBox="1">
            <a:spLocks noGrp="1"/>
          </p:cNvSpPr>
          <p:nvPr>
            <p:ph type="body" idx="2"/>
          </p:nvPr>
        </p:nvSpPr>
        <p:spPr>
          <a:xfrm>
            <a:off x="6105983" y="1621417"/>
            <a:ext cx="4952600" cy="4516800"/>
          </a:xfrm>
          <a:prstGeom prst="rect">
            <a:avLst/>
          </a:prstGeom>
          <a:noFill/>
          <a:ln>
            <a:noFill/>
          </a:ln>
        </p:spPr>
        <p:txBody>
          <a:bodyPr spcFirstLastPara="1" wrap="square" lIns="91425" tIns="91425" rIns="91425" bIns="91425" anchor="t" anchorCtr="0">
            <a:noAutofit/>
          </a:bodyPr>
          <a:lstStyle>
            <a:lvl1pPr marL="304815" lvl="0" indent="-304815" rtl="0">
              <a:lnSpc>
                <a:spcPct val="100000"/>
              </a:lnSpc>
              <a:spcBef>
                <a:spcPts val="0"/>
              </a:spcBef>
              <a:spcAft>
                <a:spcPts val="0"/>
              </a:spcAft>
              <a:buClr>
                <a:schemeClr val="lt1"/>
              </a:buClr>
              <a:buSzPts val="3600"/>
              <a:buFont typeface="Roboto"/>
              <a:buChar char="●"/>
              <a:defRPr sz="2400">
                <a:solidFill>
                  <a:schemeClr val="lt1"/>
                </a:solidFill>
                <a:latin typeface="Roboto"/>
                <a:ea typeface="Roboto"/>
                <a:cs typeface="Roboto"/>
                <a:sym typeface="Roboto"/>
              </a:defRPr>
            </a:lvl1pPr>
            <a:lvl2pPr marL="609630" lvl="1"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2pPr>
            <a:lvl3pPr marL="914446" lvl="2"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3pPr>
            <a:lvl4pPr marL="1219261" lvl="3"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4pPr>
            <a:lvl5pPr marL="1524076" lvl="4"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5pPr>
            <a:lvl6pPr marL="1828891" lvl="5"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6pPr>
            <a:lvl7pPr marL="2133707" lvl="6"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7pPr>
            <a:lvl8pPr marL="2438522" lvl="7"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8pPr>
            <a:lvl9pPr marL="2743337" lvl="8" indent="-304815" rtl="0">
              <a:lnSpc>
                <a:spcPct val="100000"/>
              </a:lnSpc>
              <a:spcBef>
                <a:spcPts val="1933"/>
              </a:spcBef>
              <a:spcAft>
                <a:spcPts val="1933"/>
              </a:spcAft>
              <a:buClr>
                <a:schemeClr val="lt1"/>
              </a:buClr>
              <a:buSzPts val="3600"/>
              <a:buFont typeface="Roboto"/>
              <a:buChar char="■"/>
              <a:defRPr sz="2400">
                <a:solidFill>
                  <a:schemeClr val="lt1"/>
                </a:solidFill>
                <a:latin typeface="Roboto"/>
                <a:ea typeface="Roboto"/>
                <a:cs typeface="Roboto"/>
                <a:sym typeface="Roboto"/>
              </a:defRPr>
            </a:lvl9pPr>
          </a:lstStyle>
          <a:p>
            <a:endParaRPr/>
          </a:p>
        </p:txBody>
      </p:sp>
      <p:sp>
        <p:nvSpPr>
          <p:cNvPr id="79" name="Google Shape;79;p13"/>
          <p:cNvSpPr txBox="1">
            <a:spLocks noGrp="1"/>
          </p:cNvSpPr>
          <p:nvPr>
            <p:ph type="title"/>
          </p:nvPr>
        </p:nvSpPr>
        <p:spPr>
          <a:xfrm>
            <a:off x="1114983" y="769917"/>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a:endParaRPr/>
          </a:p>
        </p:txBody>
      </p:sp>
    </p:spTree>
    <p:extLst>
      <p:ext uri="{BB962C8B-B14F-4D97-AF65-F5344CB8AC3E}">
        <p14:creationId xmlns:p14="http://schemas.microsoft.com/office/powerpoint/2010/main" val="23216289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8c - Agenda/Learn how to... - Journal ">
  <p:cSld name="8c - Agenda/Learn how to... - Journal ">
    <p:spTree>
      <p:nvGrpSpPr>
        <p:cNvPr id="1" name="Shape 80"/>
        <p:cNvGrpSpPr/>
        <p:nvPr/>
      </p:nvGrpSpPr>
      <p:grpSpPr>
        <a:xfrm>
          <a:off x="0" y="0"/>
          <a:ext cx="0" cy="0"/>
          <a:chOff x="0" y="0"/>
          <a:chExt cx="0" cy="0"/>
        </a:xfrm>
      </p:grpSpPr>
      <p:sp>
        <p:nvSpPr>
          <p:cNvPr id="81" name="Google Shape;81;p14"/>
          <p:cNvSpPr txBox="1">
            <a:spLocks noGrp="1"/>
          </p:cNvSpPr>
          <p:nvPr>
            <p:ph type="body" idx="1"/>
          </p:nvPr>
        </p:nvSpPr>
        <p:spPr>
          <a:xfrm>
            <a:off x="1134183" y="1621417"/>
            <a:ext cx="4879800" cy="4516800"/>
          </a:xfrm>
          <a:prstGeom prst="rect">
            <a:avLst/>
          </a:prstGeom>
          <a:noFill/>
          <a:ln>
            <a:noFill/>
          </a:ln>
        </p:spPr>
        <p:txBody>
          <a:bodyPr spcFirstLastPara="1" wrap="square" lIns="91425" tIns="91425" rIns="91425" bIns="91425" anchor="t" anchorCtr="0">
            <a:noAutofit/>
          </a:bodyPr>
          <a:lstStyle>
            <a:lvl1pPr marL="304815" lvl="0" indent="-304815" rtl="0">
              <a:lnSpc>
                <a:spcPct val="100000"/>
              </a:lnSpc>
              <a:spcBef>
                <a:spcPts val="0"/>
              </a:spcBef>
              <a:spcAft>
                <a:spcPts val="0"/>
              </a:spcAft>
              <a:buClr>
                <a:schemeClr val="lt1"/>
              </a:buClr>
              <a:buSzPts val="3600"/>
              <a:buFont typeface="Roboto"/>
              <a:buChar char="●"/>
              <a:defRPr sz="2400">
                <a:solidFill>
                  <a:schemeClr val="lt1"/>
                </a:solidFill>
                <a:latin typeface="Roboto"/>
                <a:ea typeface="Roboto"/>
                <a:cs typeface="Roboto"/>
                <a:sym typeface="Roboto"/>
              </a:defRPr>
            </a:lvl1pPr>
            <a:lvl2pPr marL="609630" lvl="1"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2pPr>
            <a:lvl3pPr marL="914446" lvl="2"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3pPr>
            <a:lvl4pPr marL="1219261" lvl="3"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4pPr>
            <a:lvl5pPr marL="1524076" lvl="4"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5pPr>
            <a:lvl6pPr marL="1828891" lvl="5"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6pPr>
            <a:lvl7pPr marL="2133707" lvl="6"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7pPr>
            <a:lvl8pPr marL="2438522" lvl="7"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8pPr>
            <a:lvl9pPr marL="2743337" lvl="8" indent="-304815" rtl="0">
              <a:lnSpc>
                <a:spcPct val="100000"/>
              </a:lnSpc>
              <a:spcBef>
                <a:spcPts val="1933"/>
              </a:spcBef>
              <a:spcAft>
                <a:spcPts val="1933"/>
              </a:spcAft>
              <a:buClr>
                <a:schemeClr val="lt1"/>
              </a:buClr>
              <a:buSzPts val="3600"/>
              <a:buFont typeface="Roboto"/>
              <a:buChar char="■"/>
              <a:defRPr sz="2400">
                <a:solidFill>
                  <a:schemeClr val="lt1"/>
                </a:solidFill>
                <a:latin typeface="Roboto"/>
                <a:ea typeface="Roboto"/>
                <a:cs typeface="Roboto"/>
                <a:sym typeface="Roboto"/>
              </a:defRPr>
            </a:lvl9pPr>
          </a:lstStyle>
          <a:p>
            <a:endParaRPr/>
          </a:p>
        </p:txBody>
      </p:sp>
      <p:cxnSp>
        <p:nvCxnSpPr>
          <p:cNvPr id="82" name="Google Shape;82;p14"/>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83" name="Google Shape;83;p14"/>
          <p:cNvSpPr txBox="1">
            <a:spLocks noGrp="1"/>
          </p:cNvSpPr>
          <p:nvPr>
            <p:ph type="title"/>
          </p:nvPr>
        </p:nvSpPr>
        <p:spPr>
          <a:xfrm>
            <a:off x="1114983" y="769917"/>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a:endParaRPr/>
          </a:p>
        </p:txBody>
      </p:sp>
      <p:pic>
        <p:nvPicPr>
          <p:cNvPr id="84" name="Google Shape;84;p14"/>
          <p:cNvPicPr preferRelativeResize="0"/>
          <p:nvPr/>
        </p:nvPicPr>
        <p:blipFill>
          <a:blip r:embed="rId2">
            <a:alphaModFix/>
          </a:blip>
          <a:stretch>
            <a:fillRect/>
          </a:stretch>
        </p:blipFill>
        <p:spPr>
          <a:xfrm>
            <a:off x="6745601" y="1541817"/>
            <a:ext cx="3774365" cy="3774365"/>
          </a:xfrm>
          <a:prstGeom prst="rect">
            <a:avLst/>
          </a:prstGeom>
          <a:noFill/>
          <a:ln>
            <a:noFill/>
          </a:ln>
        </p:spPr>
      </p:pic>
    </p:spTree>
    <p:extLst>
      <p:ext uri="{BB962C8B-B14F-4D97-AF65-F5344CB8AC3E}">
        <p14:creationId xmlns:p14="http://schemas.microsoft.com/office/powerpoint/2010/main" val="15734001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a - Pesenter - Title">
  <p:cSld name="1a - Pesenter - Title">
    <p:spTree>
      <p:nvGrpSpPr>
        <p:cNvPr id="1" name="Shape 89"/>
        <p:cNvGrpSpPr/>
        <p:nvPr/>
      </p:nvGrpSpPr>
      <p:grpSpPr>
        <a:xfrm>
          <a:off x="0" y="0"/>
          <a:ext cx="0" cy="0"/>
          <a:chOff x="0" y="0"/>
          <a:chExt cx="0" cy="0"/>
        </a:xfrm>
      </p:grpSpPr>
      <p:pic>
        <p:nvPicPr>
          <p:cNvPr id="90" name="Google Shape;90;p16"/>
          <p:cNvPicPr preferRelativeResize="0"/>
          <p:nvPr/>
        </p:nvPicPr>
        <p:blipFill>
          <a:blip r:embed="rId2">
            <a:alphaModFix/>
          </a:blip>
          <a:stretch>
            <a:fillRect/>
          </a:stretch>
        </p:blipFill>
        <p:spPr>
          <a:xfrm>
            <a:off x="0" y="0"/>
            <a:ext cx="12192000" cy="6858000"/>
          </a:xfrm>
          <a:prstGeom prst="rect">
            <a:avLst/>
          </a:prstGeom>
          <a:noFill/>
          <a:ln>
            <a:noFill/>
          </a:ln>
        </p:spPr>
      </p:pic>
      <p:cxnSp>
        <p:nvCxnSpPr>
          <p:cNvPr id="91" name="Google Shape;91;p16"/>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92" name="Google Shape;92;p16"/>
          <p:cNvSpPr txBox="1">
            <a:spLocks noGrp="1"/>
          </p:cNvSpPr>
          <p:nvPr>
            <p:ph type="title"/>
          </p:nvPr>
        </p:nvSpPr>
        <p:spPr>
          <a:xfrm>
            <a:off x="1114983" y="769917"/>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a:endParaRPr/>
          </a:p>
        </p:txBody>
      </p:sp>
    </p:spTree>
    <p:extLst>
      <p:ext uri="{BB962C8B-B14F-4D97-AF65-F5344CB8AC3E}">
        <p14:creationId xmlns:p14="http://schemas.microsoft.com/office/powerpoint/2010/main" val="4260525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b - Full - Title">
  <p:cSld name="1b - Full - Title">
    <p:spTree>
      <p:nvGrpSpPr>
        <p:cNvPr id="1" name="Shape 93"/>
        <p:cNvGrpSpPr/>
        <p:nvPr/>
      </p:nvGrpSpPr>
      <p:grpSpPr>
        <a:xfrm>
          <a:off x="0" y="0"/>
          <a:ext cx="0" cy="0"/>
          <a:chOff x="0" y="0"/>
          <a:chExt cx="0" cy="0"/>
        </a:xfrm>
      </p:grpSpPr>
      <p:cxnSp>
        <p:nvCxnSpPr>
          <p:cNvPr id="94" name="Google Shape;94;p17"/>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95" name="Google Shape;95;p17"/>
          <p:cNvSpPr txBox="1">
            <a:spLocks noGrp="1"/>
          </p:cNvSpPr>
          <p:nvPr>
            <p:ph type="title"/>
          </p:nvPr>
        </p:nvSpPr>
        <p:spPr>
          <a:xfrm>
            <a:off x="1114983" y="769917"/>
            <a:ext cx="98502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a:endParaRPr/>
          </a:p>
        </p:txBody>
      </p:sp>
    </p:spTree>
    <p:extLst>
      <p:ext uri="{BB962C8B-B14F-4D97-AF65-F5344CB8AC3E}">
        <p14:creationId xmlns:p14="http://schemas.microsoft.com/office/powerpoint/2010/main" val="12373144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c - Circle - Title, Body">
  <p:cSld name="2c - Circle - Title, Body">
    <p:spTree>
      <p:nvGrpSpPr>
        <p:cNvPr id="1" name="Shape 96"/>
        <p:cNvGrpSpPr/>
        <p:nvPr/>
      </p:nvGrpSpPr>
      <p:grpSpPr>
        <a:xfrm>
          <a:off x="0" y="0"/>
          <a:ext cx="0" cy="0"/>
          <a:chOff x="0" y="0"/>
          <a:chExt cx="0" cy="0"/>
        </a:xfrm>
      </p:grpSpPr>
      <p:pic>
        <p:nvPicPr>
          <p:cNvPr id="97" name="Google Shape;97;p18"/>
          <p:cNvPicPr preferRelativeResize="0"/>
          <p:nvPr/>
        </p:nvPicPr>
        <p:blipFill>
          <a:blip r:embed="rId2">
            <a:alphaModFix/>
          </a:blip>
          <a:stretch>
            <a:fillRect/>
          </a:stretch>
        </p:blipFill>
        <p:spPr>
          <a:xfrm>
            <a:off x="-3" y="-1"/>
            <a:ext cx="12192000" cy="6857985"/>
          </a:xfrm>
          <a:prstGeom prst="rect">
            <a:avLst/>
          </a:prstGeom>
          <a:noFill/>
          <a:ln>
            <a:noFill/>
          </a:ln>
        </p:spPr>
      </p:pic>
      <p:sp>
        <p:nvSpPr>
          <p:cNvPr id="98" name="Google Shape;98;p18"/>
          <p:cNvSpPr txBox="1">
            <a:spLocks noGrp="1"/>
          </p:cNvSpPr>
          <p:nvPr>
            <p:ph type="title"/>
          </p:nvPr>
        </p:nvSpPr>
        <p:spPr>
          <a:xfrm>
            <a:off x="1114983" y="769917"/>
            <a:ext cx="98502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a:endParaRPr/>
          </a:p>
        </p:txBody>
      </p:sp>
      <p:sp>
        <p:nvSpPr>
          <p:cNvPr id="99" name="Google Shape;99;p18"/>
          <p:cNvSpPr txBox="1">
            <a:spLocks noGrp="1"/>
          </p:cNvSpPr>
          <p:nvPr>
            <p:ph type="body" idx="1"/>
          </p:nvPr>
        </p:nvSpPr>
        <p:spPr>
          <a:xfrm>
            <a:off x="1161650" y="1621417"/>
            <a:ext cx="4834600" cy="4512400"/>
          </a:xfrm>
          <a:prstGeom prst="rect">
            <a:avLst/>
          </a:prstGeom>
          <a:noFill/>
          <a:ln>
            <a:noFill/>
          </a:ln>
        </p:spPr>
        <p:txBody>
          <a:bodyPr spcFirstLastPara="1" wrap="square" lIns="91425" tIns="91425" rIns="91425" bIns="91425" anchor="t" anchorCtr="0">
            <a:noAutofit/>
          </a:bodyPr>
          <a:lstStyle>
            <a:lvl1pPr marL="304815" lvl="0"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1pPr>
            <a:lvl2pPr marL="609630" lvl="1"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2pPr>
            <a:lvl3pPr marL="914446" lvl="2"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3pPr>
            <a:lvl4pPr marL="1219261" lvl="3"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4pPr>
            <a:lvl5pPr marL="1524076" lvl="4"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5pPr>
            <a:lvl6pPr marL="1828891" lvl="5"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6pPr>
            <a:lvl7pPr marL="2133707" lvl="6"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7pPr>
            <a:lvl8pPr marL="2438522" lvl="7"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8pPr>
            <a:lvl9pPr marL="2743337" lvl="8"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9pPr>
          </a:lstStyle>
          <a:p>
            <a:endParaRPr/>
          </a:p>
        </p:txBody>
      </p:sp>
      <p:cxnSp>
        <p:nvCxnSpPr>
          <p:cNvPr id="100" name="Google Shape;100;p18"/>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Tree>
    <p:extLst>
      <p:ext uri="{BB962C8B-B14F-4D97-AF65-F5344CB8AC3E}">
        <p14:creationId xmlns:p14="http://schemas.microsoft.com/office/powerpoint/2010/main" val="34355943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a - Presenter - Title, Body">
  <p:cSld name="2a - Presenter - Title, Body">
    <p:spTree>
      <p:nvGrpSpPr>
        <p:cNvPr id="1" name="Shape 101"/>
        <p:cNvGrpSpPr/>
        <p:nvPr/>
      </p:nvGrpSpPr>
      <p:grpSpPr>
        <a:xfrm>
          <a:off x="0" y="0"/>
          <a:ext cx="0" cy="0"/>
          <a:chOff x="0" y="0"/>
          <a:chExt cx="0" cy="0"/>
        </a:xfrm>
      </p:grpSpPr>
      <p:pic>
        <p:nvPicPr>
          <p:cNvPr id="102" name="Google Shape;102;p19"/>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03" name="Google Shape;103;p19"/>
          <p:cNvSpPr txBox="1">
            <a:spLocks noGrp="1"/>
          </p:cNvSpPr>
          <p:nvPr>
            <p:ph type="title"/>
          </p:nvPr>
        </p:nvSpPr>
        <p:spPr>
          <a:xfrm>
            <a:off x="1114983" y="769917"/>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a:endParaRPr/>
          </a:p>
        </p:txBody>
      </p:sp>
      <p:sp>
        <p:nvSpPr>
          <p:cNvPr id="104" name="Google Shape;104;p19"/>
          <p:cNvSpPr txBox="1">
            <a:spLocks noGrp="1"/>
          </p:cNvSpPr>
          <p:nvPr>
            <p:ph type="body" idx="1"/>
          </p:nvPr>
        </p:nvSpPr>
        <p:spPr>
          <a:xfrm>
            <a:off x="1161650" y="1621417"/>
            <a:ext cx="4952600" cy="4512400"/>
          </a:xfrm>
          <a:prstGeom prst="rect">
            <a:avLst/>
          </a:prstGeom>
          <a:noFill/>
          <a:ln>
            <a:noFill/>
          </a:ln>
        </p:spPr>
        <p:txBody>
          <a:bodyPr spcFirstLastPara="1" wrap="square" lIns="91425" tIns="91425" rIns="91425" bIns="91425" anchor="t" anchorCtr="0">
            <a:noAutofit/>
          </a:bodyPr>
          <a:lstStyle>
            <a:lvl1pPr marL="304815" lvl="0"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1pPr>
            <a:lvl2pPr marL="609630" lvl="1"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2pPr>
            <a:lvl3pPr marL="914446" lvl="2"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3pPr>
            <a:lvl4pPr marL="1219261" lvl="3"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4pPr>
            <a:lvl5pPr marL="1524076" lvl="4"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5pPr>
            <a:lvl6pPr marL="1828891" lvl="5"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6pPr>
            <a:lvl7pPr marL="2133707" lvl="6"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7pPr>
            <a:lvl8pPr marL="2438522" lvl="7"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8pPr>
            <a:lvl9pPr marL="2743337" lvl="8"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9pPr>
          </a:lstStyle>
          <a:p>
            <a:endParaRPr/>
          </a:p>
        </p:txBody>
      </p:sp>
      <p:cxnSp>
        <p:nvCxnSpPr>
          <p:cNvPr id="105" name="Google Shape;105;p19"/>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Tree>
    <p:extLst>
      <p:ext uri="{BB962C8B-B14F-4D97-AF65-F5344CB8AC3E}">
        <p14:creationId xmlns:p14="http://schemas.microsoft.com/office/powerpoint/2010/main" val="23236011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b - Full - Title, Body">
  <p:cSld name="2b - Full - Title, Body">
    <p:spTree>
      <p:nvGrpSpPr>
        <p:cNvPr id="1" name="Shape 106"/>
        <p:cNvGrpSpPr/>
        <p:nvPr/>
      </p:nvGrpSpPr>
      <p:grpSpPr>
        <a:xfrm>
          <a:off x="0" y="0"/>
          <a:ext cx="0" cy="0"/>
          <a:chOff x="0" y="0"/>
          <a:chExt cx="0" cy="0"/>
        </a:xfrm>
      </p:grpSpPr>
      <p:cxnSp>
        <p:nvCxnSpPr>
          <p:cNvPr id="107" name="Google Shape;107;p20"/>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108" name="Google Shape;108;p20"/>
          <p:cNvSpPr txBox="1">
            <a:spLocks noGrp="1"/>
          </p:cNvSpPr>
          <p:nvPr>
            <p:ph type="title"/>
          </p:nvPr>
        </p:nvSpPr>
        <p:spPr>
          <a:xfrm>
            <a:off x="1114983" y="769917"/>
            <a:ext cx="98502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a:endParaRPr/>
          </a:p>
        </p:txBody>
      </p:sp>
      <p:sp>
        <p:nvSpPr>
          <p:cNvPr id="109" name="Google Shape;109;p20"/>
          <p:cNvSpPr txBox="1">
            <a:spLocks noGrp="1"/>
          </p:cNvSpPr>
          <p:nvPr>
            <p:ph type="body" idx="1"/>
          </p:nvPr>
        </p:nvSpPr>
        <p:spPr>
          <a:xfrm>
            <a:off x="1161650" y="1621417"/>
            <a:ext cx="4834600" cy="4512400"/>
          </a:xfrm>
          <a:prstGeom prst="rect">
            <a:avLst/>
          </a:prstGeom>
          <a:noFill/>
          <a:ln>
            <a:noFill/>
          </a:ln>
        </p:spPr>
        <p:txBody>
          <a:bodyPr spcFirstLastPara="1" wrap="square" lIns="91425" tIns="91425" rIns="91425" bIns="91425" anchor="t" anchorCtr="0">
            <a:noAutofit/>
          </a:bodyPr>
          <a:lstStyle>
            <a:lvl1pPr marL="304815" lvl="0"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1pPr>
            <a:lvl2pPr marL="609630" lvl="1"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2pPr>
            <a:lvl3pPr marL="914446" lvl="2"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3pPr>
            <a:lvl4pPr marL="1219261" lvl="3"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4pPr>
            <a:lvl5pPr marL="1524076" lvl="4"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5pPr>
            <a:lvl6pPr marL="1828891" lvl="5"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6pPr>
            <a:lvl7pPr marL="2133707" lvl="6"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7pPr>
            <a:lvl8pPr marL="2438522" lvl="7"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8pPr>
            <a:lvl9pPr marL="2743337" lvl="8"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7674779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3c - Circle - Title, Subtitle, Body">
  <p:cSld name="3c - Circle - Title, Subtitle, Body">
    <p:spTree>
      <p:nvGrpSpPr>
        <p:cNvPr id="1" name="Shape 110"/>
        <p:cNvGrpSpPr/>
        <p:nvPr/>
      </p:nvGrpSpPr>
      <p:grpSpPr>
        <a:xfrm>
          <a:off x="0" y="0"/>
          <a:ext cx="0" cy="0"/>
          <a:chOff x="0" y="0"/>
          <a:chExt cx="0" cy="0"/>
        </a:xfrm>
      </p:grpSpPr>
      <p:pic>
        <p:nvPicPr>
          <p:cNvPr id="111" name="Google Shape;111;p21"/>
          <p:cNvPicPr preferRelativeResize="0"/>
          <p:nvPr/>
        </p:nvPicPr>
        <p:blipFill>
          <a:blip r:embed="rId2">
            <a:alphaModFix/>
          </a:blip>
          <a:stretch>
            <a:fillRect/>
          </a:stretch>
        </p:blipFill>
        <p:spPr>
          <a:xfrm>
            <a:off x="-3" y="-1"/>
            <a:ext cx="12192000" cy="6857985"/>
          </a:xfrm>
          <a:prstGeom prst="rect">
            <a:avLst/>
          </a:prstGeom>
          <a:noFill/>
          <a:ln>
            <a:noFill/>
          </a:ln>
        </p:spPr>
      </p:pic>
      <p:cxnSp>
        <p:nvCxnSpPr>
          <p:cNvPr id="112" name="Google Shape;112;p21"/>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113" name="Google Shape;113;p21"/>
          <p:cNvSpPr txBox="1">
            <a:spLocks noGrp="1"/>
          </p:cNvSpPr>
          <p:nvPr>
            <p:ph type="title"/>
          </p:nvPr>
        </p:nvSpPr>
        <p:spPr>
          <a:xfrm>
            <a:off x="1114983" y="769917"/>
            <a:ext cx="98502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a:endParaRPr/>
          </a:p>
        </p:txBody>
      </p:sp>
      <p:sp>
        <p:nvSpPr>
          <p:cNvPr id="114" name="Google Shape;114;p21"/>
          <p:cNvSpPr txBox="1">
            <a:spLocks noGrp="1"/>
          </p:cNvSpPr>
          <p:nvPr>
            <p:ph type="subTitle" idx="1"/>
          </p:nvPr>
        </p:nvSpPr>
        <p:spPr>
          <a:xfrm>
            <a:off x="1153433" y="1351550"/>
            <a:ext cx="9795400" cy="60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Google Sans"/>
                <a:ea typeface="Google Sans"/>
                <a:cs typeface="Google Sans"/>
                <a:sym typeface="Google Sans"/>
              </a:defRPr>
            </a:lvl1pPr>
            <a:lvl2pPr lvl="1" rtl="0">
              <a:spcBef>
                <a:spcPts val="0"/>
              </a:spcBef>
              <a:spcAft>
                <a:spcPts val="0"/>
              </a:spcAft>
              <a:buNone/>
              <a:defRPr sz="2400">
                <a:solidFill>
                  <a:schemeClr val="lt1"/>
                </a:solidFill>
                <a:latin typeface="Google Sans"/>
                <a:ea typeface="Google Sans"/>
                <a:cs typeface="Google Sans"/>
                <a:sym typeface="Google Sans"/>
              </a:defRPr>
            </a:lvl2pPr>
            <a:lvl3pPr lvl="2" rtl="0">
              <a:spcBef>
                <a:spcPts val="0"/>
              </a:spcBef>
              <a:spcAft>
                <a:spcPts val="0"/>
              </a:spcAft>
              <a:buNone/>
              <a:defRPr sz="2400">
                <a:solidFill>
                  <a:schemeClr val="lt1"/>
                </a:solidFill>
                <a:latin typeface="Google Sans"/>
                <a:ea typeface="Google Sans"/>
                <a:cs typeface="Google Sans"/>
                <a:sym typeface="Google Sans"/>
              </a:defRPr>
            </a:lvl3pPr>
            <a:lvl4pPr lvl="3" rtl="0">
              <a:spcBef>
                <a:spcPts val="0"/>
              </a:spcBef>
              <a:spcAft>
                <a:spcPts val="0"/>
              </a:spcAft>
              <a:buNone/>
              <a:defRPr sz="2400">
                <a:solidFill>
                  <a:schemeClr val="lt1"/>
                </a:solidFill>
                <a:latin typeface="Google Sans"/>
                <a:ea typeface="Google Sans"/>
                <a:cs typeface="Google Sans"/>
                <a:sym typeface="Google Sans"/>
              </a:defRPr>
            </a:lvl4pPr>
            <a:lvl5pPr lvl="4" rtl="0">
              <a:spcBef>
                <a:spcPts val="0"/>
              </a:spcBef>
              <a:spcAft>
                <a:spcPts val="0"/>
              </a:spcAft>
              <a:buNone/>
              <a:defRPr sz="2400">
                <a:solidFill>
                  <a:schemeClr val="lt1"/>
                </a:solidFill>
                <a:latin typeface="Google Sans"/>
                <a:ea typeface="Google Sans"/>
                <a:cs typeface="Google Sans"/>
                <a:sym typeface="Google Sans"/>
              </a:defRPr>
            </a:lvl5pPr>
            <a:lvl6pPr lvl="5" rtl="0">
              <a:spcBef>
                <a:spcPts val="0"/>
              </a:spcBef>
              <a:spcAft>
                <a:spcPts val="0"/>
              </a:spcAft>
              <a:buNone/>
              <a:defRPr sz="2400">
                <a:solidFill>
                  <a:schemeClr val="lt1"/>
                </a:solidFill>
                <a:latin typeface="Google Sans"/>
                <a:ea typeface="Google Sans"/>
                <a:cs typeface="Google Sans"/>
                <a:sym typeface="Google Sans"/>
              </a:defRPr>
            </a:lvl6pPr>
            <a:lvl7pPr lvl="6" rtl="0">
              <a:spcBef>
                <a:spcPts val="0"/>
              </a:spcBef>
              <a:spcAft>
                <a:spcPts val="0"/>
              </a:spcAft>
              <a:buNone/>
              <a:defRPr sz="2400">
                <a:solidFill>
                  <a:schemeClr val="lt1"/>
                </a:solidFill>
                <a:latin typeface="Google Sans"/>
                <a:ea typeface="Google Sans"/>
                <a:cs typeface="Google Sans"/>
                <a:sym typeface="Google Sans"/>
              </a:defRPr>
            </a:lvl7pPr>
            <a:lvl8pPr lvl="7" rtl="0">
              <a:spcBef>
                <a:spcPts val="0"/>
              </a:spcBef>
              <a:spcAft>
                <a:spcPts val="0"/>
              </a:spcAft>
              <a:buNone/>
              <a:defRPr sz="2400">
                <a:solidFill>
                  <a:schemeClr val="lt1"/>
                </a:solidFill>
                <a:latin typeface="Google Sans"/>
                <a:ea typeface="Google Sans"/>
                <a:cs typeface="Google Sans"/>
                <a:sym typeface="Google Sans"/>
              </a:defRPr>
            </a:lvl8pPr>
            <a:lvl9pPr lvl="8" rtl="0">
              <a:spcBef>
                <a:spcPts val="0"/>
              </a:spcBef>
              <a:spcAft>
                <a:spcPts val="0"/>
              </a:spcAft>
              <a:buNone/>
              <a:defRPr sz="2400">
                <a:solidFill>
                  <a:schemeClr val="lt1"/>
                </a:solidFill>
                <a:latin typeface="Google Sans"/>
                <a:ea typeface="Google Sans"/>
                <a:cs typeface="Google Sans"/>
                <a:sym typeface="Google Sans"/>
              </a:defRPr>
            </a:lvl9pPr>
          </a:lstStyle>
          <a:p>
            <a:endParaRPr/>
          </a:p>
        </p:txBody>
      </p:sp>
      <p:sp>
        <p:nvSpPr>
          <p:cNvPr id="115" name="Google Shape;115;p21"/>
          <p:cNvSpPr txBox="1">
            <a:spLocks noGrp="1"/>
          </p:cNvSpPr>
          <p:nvPr>
            <p:ph type="body" idx="2"/>
          </p:nvPr>
        </p:nvSpPr>
        <p:spPr>
          <a:xfrm>
            <a:off x="1169683" y="2007400"/>
            <a:ext cx="4811400" cy="4126400"/>
          </a:xfrm>
          <a:prstGeom prst="rect">
            <a:avLst/>
          </a:prstGeom>
          <a:noFill/>
          <a:ln>
            <a:noFill/>
          </a:ln>
        </p:spPr>
        <p:txBody>
          <a:bodyPr spcFirstLastPara="1" wrap="square" lIns="91425" tIns="91425" rIns="91425" bIns="91425" anchor="t" anchorCtr="0">
            <a:noAutofit/>
          </a:bodyPr>
          <a:lstStyle>
            <a:lvl1pPr marL="304815" lvl="0"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1pPr>
            <a:lvl2pPr marL="609630" lvl="1"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2pPr>
            <a:lvl3pPr marL="914446" lvl="2"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3pPr>
            <a:lvl4pPr marL="1219261" lvl="3"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4pPr>
            <a:lvl5pPr marL="1524076" lvl="4"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5pPr>
            <a:lvl6pPr marL="1828891" lvl="5"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6pPr>
            <a:lvl7pPr marL="2133707" lvl="6"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7pPr>
            <a:lvl8pPr marL="2438522" lvl="7"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8pPr>
            <a:lvl9pPr marL="2743337" lvl="8"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784082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A692C-E4E7-8D4D-8E51-422C6AE5C5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D7E65AB-D8AD-0D43-9952-66CBE4AC7F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E2CD0B-0707-7341-A782-B30EE738D23D}"/>
              </a:ext>
            </a:extLst>
          </p:cNvPr>
          <p:cNvSpPr>
            <a:spLocks noGrp="1"/>
          </p:cNvSpPr>
          <p:nvPr>
            <p:ph type="dt" sz="half" idx="10"/>
          </p:nvPr>
        </p:nvSpPr>
        <p:spPr/>
        <p:txBody>
          <a:bodyPr/>
          <a:lstStyle/>
          <a:p>
            <a:fld id="{4D217BAD-062E-3344-B7EB-FBE97CF5FEC7}" type="datetime1">
              <a:rPr lang="en-US" smtClean="0"/>
              <a:t>9/10/21</a:t>
            </a:fld>
            <a:endParaRPr lang="en-US"/>
          </a:p>
        </p:txBody>
      </p:sp>
      <p:sp>
        <p:nvSpPr>
          <p:cNvPr id="5" name="Footer Placeholder 4">
            <a:extLst>
              <a:ext uri="{FF2B5EF4-FFF2-40B4-BE49-F238E27FC236}">
                <a16:creationId xmlns:a16="http://schemas.microsoft.com/office/drawing/2014/main" id="{D3301748-F3E5-6742-A0C7-179E5B7CD24D}"/>
              </a:ext>
            </a:extLst>
          </p:cNvPr>
          <p:cNvSpPr>
            <a:spLocks noGrp="1"/>
          </p:cNvSpPr>
          <p:nvPr>
            <p:ph type="ftr" sz="quarter" idx="11"/>
          </p:nvPr>
        </p:nvSpPr>
        <p:spPr/>
        <p:txBody>
          <a:bodyPr/>
          <a:lstStyle/>
          <a:p>
            <a:r>
              <a:rPr lang="en-US"/>
              <a:t>Distributed and Cloud Computing – Fall 2021</a:t>
            </a:r>
          </a:p>
        </p:txBody>
      </p:sp>
      <p:sp>
        <p:nvSpPr>
          <p:cNvPr id="6" name="Slide Number Placeholder 5">
            <a:extLst>
              <a:ext uri="{FF2B5EF4-FFF2-40B4-BE49-F238E27FC236}">
                <a16:creationId xmlns:a16="http://schemas.microsoft.com/office/drawing/2014/main" id="{B1473B61-FAA1-BB49-88A2-AF713AAE86B4}"/>
              </a:ext>
            </a:extLst>
          </p:cNvPr>
          <p:cNvSpPr>
            <a:spLocks noGrp="1"/>
          </p:cNvSpPr>
          <p:nvPr>
            <p:ph type="sldNum" sz="quarter" idx="12"/>
          </p:nvPr>
        </p:nvSpPr>
        <p:spPr/>
        <p:txBody>
          <a:bodyPr/>
          <a:lstStyle/>
          <a:p>
            <a:fld id="{282CF0B9-EE7B-6F44-881A-1A8450A68866}" type="slidenum">
              <a:rPr lang="en-US" smtClean="0"/>
              <a:t>‹#›</a:t>
            </a:fld>
            <a:endParaRPr lang="en-US"/>
          </a:p>
        </p:txBody>
      </p:sp>
    </p:spTree>
    <p:extLst>
      <p:ext uri="{BB962C8B-B14F-4D97-AF65-F5344CB8AC3E}">
        <p14:creationId xmlns:p14="http://schemas.microsoft.com/office/powerpoint/2010/main" val="22757306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a - Presenter - Title, Subtitle, Body">
  <p:cSld name="3a - Presenter - Title, Subtitle, Body">
    <p:spTree>
      <p:nvGrpSpPr>
        <p:cNvPr id="1" name="Shape 116"/>
        <p:cNvGrpSpPr/>
        <p:nvPr/>
      </p:nvGrpSpPr>
      <p:grpSpPr>
        <a:xfrm>
          <a:off x="0" y="0"/>
          <a:ext cx="0" cy="0"/>
          <a:chOff x="0" y="0"/>
          <a:chExt cx="0" cy="0"/>
        </a:xfrm>
      </p:grpSpPr>
      <p:pic>
        <p:nvPicPr>
          <p:cNvPr id="117" name="Google Shape;117;p22"/>
          <p:cNvPicPr preferRelativeResize="0"/>
          <p:nvPr/>
        </p:nvPicPr>
        <p:blipFill>
          <a:blip r:embed="rId2">
            <a:alphaModFix/>
          </a:blip>
          <a:stretch>
            <a:fillRect/>
          </a:stretch>
        </p:blipFill>
        <p:spPr>
          <a:xfrm>
            <a:off x="0" y="0"/>
            <a:ext cx="12192000" cy="6858000"/>
          </a:xfrm>
          <a:prstGeom prst="rect">
            <a:avLst/>
          </a:prstGeom>
          <a:noFill/>
          <a:ln>
            <a:noFill/>
          </a:ln>
        </p:spPr>
      </p:pic>
      <p:cxnSp>
        <p:nvCxnSpPr>
          <p:cNvPr id="118" name="Google Shape;118;p22"/>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119" name="Google Shape;119;p22"/>
          <p:cNvSpPr txBox="1">
            <a:spLocks noGrp="1"/>
          </p:cNvSpPr>
          <p:nvPr>
            <p:ph type="title"/>
          </p:nvPr>
        </p:nvSpPr>
        <p:spPr>
          <a:xfrm>
            <a:off x="1114983" y="769917"/>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a:endParaRPr/>
          </a:p>
        </p:txBody>
      </p:sp>
      <p:sp>
        <p:nvSpPr>
          <p:cNvPr id="120" name="Google Shape;120;p22"/>
          <p:cNvSpPr txBox="1">
            <a:spLocks noGrp="1"/>
          </p:cNvSpPr>
          <p:nvPr>
            <p:ph type="subTitle" idx="1"/>
          </p:nvPr>
        </p:nvSpPr>
        <p:spPr>
          <a:xfrm>
            <a:off x="1153433" y="1351550"/>
            <a:ext cx="4952600" cy="60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Google Sans"/>
                <a:ea typeface="Google Sans"/>
                <a:cs typeface="Google Sans"/>
                <a:sym typeface="Google Sans"/>
              </a:defRPr>
            </a:lvl1pPr>
            <a:lvl2pPr lvl="1" rtl="0">
              <a:spcBef>
                <a:spcPts val="0"/>
              </a:spcBef>
              <a:spcAft>
                <a:spcPts val="0"/>
              </a:spcAft>
              <a:buNone/>
              <a:defRPr sz="2400">
                <a:solidFill>
                  <a:schemeClr val="lt1"/>
                </a:solidFill>
                <a:latin typeface="Google Sans"/>
                <a:ea typeface="Google Sans"/>
                <a:cs typeface="Google Sans"/>
                <a:sym typeface="Google Sans"/>
              </a:defRPr>
            </a:lvl2pPr>
            <a:lvl3pPr lvl="2" rtl="0">
              <a:spcBef>
                <a:spcPts val="0"/>
              </a:spcBef>
              <a:spcAft>
                <a:spcPts val="0"/>
              </a:spcAft>
              <a:buNone/>
              <a:defRPr sz="2400">
                <a:solidFill>
                  <a:schemeClr val="lt1"/>
                </a:solidFill>
                <a:latin typeface="Google Sans"/>
                <a:ea typeface="Google Sans"/>
                <a:cs typeface="Google Sans"/>
                <a:sym typeface="Google Sans"/>
              </a:defRPr>
            </a:lvl3pPr>
            <a:lvl4pPr lvl="3" rtl="0">
              <a:spcBef>
                <a:spcPts val="0"/>
              </a:spcBef>
              <a:spcAft>
                <a:spcPts val="0"/>
              </a:spcAft>
              <a:buNone/>
              <a:defRPr sz="2400">
                <a:solidFill>
                  <a:schemeClr val="lt1"/>
                </a:solidFill>
                <a:latin typeface="Google Sans"/>
                <a:ea typeface="Google Sans"/>
                <a:cs typeface="Google Sans"/>
                <a:sym typeface="Google Sans"/>
              </a:defRPr>
            </a:lvl4pPr>
            <a:lvl5pPr lvl="4" rtl="0">
              <a:spcBef>
                <a:spcPts val="0"/>
              </a:spcBef>
              <a:spcAft>
                <a:spcPts val="0"/>
              </a:spcAft>
              <a:buNone/>
              <a:defRPr sz="2400">
                <a:solidFill>
                  <a:schemeClr val="lt1"/>
                </a:solidFill>
                <a:latin typeface="Google Sans"/>
                <a:ea typeface="Google Sans"/>
                <a:cs typeface="Google Sans"/>
                <a:sym typeface="Google Sans"/>
              </a:defRPr>
            </a:lvl5pPr>
            <a:lvl6pPr lvl="5" rtl="0">
              <a:spcBef>
                <a:spcPts val="0"/>
              </a:spcBef>
              <a:spcAft>
                <a:spcPts val="0"/>
              </a:spcAft>
              <a:buNone/>
              <a:defRPr sz="2400">
                <a:solidFill>
                  <a:schemeClr val="lt1"/>
                </a:solidFill>
                <a:latin typeface="Google Sans"/>
                <a:ea typeface="Google Sans"/>
                <a:cs typeface="Google Sans"/>
                <a:sym typeface="Google Sans"/>
              </a:defRPr>
            </a:lvl6pPr>
            <a:lvl7pPr lvl="6" rtl="0">
              <a:spcBef>
                <a:spcPts val="0"/>
              </a:spcBef>
              <a:spcAft>
                <a:spcPts val="0"/>
              </a:spcAft>
              <a:buNone/>
              <a:defRPr sz="2400">
                <a:solidFill>
                  <a:schemeClr val="lt1"/>
                </a:solidFill>
                <a:latin typeface="Google Sans"/>
                <a:ea typeface="Google Sans"/>
                <a:cs typeface="Google Sans"/>
                <a:sym typeface="Google Sans"/>
              </a:defRPr>
            </a:lvl7pPr>
            <a:lvl8pPr lvl="7" rtl="0">
              <a:spcBef>
                <a:spcPts val="0"/>
              </a:spcBef>
              <a:spcAft>
                <a:spcPts val="0"/>
              </a:spcAft>
              <a:buNone/>
              <a:defRPr sz="2400">
                <a:solidFill>
                  <a:schemeClr val="lt1"/>
                </a:solidFill>
                <a:latin typeface="Google Sans"/>
                <a:ea typeface="Google Sans"/>
                <a:cs typeface="Google Sans"/>
                <a:sym typeface="Google Sans"/>
              </a:defRPr>
            </a:lvl8pPr>
            <a:lvl9pPr lvl="8" rtl="0">
              <a:spcBef>
                <a:spcPts val="0"/>
              </a:spcBef>
              <a:spcAft>
                <a:spcPts val="0"/>
              </a:spcAft>
              <a:buNone/>
              <a:defRPr sz="2400">
                <a:solidFill>
                  <a:schemeClr val="lt1"/>
                </a:solidFill>
                <a:latin typeface="Google Sans"/>
                <a:ea typeface="Google Sans"/>
                <a:cs typeface="Google Sans"/>
                <a:sym typeface="Google Sans"/>
              </a:defRPr>
            </a:lvl9pPr>
          </a:lstStyle>
          <a:p>
            <a:endParaRPr/>
          </a:p>
        </p:txBody>
      </p:sp>
      <p:sp>
        <p:nvSpPr>
          <p:cNvPr id="121" name="Google Shape;121;p22"/>
          <p:cNvSpPr txBox="1">
            <a:spLocks noGrp="1"/>
          </p:cNvSpPr>
          <p:nvPr>
            <p:ph type="body" idx="2"/>
          </p:nvPr>
        </p:nvSpPr>
        <p:spPr>
          <a:xfrm>
            <a:off x="1169683" y="2007400"/>
            <a:ext cx="4811400" cy="4126400"/>
          </a:xfrm>
          <a:prstGeom prst="rect">
            <a:avLst/>
          </a:prstGeom>
          <a:noFill/>
          <a:ln>
            <a:noFill/>
          </a:ln>
        </p:spPr>
        <p:txBody>
          <a:bodyPr spcFirstLastPara="1" wrap="square" lIns="91425" tIns="91425" rIns="91425" bIns="91425" anchor="t" anchorCtr="0">
            <a:noAutofit/>
          </a:bodyPr>
          <a:lstStyle>
            <a:lvl1pPr marL="304815" lvl="0"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1pPr>
            <a:lvl2pPr marL="609630" lvl="1"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2pPr>
            <a:lvl3pPr marL="914446" lvl="2"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3pPr>
            <a:lvl4pPr marL="1219261" lvl="3"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4pPr>
            <a:lvl5pPr marL="1524076" lvl="4"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5pPr>
            <a:lvl6pPr marL="1828891" lvl="5"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6pPr>
            <a:lvl7pPr marL="2133707" lvl="6"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7pPr>
            <a:lvl8pPr marL="2438522" lvl="7"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8pPr>
            <a:lvl9pPr marL="2743337" lvl="8"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42031431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b - Full - Title, Subtitle, Body">
  <p:cSld name="3b - Full - Title, Subtitle, Body">
    <p:spTree>
      <p:nvGrpSpPr>
        <p:cNvPr id="1" name="Shape 122"/>
        <p:cNvGrpSpPr/>
        <p:nvPr/>
      </p:nvGrpSpPr>
      <p:grpSpPr>
        <a:xfrm>
          <a:off x="0" y="0"/>
          <a:ext cx="0" cy="0"/>
          <a:chOff x="0" y="0"/>
          <a:chExt cx="0" cy="0"/>
        </a:xfrm>
      </p:grpSpPr>
      <p:cxnSp>
        <p:nvCxnSpPr>
          <p:cNvPr id="123" name="Google Shape;123;p23"/>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124" name="Google Shape;124;p23"/>
          <p:cNvSpPr txBox="1">
            <a:spLocks noGrp="1"/>
          </p:cNvSpPr>
          <p:nvPr>
            <p:ph type="title"/>
          </p:nvPr>
        </p:nvSpPr>
        <p:spPr>
          <a:xfrm>
            <a:off x="1114983" y="769917"/>
            <a:ext cx="98502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a:endParaRPr/>
          </a:p>
        </p:txBody>
      </p:sp>
      <p:sp>
        <p:nvSpPr>
          <p:cNvPr id="125" name="Google Shape;125;p23"/>
          <p:cNvSpPr txBox="1">
            <a:spLocks noGrp="1"/>
          </p:cNvSpPr>
          <p:nvPr>
            <p:ph type="subTitle" idx="1"/>
          </p:nvPr>
        </p:nvSpPr>
        <p:spPr>
          <a:xfrm>
            <a:off x="1153433" y="1351550"/>
            <a:ext cx="9795400" cy="60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Google Sans"/>
                <a:ea typeface="Google Sans"/>
                <a:cs typeface="Google Sans"/>
                <a:sym typeface="Google Sans"/>
              </a:defRPr>
            </a:lvl1pPr>
            <a:lvl2pPr lvl="1" rtl="0">
              <a:spcBef>
                <a:spcPts val="0"/>
              </a:spcBef>
              <a:spcAft>
                <a:spcPts val="0"/>
              </a:spcAft>
              <a:buNone/>
              <a:defRPr sz="2400">
                <a:solidFill>
                  <a:schemeClr val="lt1"/>
                </a:solidFill>
                <a:latin typeface="Google Sans"/>
                <a:ea typeface="Google Sans"/>
                <a:cs typeface="Google Sans"/>
                <a:sym typeface="Google Sans"/>
              </a:defRPr>
            </a:lvl2pPr>
            <a:lvl3pPr lvl="2" rtl="0">
              <a:spcBef>
                <a:spcPts val="0"/>
              </a:spcBef>
              <a:spcAft>
                <a:spcPts val="0"/>
              </a:spcAft>
              <a:buNone/>
              <a:defRPr sz="2400">
                <a:solidFill>
                  <a:schemeClr val="lt1"/>
                </a:solidFill>
                <a:latin typeface="Google Sans"/>
                <a:ea typeface="Google Sans"/>
                <a:cs typeface="Google Sans"/>
                <a:sym typeface="Google Sans"/>
              </a:defRPr>
            </a:lvl3pPr>
            <a:lvl4pPr lvl="3" rtl="0">
              <a:spcBef>
                <a:spcPts val="0"/>
              </a:spcBef>
              <a:spcAft>
                <a:spcPts val="0"/>
              </a:spcAft>
              <a:buNone/>
              <a:defRPr sz="2400">
                <a:solidFill>
                  <a:schemeClr val="lt1"/>
                </a:solidFill>
                <a:latin typeface="Google Sans"/>
                <a:ea typeface="Google Sans"/>
                <a:cs typeface="Google Sans"/>
                <a:sym typeface="Google Sans"/>
              </a:defRPr>
            </a:lvl4pPr>
            <a:lvl5pPr lvl="4" rtl="0">
              <a:spcBef>
                <a:spcPts val="0"/>
              </a:spcBef>
              <a:spcAft>
                <a:spcPts val="0"/>
              </a:spcAft>
              <a:buNone/>
              <a:defRPr sz="2400">
                <a:solidFill>
                  <a:schemeClr val="lt1"/>
                </a:solidFill>
                <a:latin typeface="Google Sans"/>
                <a:ea typeface="Google Sans"/>
                <a:cs typeface="Google Sans"/>
                <a:sym typeface="Google Sans"/>
              </a:defRPr>
            </a:lvl5pPr>
            <a:lvl6pPr lvl="5" rtl="0">
              <a:spcBef>
                <a:spcPts val="0"/>
              </a:spcBef>
              <a:spcAft>
                <a:spcPts val="0"/>
              </a:spcAft>
              <a:buNone/>
              <a:defRPr sz="2400">
                <a:solidFill>
                  <a:schemeClr val="lt1"/>
                </a:solidFill>
                <a:latin typeface="Google Sans"/>
                <a:ea typeface="Google Sans"/>
                <a:cs typeface="Google Sans"/>
                <a:sym typeface="Google Sans"/>
              </a:defRPr>
            </a:lvl6pPr>
            <a:lvl7pPr lvl="6" rtl="0">
              <a:spcBef>
                <a:spcPts val="0"/>
              </a:spcBef>
              <a:spcAft>
                <a:spcPts val="0"/>
              </a:spcAft>
              <a:buNone/>
              <a:defRPr sz="2400">
                <a:solidFill>
                  <a:schemeClr val="lt1"/>
                </a:solidFill>
                <a:latin typeface="Google Sans"/>
                <a:ea typeface="Google Sans"/>
                <a:cs typeface="Google Sans"/>
                <a:sym typeface="Google Sans"/>
              </a:defRPr>
            </a:lvl7pPr>
            <a:lvl8pPr lvl="7" rtl="0">
              <a:spcBef>
                <a:spcPts val="0"/>
              </a:spcBef>
              <a:spcAft>
                <a:spcPts val="0"/>
              </a:spcAft>
              <a:buNone/>
              <a:defRPr sz="2400">
                <a:solidFill>
                  <a:schemeClr val="lt1"/>
                </a:solidFill>
                <a:latin typeface="Google Sans"/>
                <a:ea typeface="Google Sans"/>
                <a:cs typeface="Google Sans"/>
                <a:sym typeface="Google Sans"/>
              </a:defRPr>
            </a:lvl8pPr>
            <a:lvl9pPr lvl="8" rtl="0">
              <a:spcBef>
                <a:spcPts val="0"/>
              </a:spcBef>
              <a:spcAft>
                <a:spcPts val="0"/>
              </a:spcAft>
              <a:buNone/>
              <a:defRPr sz="2400">
                <a:solidFill>
                  <a:schemeClr val="lt1"/>
                </a:solidFill>
                <a:latin typeface="Google Sans"/>
                <a:ea typeface="Google Sans"/>
                <a:cs typeface="Google Sans"/>
                <a:sym typeface="Google Sans"/>
              </a:defRPr>
            </a:lvl9pPr>
          </a:lstStyle>
          <a:p>
            <a:endParaRPr/>
          </a:p>
        </p:txBody>
      </p:sp>
      <p:sp>
        <p:nvSpPr>
          <p:cNvPr id="126" name="Google Shape;126;p23"/>
          <p:cNvSpPr txBox="1">
            <a:spLocks noGrp="1"/>
          </p:cNvSpPr>
          <p:nvPr>
            <p:ph type="body" idx="2"/>
          </p:nvPr>
        </p:nvSpPr>
        <p:spPr>
          <a:xfrm>
            <a:off x="1169683" y="2007400"/>
            <a:ext cx="4811400" cy="4126400"/>
          </a:xfrm>
          <a:prstGeom prst="rect">
            <a:avLst/>
          </a:prstGeom>
          <a:noFill/>
          <a:ln>
            <a:noFill/>
          </a:ln>
        </p:spPr>
        <p:txBody>
          <a:bodyPr spcFirstLastPara="1" wrap="square" lIns="91425" tIns="91425" rIns="91425" bIns="91425" anchor="t" anchorCtr="0">
            <a:noAutofit/>
          </a:bodyPr>
          <a:lstStyle>
            <a:lvl1pPr marL="304815" lvl="0"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1pPr>
            <a:lvl2pPr marL="609630" lvl="1"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2pPr>
            <a:lvl3pPr marL="914446" lvl="2"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3pPr>
            <a:lvl4pPr marL="1219261" lvl="3"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4pPr>
            <a:lvl5pPr marL="1524076" lvl="4"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5pPr>
            <a:lvl6pPr marL="1828891" lvl="5"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6pPr>
            <a:lvl7pPr marL="2133707" lvl="6"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7pPr>
            <a:lvl8pPr marL="2438522" lvl="7"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8pPr>
            <a:lvl9pPr marL="2743337" lvl="8"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1547187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5b - Full - Presenter only">
  <p:cSld name="5b - Full - Presenter only">
    <p:spTree>
      <p:nvGrpSpPr>
        <p:cNvPr id="1" name="Shape 127"/>
        <p:cNvGrpSpPr/>
        <p:nvPr/>
      </p:nvGrpSpPr>
      <p:grpSpPr>
        <a:xfrm>
          <a:off x="0" y="0"/>
          <a:ext cx="0" cy="0"/>
          <a:chOff x="0" y="0"/>
          <a:chExt cx="0" cy="0"/>
        </a:xfrm>
      </p:grpSpPr>
      <p:pic>
        <p:nvPicPr>
          <p:cNvPr id="128" name="Google Shape;128;p24"/>
          <p:cNvPicPr preferRelativeResize="0"/>
          <p:nvPr/>
        </p:nvPicPr>
        <p:blipFill>
          <a:blip r:embed="rId2">
            <a:alphaModFix/>
          </a:blip>
          <a:stretch>
            <a:fillRect/>
          </a:stretch>
        </p:blipFill>
        <p:spPr>
          <a:xfrm>
            <a:off x="0" y="0"/>
            <a:ext cx="12192000" cy="6857997"/>
          </a:xfrm>
          <a:prstGeom prst="rect">
            <a:avLst/>
          </a:prstGeom>
          <a:noFill/>
          <a:ln>
            <a:noFill/>
          </a:ln>
        </p:spPr>
      </p:pic>
    </p:spTree>
    <p:extLst>
      <p:ext uri="{BB962C8B-B14F-4D97-AF65-F5344CB8AC3E}">
        <p14:creationId xmlns:p14="http://schemas.microsoft.com/office/powerpoint/2010/main" val="30342870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4a - Presenter - No text">
  <p:cSld name="4a - Presenter - No text">
    <p:spTree>
      <p:nvGrpSpPr>
        <p:cNvPr id="1" name="Shape 129"/>
        <p:cNvGrpSpPr/>
        <p:nvPr/>
      </p:nvGrpSpPr>
      <p:grpSpPr>
        <a:xfrm>
          <a:off x="0" y="0"/>
          <a:ext cx="0" cy="0"/>
          <a:chOff x="0" y="0"/>
          <a:chExt cx="0" cy="0"/>
        </a:xfrm>
      </p:grpSpPr>
      <p:pic>
        <p:nvPicPr>
          <p:cNvPr id="130" name="Google Shape;130;p25"/>
          <p:cNvPicPr preferRelativeResize="0"/>
          <p:nvPr/>
        </p:nvPicPr>
        <p:blipFill>
          <a:blip r:embed="rId2">
            <a:alphaModFix/>
          </a:blip>
          <a:stretch>
            <a:fill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17749801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4b - Full - No text">
  <p:cSld name="4b - Full - No text">
    <p:spTree>
      <p:nvGrpSpPr>
        <p:cNvPr id="1" name="Shape 131"/>
        <p:cNvGrpSpPr/>
        <p:nvPr/>
      </p:nvGrpSpPr>
      <p:grpSpPr>
        <a:xfrm>
          <a:off x="0" y="0"/>
          <a:ext cx="0" cy="0"/>
          <a:chOff x="0" y="0"/>
          <a:chExt cx="0" cy="0"/>
        </a:xfrm>
      </p:grpSpPr>
    </p:spTree>
    <p:extLst>
      <p:ext uri="{BB962C8B-B14F-4D97-AF65-F5344CB8AC3E}">
        <p14:creationId xmlns:p14="http://schemas.microsoft.com/office/powerpoint/2010/main" val="33428450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4c - Circle - No text">
  <p:cSld name="4c - Circle - No text">
    <p:spTree>
      <p:nvGrpSpPr>
        <p:cNvPr id="1" name="Shape 132"/>
        <p:cNvGrpSpPr/>
        <p:nvPr/>
      </p:nvGrpSpPr>
      <p:grpSpPr>
        <a:xfrm>
          <a:off x="0" y="0"/>
          <a:ext cx="0" cy="0"/>
          <a:chOff x="0" y="0"/>
          <a:chExt cx="0" cy="0"/>
        </a:xfrm>
      </p:grpSpPr>
      <p:pic>
        <p:nvPicPr>
          <p:cNvPr id="133" name="Google Shape;133;p27"/>
          <p:cNvPicPr preferRelativeResize="0"/>
          <p:nvPr/>
        </p:nvPicPr>
        <p:blipFill>
          <a:blip r:embed="rId2">
            <a:alphaModFix/>
          </a:blip>
          <a:stretch>
            <a:fillRect/>
          </a:stretch>
        </p:blipFill>
        <p:spPr>
          <a:xfrm>
            <a:off x="-3" y="-1"/>
            <a:ext cx="12192000" cy="6857985"/>
          </a:xfrm>
          <a:prstGeom prst="rect">
            <a:avLst/>
          </a:prstGeom>
          <a:noFill/>
          <a:ln>
            <a:noFill/>
          </a:ln>
        </p:spPr>
      </p:pic>
    </p:spTree>
    <p:extLst>
      <p:ext uri="{BB962C8B-B14F-4D97-AF65-F5344CB8AC3E}">
        <p14:creationId xmlns:p14="http://schemas.microsoft.com/office/powerpoint/2010/main" val="24127928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5a - Screencast Placeholder">
  <p:cSld name="5a - Screencast Placeholder">
    <p:spTree>
      <p:nvGrpSpPr>
        <p:cNvPr id="1" name="Shape 134"/>
        <p:cNvGrpSpPr/>
        <p:nvPr/>
      </p:nvGrpSpPr>
      <p:grpSpPr>
        <a:xfrm>
          <a:off x="0" y="0"/>
          <a:ext cx="0" cy="0"/>
          <a:chOff x="0" y="0"/>
          <a:chExt cx="0" cy="0"/>
        </a:xfrm>
      </p:grpSpPr>
      <p:sp>
        <p:nvSpPr>
          <p:cNvPr id="135" name="Google Shape;135;p28"/>
          <p:cNvSpPr/>
          <p:nvPr/>
        </p:nvSpPr>
        <p:spPr>
          <a:xfrm>
            <a:off x="607083" y="352750"/>
            <a:ext cx="10967400" cy="5800400"/>
          </a:xfrm>
          <a:prstGeom prst="rect">
            <a:avLst/>
          </a:prstGeom>
          <a:solidFill>
            <a:srgbClr val="FBBC05"/>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sp>
        <p:nvSpPr>
          <p:cNvPr id="136" name="Google Shape;136;p28"/>
          <p:cNvSpPr txBox="1"/>
          <p:nvPr/>
        </p:nvSpPr>
        <p:spPr>
          <a:xfrm>
            <a:off x="1567300" y="3035300"/>
            <a:ext cx="9108400" cy="1062600"/>
          </a:xfrm>
          <a:prstGeom prst="rect">
            <a:avLst/>
          </a:prstGeom>
          <a:noFill/>
          <a:ln>
            <a:noFill/>
          </a:ln>
        </p:spPr>
        <p:txBody>
          <a:bodyPr spcFirstLastPara="1" wrap="square" lIns="60950" tIns="60950" rIns="60950" bIns="60950" anchor="t" anchorCtr="0">
            <a:noAutofit/>
          </a:bodyPr>
          <a:lstStyle/>
          <a:p>
            <a:pPr marL="0" lvl="0" indent="0" algn="ctr" rtl="0">
              <a:spcBef>
                <a:spcPts val="0"/>
              </a:spcBef>
              <a:spcAft>
                <a:spcPts val="0"/>
              </a:spcAft>
              <a:buNone/>
            </a:pPr>
            <a:r>
              <a:rPr lang="en" sz="4800">
                <a:solidFill>
                  <a:schemeClr val="lt1"/>
                </a:solidFill>
                <a:latin typeface="Google Sans"/>
                <a:ea typeface="Google Sans"/>
                <a:cs typeface="Google Sans"/>
                <a:sym typeface="Google Sans"/>
              </a:rPr>
              <a:t>Screencast</a:t>
            </a:r>
            <a:endParaRPr sz="4800">
              <a:solidFill>
                <a:schemeClr val="lt1"/>
              </a:solidFill>
              <a:latin typeface="Google Sans"/>
              <a:ea typeface="Google Sans"/>
              <a:cs typeface="Google Sans"/>
              <a:sym typeface="Google Sans"/>
            </a:endParaRPr>
          </a:p>
        </p:txBody>
      </p:sp>
    </p:spTree>
    <p:extLst>
      <p:ext uri="{BB962C8B-B14F-4D97-AF65-F5344CB8AC3E}">
        <p14:creationId xmlns:p14="http://schemas.microsoft.com/office/powerpoint/2010/main" val="5395972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9a - Template - Video Info">
  <p:cSld name="9a - Template - Video Info">
    <p:bg>
      <p:bgPr>
        <a:noFill/>
        <a:effectLst/>
      </p:bgPr>
    </p:bg>
    <p:spTree>
      <p:nvGrpSpPr>
        <p:cNvPr id="1" name="Shape 137"/>
        <p:cNvGrpSpPr/>
        <p:nvPr/>
      </p:nvGrpSpPr>
      <p:grpSpPr>
        <a:xfrm>
          <a:off x="0" y="0"/>
          <a:ext cx="0" cy="0"/>
          <a:chOff x="0" y="0"/>
          <a:chExt cx="0" cy="0"/>
        </a:xfrm>
      </p:grpSpPr>
      <p:sp>
        <p:nvSpPr>
          <p:cNvPr id="138" name="Google Shape;138;p29"/>
          <p:cNvSpPr/>
          <p:nvPr/>
        </p:nvSpPr>
        <p:spPr>
          <a:xfrm>
            <a:off x="-12200" y="-63500"/>
            <a:ext cx="12267200" cy="6997600"/>
          </a:xfrm>
          <a:prstGeom prst="rect">
            <a:avLst/>
          </a:prstGeom>
          <a:solidFill>
            <a:srgbClr val="4285F4"/>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sp>
        <p:nvSpPr>
          <p:cNvPr id="139" name="Google Shape;139;p29"/>
          <p:cNvSpPr txBox="1">
            <a:spLocks noGrp="1"/>
          </p:cNvSpPr>
          <p:nvPr>
            <p:ph type="title"/>
          </p:nvPr>
        </p:nvSpPr>
        <p:spPr>
          <a:xfrm>
            <a:off x="1002200" y="1847600"/>
            <a:ext cx="10238400" cy="3162800"/>
          </a:xfrm>
          <a:prstGeom prst="rect">
            <a:avLst/>
          </a:prstGeom>
          <a:noFill/>
          <a:ln>
            <a:noFill/>
          </a:ln>
        </p:spPr>
        <p:txBody>
          <a:bodyPr spcFirstLastPara="1" wrap="square" lIns="91450" tIns="91450" rIns="91450" bIns="91450" anchor="t" anchorCtr="0">
            <a:noAutofit/>
          </a:bodyPr>
          <a:lstStyle>
            <a:lvl1pPr lvl="0" rtl="0">
              <a:spcBef>
                <a:spcPts val="0"/>
              </a:spcBef>
              <a:spcAft>
                <a:spcPts val="0"/>
              </a:spcAft>
              <a:buNone/>
              <a:defRPr sz="3200">
                <a:solidFill>
                  <a:srgbClr val="FAFAFA"/>
                </a:solidFill>
                <a:latin typeface="Google Sans"/>
                <a:ea typeface="Google Sans"/>
                <a:cs typeface="Google Sans"/>
                <a:sym typeface="Google Sans"/>
              </a:defRPr>
            </a:lvl1pPr>
            <a:lvl2pPr lvl="1" rtl="0">
              <a:spcBef>
                <a:spcPts val="0"/>
              </a:spcBef>
              <a:spcAft>
                <a:spcPts val="0"/>
              </a:spcAft>
              <a:buNone/>
              <a:defRPr sz="3200"/>
            </a:lvl2pPr>
            <a:lvl3pPr lvl="2" rtl="0">
              <a:spcBef>
                <a:spcPts val="0"/>
              </a:spcBef>
              <a:spcAft>
                <a:spcPts val="0"/>
              </a:spcAft>
              <a:buNone/>
              <a:defRPr sz="3200"/>
            </a:lvl3pPr>
            <a:lvl4pPr lvl="3" rtl="0">
              <a:spcBef>
                <a:spcPts val="0"/>
              </a:spcBef>
              <a:spcAft>
                <a:spcPts val="0"/>
              </a:spcAft>
              <a:buNone/>
              <a:defRPr sz="3200"/>
            </a:lvl4pPr>
            <a:lvl5pPr lvl="4" rtl="0">
              <a:spcBef>
                <a:spcPts val="0"/>
              </a:spcBef>
              <a:spcAft>
                <a:spcPts val="0"/>
              </a:spcAft>
              <a:buNone/>
              <a:defRPr sz="3200"/>
            </a:lvl5pPr>
            <a:lvl6pPr lvl="5" rtl="0">
              <a:spcBef>
                <a:spcPts val="0"/>
              </a:spcBef>
              <a:spcAft>
                <a:spcPts val="0"/>
              </a:spcAft>
              <a:buNone/>
              <a:defRPr sz="3200"/>
            </a:lvl6pPr>
            <a:lvl7pPr lvl="6" rtl="0">
              <a:spcBef>
                <a:spcPts val="0"/>
              </a:spcBef>
              <a:spcAft>
                <a:spcPts val="0"/>
              </a:spcAft>
              <a:buNone/>
              <a:defRPr sz="3200"/>
            </a:lvl7pPr>
            <a:lvl8pPr lvl="7" rtl="0">
              <a:spcBef>
                <a:spcPts val="0"/>
              </a:spcBef>
              <a:spcAft>
                <a:spcPts val="0"/>
              </a:spcAft>
              <a:buNone/>
              <a:defRPr sz="3200"/>
            </a:lvl8pPr>
            <a:lvl9pPr lvl="8" rtl="0">
              <a:spcBef>
                <a:spcPts val="0"/>
              </a:spcBef>
              <a:spcAft>
                <a:spcPts val="0"/>
              </a:spcAft>
              <a:buNone/>
              <a:defRPr sz="3200"/>
            </a:lvl9pPr>
          </a:lstStyle>
          <a:p>
            <a:endParaRPr/>
          </a:p>
        </p:txBody>
      </p:sp>
    </p:spTree>
    <p:extLst>
      <p:ext uri="{BB962C8B-B14F-4D97-AF65-F5344CB8AC3E}">
        <p14:creationId xmlns:p14="http://schemas.microsoft.com/office/powerpoint/2010/main" val="24969082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9c - Template - Instructions Slide">
  <p:cSld name="9c - Template - Instructions Slide">
    <p:bg>
      <p:bgPr>
        <a:noFill/>
        <a:effectLst/>
      </p:bgPr>
    </p:bg>
    <p:spTree>
      <p:nvGrpSpPr>
        <p:cNvPr id="1" name="Shape 140"/>
        <p:cNvGrpSpPr/>
        <p:nvPr/>
      </p:nvGrpSpPr>
      <p:grpSpPr>
        <a:xfrm>
          <a:off x="0" y="0"/>
          <a:ext cx="0" cy="0"/>
          <a:chOff x="0" y="0"/>
          <a:chExt cx="0" cy="0"/>
        </a:xfrm>
      </p:grpSpPr>
      <p:sp>
        <p:nvSpPr>
          <p:cNvPr id="141" name="Google Shape;141;p30"/>
          <p:cNvSpPr/>
          <p:nvPr/>
        </p:nvSpPr>
        <p:spPr>
          <a:xfrm>
            <a:off x="-12200" y="-63500"/>
            <a:ext cx="12267200" cy="6997600"/>
          </a:xfrm>
          <a:prstGeom prst="rect">
            <a:avLst/>
          </a:prstGeom>
          <a:solidFill>
            <a:schemeClr val="accent1"/>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sp>
        <p:nvSpPr>
          <p:cNvPr id="142" name="Google Shape;142;p30"/>
          <p:cNvSpPr txBox="1">
            <a:spLocks noGrp="1"/>
          </p:cNvSpPr>
          <p:nvPr>
            <p:ph type="title"/>
          </p:nvPr>
        </p:nvSpPr>
        <p:spPr>
          <a:xfrm>
            <a:off x="1155700" y="3035300"/>
            <a:ext cx="9931600" cy="1574800"/>
          </a:xfrm>
          <a:prstGeom prst="rect">
            <a:avLst/>
          </a:prstGeom>
          <a:noFill/>
          <a:ln>
            <a:noFill/>
          </a:ln>
        </p:spPr>
        <p:txBody>
          <a:bodyPr spcFirstLastPara="1" wrap="square" lIns="91450" tIns="91450" rIns="91450" bIns="91450" anchor="t" anchorCtr="0">
            <a:noAutofit/>
          </a:bodyPr>
          <a:lstStyle>
            <a:lvl1pPr lvl="0" algn="ctr" rtl="0">
              <a:spcBef>
                <a:spcPts val="0"/>
              </a:spcBef>
              <a:spcAft>
                <a:spcPts val="0"/>
              </a:spcAft>
              <a:buNone/>
              <a:defRPr sz="4800">
                <a:solidFill>
                  <a:srgbClr val="FAFAFA"/>
                </a:solidFill>
                <a:latin typeface="Google Sans"/>
                <a:ea typeface="Google Sans"/>
                <a:cs typeface="Google Sans"/>
                <a:sym typeface="Google Sans"/>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a:endParaRPr/>
          </a:p>
        </p:txBody>
      </p:sp>
    </p:spTree>
    <p:extLst>
      <p:ext uri="{BB962C8B-B14F-4D97-AF65-F5344CB8AC3E}">
        <p14:creationId xmlns:p14="http://schemas.microsoft.com/office/powerpoint/2010/main" val="310389213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9b - Template - ILT Start/End">
  <p:cSld name="9b - Template - ILT Start/End">
    <p:bg>
      <p:bgPr>
        <a:noFill/>
        <a:effectLst/>
      </p:bgPr>
    </p:bg>
    <p:spTree>
      <p:nvGrpSpPr>
        <p:cNvPr id="1" name="Shape 143"/>
        <p:cNvGrpSpPr/>
        <p:nvPr/>
      </p:nvGrpSpPr>
      <p:grpSpPr>
        <a:xfrm>
          <a:off x="0" y="0"/>
          <a:ext cx="0" cy="0"/>
          <a:chOff x="0" y="0"/>
          <a:chExt cx="0" cy="0"/>
        </a:xfrm>
      </p:grpSpPr>
      <p:sp>
        <p:nvSpPr>
          <p:cNvPr id="144" name="Google Shape;144;p31"/>
          <p:cNvSpPr/>
          <p:nvPr/>
        </p:nvSpPr>
        <p:spPr>
          <a:xfrm>
            <a:off x="-12200" y="-63500"/>
            <a:ext cx="12267200" cy="6997600"/>
          </a:xfrm>
          <a:prstGeom prst="rect">
            <a:avLst/>
          </a:prstGeom>
          <a:solidFill>
            <a:schemeClr val="accent6"/>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sp>
        <p:nvSpPr>
          <p:cNvPr id="145" name="Google Shape;145;p31"/>
          <p:cNvSpPr txBox="1">
            <a:spLocks noGrp="1"/>
          </p:cNvSpPr>
          <p:nvPr>
            <p:ph type="title"/>
          </p:nvPr>
        </p:nvSpPr>
        <p:spPr>
          <a:xfrm>
            <a:off x="1155700" y="3035300"/>
            <a:ext cx="9931600" cy="1574800"/>
          </a:xfrm>
          <a:prstGeom prst="rect">
            <a:avLst/>
          </a:prstGeom>
          <a:noFill/>
          <a:ln>
            <a:noFill/>
          </a:ln>
        </p:spPr>
        <p:txBody>
          <a:bodyPr spcFirstLastPara="1" wrap="square" lIns="91450" tIns="91450" rIns="91450" bIns="91450" anchor="t" anchorCtr="0">
            <a:noAutofit/>
          </a:bodyPr>
          <a:lstStyle>
            <a:lvl1pPr lvl="0" algn="ctr" rtl="0">
              <a:spcBef>
                <a:spcPts val="0"/>
              </a:spcBef>
              <a:spcAft>
                <a:spcPts val="0"/>
              </a:spcAft>
              <a:buNone/>
              <a:defRPr sz="4800">
                <a:solidFill>
                  <a:srgbClr val="FAFAFA"/>
                </a:solidFill>
                <a:latin typeface="Google Sans"/>
                <a:ea typeface="Google Sans"/>
                <a:cs typeface="Google Sans"/>
                <a:sym typeface="Google Sans"/>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a:endParaRPr/>
          </a:p>
        </p:txBody>
      </p:sp>
    </p:spTree>
    <p:extLst>
      <p:ext uri="{BB962C8B-B14F-4D97-AF65-F5344CB8AC3E}">
        <p14:creationId xmlns:p14="http://schemas.microsoft.com/office/powerpoint/2010/main" val="720768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F0F8E-7DD0-4347-A821-41B19F3132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F2E477-1B25-654C-AA1C-3115F69B02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2E76F2-FAC5-BD49-B75B-898C31B0BE2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10FE1B-BFE4-F647-ACA2-FE3376AF26C8}"/>
              </a:ext>
            </a:extLst>
          </p:cNvPr>
          <p:cNvSpPr>
            <a:spLocks noGrp="1"/>
          </p:cNvSpPr>
          <p:nvPr>
            <p:ph type="dt" sz="half" idx="10"/>
          </p:nvPr>
        </p:nvSpPr>
        <p:spPr/>
        <p:txBody>
          <a:bodyPr/>
          <a:lstStyle/>
          <a:p>
            <a:fld id="{CA297E51-1A16-324D-BE60-E9432071D92A}" type="datetime1">
              <a:rPr lang="en-US" smtClean="0"/>
              <a:t>9/10/21</a:t>
            </a:fld>
            <a:endParaRPr lang="en-US"/>
          </a:p>
        </p:txBody>
      </p:sp>
      <p:sp>
        <p:nvSpPr>
          <p:cNvPr id="6" name="Footer Placeholder 5">
            <a:extLst>
              <a:ext uri="{FF2B5EF4-FFF2-40B4-BE49-F238E27FC236}">
                <a16:creationId xmlns:a16="http://schemas.microsoft.com/office/drawing/2014/main" id="{24D74749-A3B1-4048-8863-75C76E42BB1B}"/>
              </a:ext>
            </a:extLst>
          </p:cNvPr>
          <p:cNvSpPr>
            <a:spLocks noGrp="1"/>
          </p:cNvSpPr>
          <p:nvPr>
            <p:ph type="ftr" sz="quarter" idx="11"/>
          </p:nvPr>
        </p:nvSpPr>
        <p:spPr/>
        <p:txBody>
          <a:bodyPr/>
          <a:lstStyle/>
          <a:p>
            <a:r>
              <a:rPr lang="en-US"/>
              <a:t>Distributed and Cloud Computing – Fall 2021</a:t>
            </a:r>
          </a:p>
        </p:txBody>
      </p:sp>
      <p:sp>
        <p:nvSpPr>
          <p:cNvPr id="7" name="Slide Number Placeholder 6">
            <a:extLst>
              <a:ext uri="{FF2B5EF4-FFF2-40B4-BE49-F238E27FC236}">
                <a16:creationId xmlns:a16="http://schemas.microsoft.com/office/drawing/2014/main" id="{94B727FB-BC0B-C846-B227-213C3DC5DBAC}"/>
              </a:ext>
            </a:extLst>
          </p:cNvPr>
          <p:cNvSpPr>
            <a:spLocks noGrp="1"/>
          </p:cNvSpPr>
          <p:nvPr>
            <p:ph type="sldNum" sz="quarter" idx="12"/>
          </p:nvPr>
        </p:nvSpPr>
        <p:spPr/>
        <p:txBody>
          <a:bodyPr/>
          <a:lstStyle/>
          <a:p>
            <a:fld id="{282CF0B9-EE7B-6F44-881A-1A8450A68866}" type="slidenum">
              <a:rPr lang="en-US" smtClean="0"/>
              <a:t>‹#›</a:t>
            </a:fld>
            <a:endParaRPr lang="en-US"/>
          </a:p>
        </p:txBody>
      </p:sp>
    </p:spTree>
    <p:extLst>
      <p:ext uri="{BB962C8B-B14F-4D97-AF65-F5344CB8AC3E}">
        <p14:creationId xmlns:p14="http://schemas.microsoft.com/office/powerpoint/2010/main" val="1040203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Safe and Google Cloud logo Saved Here - Copy to Master Slide when needed">
  <p:cSld name="Title Safe and Google Cloud logo Saved Here - Copy to Master Slide when needed">
    <p:spTree>
      <p:nvGrpSpPr>
        <p:cNvPr id="1" name="Shape 146"/>
        <p:cNvGrpSpPr/>
        <p:nvPr/>
      </p:nvGrpSpPr>
      <p:grpSpPr>
        <a:xfrm>
          <a:off x="0" y="0"/>
          <a:ext cx="0" cy="0"/>
          <a:chOff x="0" y="0"/>
          <a:chExt cx="0" cy="0"/>
        </a:xfrm>
      </p:grpSpPr>
      <p:pic>
        <p:nvPicPr>
          <p:cNvPr id="147" name="Google Shape;147;p32"/>
          <p:cNvPicPr preferRelativeResize="0"/>
          <p:nvPr/>
        </p:nvPicPr>
        <p:blipFill>
          <a:blip r:embed="rId2">
            <a:alphaModFix/>
          </a:blip>
          <a:stretch>
            <a:fillRect/>
          </a:stretch>
        </p:blipFill>
        <p:spPr>
          <a:xfrm>
            <a:off x="0" y="17"/>
            <a:ext cx="12192000" cy="6857973"/>
          </a:xfrm>
          <a:prstGeom prst="rect">
            <a:avLst/>
          </a:prstGeom>
          <a:noFill/>
          <a:ln>
            <a:noFill/>
          </a:ln>
        </p:spPr>
      </p:pic>
      <p:pic>
        <p:nvPicPr>
          <p:cNvPr id="148" name="Google Shape;148;p32"/>
          <p:cNvPicPr preferRelativeResize="0"/>
          <p:nvPr/>
        </p:nvPicPr>
        <p:blipFill rotWithShape="1">
          <a:blip r:embed="rId3">
            <a:alphaModFix/>
          </a:blip>
          <a:srcRect r="-21669"/>
          <a:stretch/>
        </p:blipFill>
        <p:spPr>
          <a:xfrm>
            <a:off x="673733" y="6170700"/>
            <a:ext cx="2148768" cy="338017"/>
          </a:xfrm>
          <a:prstGeom prst="rect">
            <a:avLst/>
          </a:prstGeom>
          <a:noFill/>
          <a:ln>
            <a:noFill/>
          </a:ln>
        </p:spPr>
      </p:pic>
      <p:sp>
        <p:nvSpPr>
          <p:cNvPr id="149" name="Google Shape;149;p32"/>
          <p:cNvSpPr txBox="1"/>
          <p:nvPr/>
        </p:nvSpPr>
        <p:spPr>
          <a:xfrm>
            <a:off x="396200" y="5701900"/>
            <a:ext cx="817200" cy="300000"/>
          </a:xfrm>
          <a:prstGeom prst="rect">
            <a:avLst/>
          </a:prstGeom>
          <a:noFill/>
          <a:ln>
            <a:noFill/>
          </a:ln>
        </p:spPr>
        <p:txBody>
          <a:bodyPr spcFirstLastPara="1" wrap="square" lIns="60967" tIns="60967" rIns="60967" bIns="60967" anchor="t" anchorCtr="0">
            <a:noAutofit/>
          </a:bodyPr>
          <a:lstStyle/>
          <a:p>
            <a:pPr marL="0" lvl="0" indent="0" algn="r" rtl="0">
              <a:spcBef>
                <a:spcPts val="0"/>
              </a:spcBef>
              <a:spcAft>
                <a:spcPts val="0"/>
              </a:spcAft>
              <a:buNone/>
            </a:pPr>
            <a:r>
              <a:rPr lang="en" sz="933">
                <a:solidFill>
                  <a:srgbClr val="EA4335"/>
                </a:solidFill>
                <a:latin typeface="Google Sans"/>
                <a:ea typeface="Google Sans"/>
                <a:cs typeface="Google Sans"/>
                <a:sym typeface="Google Sans"/>
              </a:rPr>
              <a:t>  Title Safe &gt;  </a:t>
            </a:r>
            <a:endParaRPr sz="933"/>
          </a:p>
        </p:txBody>
      </p:sp>
      <p:sp>
        <p:nvSpPr>
          <p:cNvPr id="150" name="Google Shape;150;p32"/>
          <p:cNvSpPr txBox="1"/>
          <p:nvPr/>
        </p:nvSpPr>
        <p:spPr>
          <a:xfrm>
            <a:off x="572133" y="5305300"/>
            <a:ext cx="912400" cy="300000"/>
          </a:xfrm>
          <a:prstGeom prst="rect">
            <a:avLst/>
          </a:prstGeom>
          <a:noFill/>
          <a:ln>
            <a:noFill/>
          </a:ln>
        </p:spPr>
        <p:txBody>
          <a:bodyPr spcFirstLastPara="1" wrap="square" lIns="60967" tIns="60967" rIns="60967" bIns="60967" anchor="t" anchorCtr="0">
            <a:noAutofit/>
          </a:bodyPr>
          <a:lstStyle/>
          <a:p>
            <a:pPr marL="0" lvl="0" indent="0" algn="l" rtl="0">
              <a:spcBef>
                <a:spcPts val="0"/>
              </a:spcBef>
              <a:spcAft>
                <a:spcPts val="0"/>
              </a:spcAft>
              <a:buNone/>
            </a:pPr>
            <a:r>
              <a:rPr lang="en" sz="933">
                <a:solidFill>
                  <a:srgbClr val="EA4335"/>
                </a:solidFill>
                <a:latin typeface="Google Sans"/>
                <a:ea typeface="Google Sans"/>
                <a:cs typeface="Google Sans"/>
                <a:sym typeface="Google Sans"/>
              </a:rPr>
              <a:t> &lt; Action Safe </a:t>
            </a:r>
            <a:endParaRPr sz="933"/>
          </a:p>
        </p:txBody>
      </p:sp>
    </p:spTree>
    <p:extLst>
      <p:ext uri="{BB962C8B-B14F-4D97-AF65-F5344CB8AC3E}">
        <p14:creationId xmlns:p14="http://schemas.microsoft.com/office/powerpoint/2010/main" val="308458881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losing Slide">
  <p:cSld name="Closing Slide">
    <p:spTree>
      <p:nvGrpSpPr>
        <p:cNvPr id="1" name="Shape 151"/>
        <p:cNvGrpSpPr/>
        <p:nvPr/>
      </p:nvGrpSpPr>
      <p:grpSpPr>
        <a:xfrm>
          <a:off x="0" y="0"/>
          <a:ext cx="0" cy="0"/>
          <a:chOff x="0" y="0"/>
          <a:chExt cx="0" cy="0"/>
        </a:xfrm>
      </p:grpSpPr>
      <p:pic>
        <p:nvPicPr>
          <p:cNvPr id="152" name="Google Shape;152;p33"/>
          <p:cNvPicPr preferRelativeResize="0"/>
          <p:nvPr/>
        </p:nvPicPr>
        <p:blipFill>
          <a:blip r:embed="rId2">
            <a:alphaModFix/>
          </a:blip>
          <a:stretch>
            <a:fillRect/>
          </a:stretch>
        </p:blipFill>
        <p:spPr>
          <a:xfrm>
            <a:off x="3453600" y="2795000"/>
            <a:ext cx="5020155" cy="960784"/>
          </a:xfrm>
          <a:prstGeom prst="rect">
            <a:avLst/>
          </a:prstGeom>
          <a:noFill/>
          <a:ln>
            <a:noFill/>
          </a:ln>
        </p:spPr>
      </p:pic>
      <p:sp>
        <p:nvSpPr>
          <p:cNvPr id="153" name="Google Shape;153;p33"/>
          <p:cNvSpPr/>
          <p:nvPr/>
        </p:nvSpPr>
        <p:spPr>
          <a:xfrm>
            <a:off x="393633" y="5957700"/>
            <a:ext cx="2447000" cy="649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60950" tIns="60950" rIns="60950" bIns="60950" anchor="ctr" anchorCtr="0">
            <a:noAutofit/>
          </a:bodyPr>
          <a:lstStyle/>
          <a:p>
            <a:pPr marL="0" lvl="0" indent="0" algn="l" rtl="0">
              <a:spcBef>
                <a:spcPts val="0"/>
              </a:spcBef>
              <a:spcAft>
                <a:spcPts val="0"/>
              </a:spcAft>
              <a:buNone/>
            </a:pPr>
            <a:endParaRPr sz="1200"/>
          </a:p>
        </p:txBody>
      </p:sp>
    </p:spTree>
    <p:extLst>
      <p:ext uri="{BB962C8B-B14F-4D97-AF65-F5344CB8AC3E}">
        <p14:creationId xmlns:p14="http://schemas.microsoft.com/office/powerpoint/2010/main" val="270965852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05_Content">
  <p:cSld name="05_Content">
    <p:spTree>
      <p:nvGrpSpPr>
        <p:cNvPr id="1" name="Shape 154"/>
        <p:cNvGrpSpPr/>
        <p:nvPr/>
      </p:nvGrpSpPr>
      <p:grpSpPr>
        <a:xfrm>
          <a:off x="0" y="0"/>
          <a:ext cx="0" cy="0"/>
          <a:chOff x="0" y="0"/>
          <a:chExt cx="0" cy="0"/>
        </a:xfrm>
      </p:grpSpPr>
      <p:sp>
        <p:nvSpPr>
          <p:cNvPr id="155" name="Google Shape;155;p34"/>
          <p:cNvSpPr txBox="1">
            <a:spLocks noGrp="1"/>
          </p:cNvSpPr>
          <p:nvPr>
            <p:ph type="title"/>
          </p:nvPr>
        </p:nvSpPr>
        <p:spPr>
          <a:xfrm>
            <a:off x="1015933" y="1079433"/>
            <a:ext cx="6773600" cy="469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34"/>
          <p:cNvSpPr txBox="1">
            <a:spLocks noGrp="1"/>
          </p:cNvSpPr>
          <p:nvPr>
            <p:ph type="body" idx="1"/>
          </p:nvPr>
        </p:nvSpPr>
        <p:spPr>
          <a:xfrm>
            <a:off x="1016033" y="2018967"/>
            <a:ext cx="6773600" cy="3759600"/>
          </a:xfrm>
          <a:prstGeom prst="rect">
            <a:avLst/>
          </a:prstGeom>
          <a:noFill/>
          <a:ln>
            <a:noFill/>
          </a:ln>
        </p:spPr>
        <p:txBody>
          <a:bodyPr spcFirstLastPara="1" wrap="square" lIns="91425" tIns="91425" rIns="91425" bIns="91425" anchor="t" anchorCtr="0">
            <a:noAutofit/>
          </a:bodyPr>
          <a:lstStyle>
            <a:lvl1pPr marL="304815" lvl="0" indent="-211677" rtl="0">
              <a:spcBef>
                <a:spcPts val="0"/>
              </a:spcBef>
              <a:spcAft>
                <a:spcPts val="0"/>
              </a:spcAft>
              <a:buSzPts val="1400"/>
              <a:buChar char="●"/>
              <a:defRPr/>
            </a:lvl1pPr>
            <a:lvl2pPr marL="609630" lvl="1" indent="-211677" rtl="0">
              <a:spcBef>
                <a:spcPts val="0"/>
              </a:spcBef>
              <a:spcAft>
                <a:spcPts val="0"/>
              </a:spcAft>
              <a:buSzPts val="1400"/>
              <a:buChar char="○"/>
              <a:defRPr/>
            </a:lvl2pPr>
            <a:lvl3pPr marL="914446" lvl="2" indent="-211677" rtl="0">
              <a:spcBef>
                <a:spcPts val="0"/>
              </a:spcBef>
              <a:spcAft>
                <a:spcPts val="0"/>
              </a:spcAft>
              <a:buSzPts val="1400"/>
              <a:buChar char="■"/>
              <a:defRPr/>
            </a:lvl3pPr>
            <a:lvl4pPr marL="1219261" lvl="3" indent="-211677" rtl="0">
              <a:spcBef>
                <a:spcPts val="0"/>
              </a:spcBef>
              <a:spcAft>
                <a:spcPts val="0"/>
              </a:spcAft>
              <a:buSzPts val="1400"/>
              <a:buChar char="●"/>
              <a:defRPr/>
            </a:lvl4pPr>
            <a:lvl5pPr marL="1524076" lvl="4" indent="-211677" rtl="0">
              <a:spcBef>
                <a:spcPts val="0"/>
              </a:spcBef>
              <a:spcAft>
                <a:spcPts val="0"/>
              </a:spcAft>
              <a:buSzPts val="1400"/>
              <a:buChar char="○"/>
              <a:defRPr/>
            </a:lvl5pPr>
            <a:lvl6pPr marL="1828891" lvl="5" indent="-211677" rtl="0">
              <a:spcBef>
                <a:spcPts val="0"/>
              </a:spcBef>
              <a:spcAft>
                <a:spcPts val="0"/>
              </a:spcAft>
              <a:buSzPts val="1400"/>
              <a:buChar char="■"/>
              <a:defRPr/>
            </a:lvl6pPr>
            <a:lvl7pPr marL="2133707" lvl="6" indent="-211677" rtl="0">
              <a:spcBef>
                <a:spcPts val="0"/>
              </a:spcBef>
              <a:spcAft>
                <a:spcPts val="0"/>
              </a:spcAft>
              <a:buSzPts val="1400"/>
              <a:buChar char="●"/>
              <a:defRPr/>
            </a:lvl7pPr>
            <a:lvl8pPr marL="2438522" lvl="7" indent="-211677" rtl="0">
              <a:spcBef>
                <a:spcPts val="0"/>
              </a:spcBef>
              <a:spcAft>
                <a:spcPts val="0"/>
              </a:spcAft>
              <a:buSzPts val="1400"/>
              <a:buChar char="○"/>
              <a:defRPr/>
            </a:lvl8pPr>
            <a:lvl9pPr marL="2743337" lvl="8" indent="-211677" rtl="0">
              <a:spcBef>
                <a:spcPts val="0"/>
              </a:spcBef>
              <a:spcAft>
                <a:spcPts val="0"/>
              </a:spcAft>
              <a:buSzPts val="1400"/>
              <a:buChar char="■"/>
              <a:defRPr/>
            </a:lvl9pPr>
          </a:lstStyle>
          <a:p>
            <a:endParaRPr/>
          </a:p>
        </p:txBody>
      </p:sp>
      <p:grpSp>
        <p:nvGrpSpPr>
          <p:cNvPr id="157" name="Google Shape;157;p34"/>
          <p:cNvGrpSpPr/>
          <p:nvPr/>
        </p:nvGrpSpPr>
        <p:grpSpPr>
          <a:xfrm>
            <a:off x="818827" y="6091501"/>
            <a:ext cx="386889" cy="311169"/>
            <a:chOff x="614120" y="4568626"/>
            <a:chExt cx="290167" cy="233377"/>
          </a:xfrm>
        </p:grpSpPr>
        <p:sp>
          <p:nvSpPr>
            <p:cNvPr id="158" name="Google Shape;158;p34"/>
            <p:cNvSpPr/>
            <p:nvPr/>
          </p:nvSpPr>
          <p:spPr>
            <a:xfrm>
              <a:off x="649563" y="4568626"/>
              <a:ext cx="184863" cy="838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1200"/>
            </a:p>
          </p:txBody>
        </p:sp>
        <p:sp>
          <p:nvSpPr>
            <p:cNvPr id="159" name="Google Shape;159;p34"/>
            <p:cNvSpPr/>
            <p:nvPr/>
          </p:nvSpPr>
          <p:spPr>
            <a:xfrm>
              <a:off x="752817" y="4597368"/>
              <a:ext cx="151470" cy="204556"/>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1200"/>
            </a:p>
          </p:txBody>
        </p:sp>
        <p:sp>
          <p:nvSpPr>
            <p:cNvPr id="160" name="Google Shape;160;p34"/>
            <p:cNvSpPr/>
            <p:nvPr/>
          </p:nvSpPr>
          <p:spPr>
            <a:xfrm>
              <a:off x="646726" y="4748673"/>
              <a:ext cx="112561" cy="53330"/>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1200"/>
            </a:p>
          </p:txBody>
        </p:sp>
        <p:sp>
          <p:nvSpPr>
            <p:cNvPr id="161" name="Google Shape;161;p34"/>
            <p:cNvSpPr/>
            <p:nvPr/>
          </p:nvSpPr>
          <p:spPr>
            <a:xfrm>
              <a:off x="614120" y="4638010"/>
              <a:ext cx="147290" cy="147376"/>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1200"/>
            </a:p>
          </p:txBody>
        </p:sp>
      </p:grpSp>
    </p:spTree>
    <p:extLst>
      <p:ext uri="{BB962C8B-B14F-4D97-AF65-F5344CB8AC3E}">
        <p14:creationId xmlns:p14="http://schemas.microsoft.com/office/powerpoint/2010/main" val="9051148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Title Slide">
  <p:cSld name="Blank Title Slide">
    <p:spTree>
      <p:nvGrpSpPr>
        <p:cNvPr id="1" name="Shape 162"/>
        <p:cNvGrpSpPr/>
        <p:nvPr/>
      </p:nvGrpSpPr>
      <p:grpSpPr>
        <a:xfrm>
          <a:off x="0" y="0"/>
          <a:ext cx="0" cy="0"/>
          <a:chOff x="0" y="0"/>
          <a:chExt cx="0" cy="0"/>
        </a:xfrm>
      </p:grpSpPr>
      <p:sp>
        <p:nvSpPr>
          <p:cNvPr id="163" name="Google Shape;163;p35"/>
          <p:cNvSpPr/>
          <p:nvPr/>
        </p:nvSpPr>
        <p:spPr>
          <a:xfrm>
            <a:off x="-12200" y="0"/>
            <a:ext cx="12267200" cy="6997600"/>
          </a:xfrm>
          <a:prstGeom prst="rect">
            <a:avLst/>
          </a:prstGeom>
          <a:solidFill>
            <a:srgbClr val="FFFFFF"/>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pic>
        <p:nvPicPr>
          <p:cNvPr id="164" name="Google Shape;164;p35"/>
          <p:cNvPicPr preferRelativeResize="0"/>
          <p:nvPr/>
        </p:nvPicPr>
        <p:blipFill>
          <a:blip r:embed="rId2">
            <a:alphaModFix/>
          </a:blip>
          <a:stretch>
            <a:fillRect/>
          </a:stretch>
        </p:blipFill>
        <p:spPr>
          <a:xfrm>
            <a:off x="660700" y="1219200"/>
            <a:ext cx="5787101" cy="1476917"/>
          </a:xfrm>
          <a:prstGeom prst="rect">
            <a:avLst/>
          </a:prstGeom>
          <a:noFill/>
          <a:ln>
            <a:noFill/>
          </a:ln>
        </p:spPr>
      </p:pic>
      <p:cxnSp>
        <p:nvCxnSpPr>
          <p:cNvPr id="165" name="Google Shape;165;p35"/>
          <p:cNvCxnSpPr/>
          <p:nvPr/>
        </p:nvCxnSpPr>
        <p:spPr>
          <a:xfrm>
            <a:off x="1267968" y="2438400"/>
            <a:ext cx="4770800" cy="0"/>
          </a:xfrm>
          <a:prstGeom prst="straightConnector1">
            <a:avLst/>
          </a:prstGeom>
          <a:noFill/>
          <a:ln w="28575" cap="flat" cmpd="sng">
            <a:solidFill>
              <a:srgbClr val="666666"/>
            </a:solidFill>
            <a:prstDash val="solid"/>
            <a:round/>
            <a:headEnd type="none" w="med" len="med"/>
            <a:tailEnd type="none" w="med" len="med"/>
          </a:ln>
        </p:spPr>
      </p:cxnSp>
      <p:sp>
        <p:nvSpPr>
          <p:cNvPr id="166" name="Google Shape;166;p35"/>
          <p:cNvSpPr txBox="1">
            <a:spLocks noGrp="1"/>
          </p:cNvSpPr>
          <p:nvPr>
            <p:ph type="subTitle" idx="1"/>
          </p:nvPr>
        </p:nvSpPr>
        <p:spPr>
          <a:xfrm>
            <a:off x="1267967" y="2490383"/>
            <a:ext cx="4770800" cy="8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rgbClr val="434343"/>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 name="Google Shape;167;p35"/>
          <p:cNvSpPr/>
          <p:nvPr/>
        </p:nvSpPr>
        <p:spPr>
          <a:xfrm>
            <a:off x="591667" y="6176683"/>
            <a:ext cx="1945400" cy="358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60950" tIns="60950" rIns="60950" bIns="60950" anchor="ctr" anchorCtr="0">
            <a:noAutofit/>
          </a:bodyPr>
          <a:lstStyle/>
          <a:p>
            <a:pPr marL="0" lvl="0" indent="0" algn="l" rtl="0">
              <a:spcBef>
                <a:spcPts val="0"/>
              </a:spcBef>
              <a:spcAft>
                <a:spcPts val="0"/>
              </a:spcAft>
              <a:buNone/>
            </a:pPr>
            <a:endParaRPr sz="1200"/>
          </a:p>
        </p:txBody>
      </p:sp>
    </p:spTree>
    <p:extLst>
      <p:ext uri="{BB962C8B-B14F-4D97-AF65-F5344CB8AC3E}">
        <p14:creationId xmlns:p14="http://schemas.microsoft.com/office/powerpoint/2010/main" val="13556597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Agenda Slide">
  <p:cSld name="Blank Agenda Slide">
    <p:spTree>
      <p:nvGrpSpPr>
        <p:cNvPr id="1" name="Shape 168"/>
        <p:cNvGrpSpPr/>
        <p:nvPr/>
      </p:nvGrpSpPr>
      <p:grpSpPr>
        <a:xfrm>
          <a:off x="0" y="0"/>
          <a:ext cx="0" cy="0"/>
          <a:chOff x="0" y="0"/>
          <a:chExt cx="0" cy="0"/>
        </a:xfrm>
      </p:grpSpPr>
      <p:sp>
        <p:nvSpPr>
          <p:cNvPr id="169" name="Google Shape;169;p36"/>
          <p:cNvSpPr/>
          <p:nvPr/>
        </p:nvSpPr>
        <p:spPr>
          <a:xfrm>
            <a:off x="-12200" y="0"/>
            <a:ext cx="12267200" cy="6997600"/>
          </a:xfrm>
          <a:prstGeom prst="rect">
            <a:avLst/>
          </a:prstGeom>
          <a:solidFill>
            <a:srgbClr val="FFFFFF"/>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pic>
        <p:nvPicPr>
          <p:cNvPr id="170" name="Google Shape;170;p36"/>
          <p:cNvPicPr preferRelativeResize="0"/>
          <p:nvPr/>
        </p:nvPicPr>
        <p:blipFill rotWithShape="1">
          <a:blip r:embed="rId2">
            <a:alphaModFix/>
          </a:blip>
          <a:srcRect r="-21669"/>
          <a:stretch/>
        </p:blipFill>
        <p:spPr>
          <a:xfrm>
            <a:off x="673733" y="6170700"/>
            <a:ext cx="2148768" cy="338017"/>
          </a:xfrm>
          <a:prstGeom prst="rect">
            <a:avLst/>
          </a:prstGeom>
          <a:noFill/>
          <a:ln>
            <a:noFill/>
          </a:ln>
        </p:spPr>
      </p:pic>
      <p:sp>
        <p:nvSpPr>
          <p:cNvPr id="171" name="Google Shape;171;p36"/>
          <p:cNvSpPr txBox="1">
            <a:spLocks noGrp="1"/>
          </p:cNvSpPr>
          <p:nvPr>
            <p:ph type="title"/>
          </p:nvPr>
        </p:nvSpPr>
        <p:spPr>
          <a:xfrm>
            <a:off x="1219200" y="717183"/>
            <a:ext cx="9759800" cy="717200"/>
          </a:xfrm>
          <a:prstGeom prst="rect">
            <a:avLst/>
          </a:prstGeom>
          <a:noFill/>
          <a:ln>
            <a:noFill/>
          </a:ln>
        </p:spPr>
        <p:txBody>
          <a:bodyPr spcFirstLastPara="1" wrap="square" lIns="0" tIns="0" rIns="91425" bIns="91425" anchor="t" anchorCtr="0">
            <a:noAutofit/>
          </a:bodyPr>
          <a:lstStyle>
            <a:lvl1pPr lvl="0" rtl="0">
              <a:spcBef>
                <a:spcPts val="0"/>
              </a:spcBef>
              <a:spcAft>
                <a:spcPts val="0"/>
              </a:spcAft>
              <a:buNone/>
              <a:defRPr sz="4667">
                <a:solidFill>
                  <a:srgbClr val="434343"/>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2" name="Google Shape;172;p36"/>
          <p:cNvCxnSpPr/>
          <p:nvPr/>
        </p:nvCxnSpPr>
        <p:spPr>
          <a:xfrm>
            <a:off x="1219200" y="1529173"/>
            <a:ext cx="4727600" cy="0"/>
          </a:xfrm>
          <a:prstGeom prst="straightConnector1">
            <a:avLst/>
          </a:prstGeom>
          <a:noFill/>
          <a:ln w="28575" cap="flat" cmpd="sng">
            <a:solidFill>
              <a:srgbClr val="3C4043"/>
            </a:solidFill>
            <a:prstDash val="solid"/>
            <a:round/>
            <a:headEnd type="none" w="med" len="med"/>
            <a:tailEnd type="none" w="med" len="med"/>
          </a:ln>
        </p:spPr>
      </p:cxnSp>
    </p:spTree>
    <p:extLst>
      <p:ext uri="{BB962C8B-B14F-4D97-AF65-F5344CB8AC3E}">
        <p14:creationId xmlns:p14="http://schemas.microsoft.com/office/powerpoint/2010/main" val="112877573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White Background">
  <p:cSld name="Blank White Background">
    <p:spTree>
      <p:nvGrpSpPr>
        <p:cNvPr id="1" name="Shape 173"/>
        <p:cNvGrpSpPr/>
        <p:nvPr/>
      </p:nvGrpSpPr>
      <p:grpSpPr>
        <a:xfrm>
          <a:off x="0" y="0"/>
          <a:ext cx="0" cy="0"/>
          <a:chOff x="0" y="0"/>
          <a:chExt cx="0" cy="0"/>
        </a:xfrm>
      </p:grpSpPr>
      <p:sp>
        <p:nvSpPr>
          <p:cNvPr id="174" name="Google Shape;174;p37"/>
          <p:cNvSpPr/>
          <p:nvPr/>
        </p:nvSpPr>
        <p:spPr>
          <a:xfrm>
            <a:off x="-12200" y="0"/>
            <a:ext cx="12267200" cy="6997600"/>
          </a:xfrm>
          <a:prstGeom prst="rect">
            <a:avLst/>
          </a:prstGeom>
          <a:solidFill>
            <a:srgbClr val="FFFFFF"/>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pic>
        <p:nvPicPr>
          <p:cNvPr id="175" name="Google Shape;175;p37"/>
          <p:cNvPicPr preferRelativeResize="0"/>
          <p:nvPr/>
        </p:nvPicPr>
        <p:blipFill rotWithShape="1">
          <a:blip r:embed="rId2">
            <a:alphaModFix/>
          </a:blip>
          <a:srcRect r="-21669"/>
          <a:stretch/>
        </p:blipFill>
        <p:spPr>
          <a:xfrm>
            <a:off x="673733" y="6170700"/>
            <a:ext cx="2148768" cy="338017"/>
          </a:xfrm>
          <a:prstGeom prst="rect">
            <a:avLst/>
          </a:prstGeom>
          <a:noFill/>
          <a:ln>
            <a:noFill/>
          </a:ln>
        </p:spPr>
      </p:pic>
      <p:sp>
        <p:nvSpPr>
          <p:cNvPr id="176" name="Google Shape;176;p37"/>
          <p:cNvSpPr txBox="1">
            <a:spLocks noGrp="1"/>
          </p:cNvSpPr>
          <p:nvPr>
            <p:ph type="title"/>
          </p:nvPr>
        </p:nvSpPr>
        <p:spPr>
          <a:xfrm>
            <a:off x="1219200" y="609600"/>
            <a:ext cx="9753600" cy="717200"/>
          </a:xfrm>
          <a:prstGeom prst="rect">
            <a:avLst/>
          </a:prstGeom>
          <a:noFill/>
          <a:ln>
            <a:noFill/>
          </a:ln>
        </p:spPr>
        <p:txBody>
          <a:bodyPr spcFirstLastPara="1" wrap="square" lIns="0" tIns="0" rIns="91425" bIns="91425" anchor="t" anchorCtr="0">
            <a:noAutofit/>
          </a:bodyPr>
          <a:lstStyle>
            <a:lvl1pPr lvl="0" rtl="0">
              <a:spcBef>
                <a:spcPts val="0"/>
              </a:spcBef>
              <a:spcAft>
                <a:spcPts val="0"/>
              </a:spcAft>
              <a:buNone/>
              <a:defRPr sz="3200">
                <a:solidFill>
                  <a:srgbClr val="434343"/>
                </a:solidFill>
                <a:latin typeface="Google Sans"/>
                <a:ea typeface="Google Sans"/>
                <a:cs typeface="Google Sans"/>
                <a:sym typeface="Google Sans"/>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a:endParaRPr/>
          </a:p>
        </p:txBody>
      </p:sp>
    </p:spTree>
    <p:extLst>
      <p:ext uri="{BB962C8B-B14F-4D97-AF65-F5344CB8AC3E}">
        <p14:creationId xmlns:p14="http://schemas.microsoft.com/office/powerpoint/2010/main" val="146329557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Lab intro">
  <p:cSld name="Blank Lab intro">
    <p:spTree>
      <p:nvGrpSpPr>
        <p:cNvPr id="1" name="Shape 177"/>
        <p:cNvGrpSpPr/>
        <p:nvPr/>
      </p:nvGrpSpPr>
      <p:grpSpPr>
        <a:xfrm>
          <a:off x="0" y="0"/>
          <a:ext cx="0" cy="0"/>
          <a:chOff x="0" y="0"/>
          <a:chExt cx="0" cy="0"/>
        </a:xfrm>
      </p:grpSpPr>
      <p:sp>
        <p:nvSpPr>
          <p:cNvPr id="178" name="Google Shape;178;p38"/>
          <p:cNvSpPr/>
          <p:nvPr/>
        </p:nvSpPr>
        <p:spPr>
          <a:xfrm>
            <a:off x="-12200" y="0"/>
            <a:ext cx="12267200" cy="6997600"/>
          </a:xfrm>
          <a:prstGeom prst="rect">
            <a:avLst/>
          </a:prstGeom>
          <a:solidFill>
            <a:srgbClr val="FFFFFF"/>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pic>
        <p:nvPicPr>
          <p:cNvPr id="179" name="Google Shape;179;p38"/>
          <p:cNvPicPr preferRelativeResize="0"/>
          <p:nvPr/>
        </p:nvPicPr>
        <p:blipFill rotWithShape="1">
          <a:blip r:embed="rId2">
            <a:alphaModFix/>
          </a:blip>
          <a:srcRect r="72622"/>
          <a:stretch/>
        </p:blipFill>
        <p:spPr>
          <a:xfrm>
            <a:off x="660700" y="1219200"/>
            <a:ext cx="1584368" cy="1476917"/>
          </a:xfrm>
          <a:prstGeom prst="rect">
            <a:avLst/>
          </a:prstGeom>
          <a:noFill/>
          <a:ln>
            <a:noFill/>
          </a:ln>
        </p:spPr>
      </p:pic>
      <p:cxnSp>
        <p:nvCxnSpPr>
          <p:cNvPr id="180" name="Google Shape;180;p38"/>
          <p:cNvCxnSpPr/>
          <p:nvPr/>
        </p:nvCxnSpPr>
        <p:spPr>
          <a:xfrm>
            <a:off x="1267968" y="2438400"/>
            <a:ext cx="4770800" cy="0"/>
          </a:xfrm>
          <a:prstGeom prst="straightConnector1">
            <a:avLst/>
          </a:prstGeom>
          <a:noFill/>
          <a:ln w="28575" cap="flat" cmpd="sng">
            <a:solidFill>
              <a:srgbClr val="666666"/>
            </a:solidFill>
            <a:prstDash val="solid"/>
            <a:round/>
            <a:headEnd type="none" w="med" len="med"/>
            <a:tailEnd type="none" w="med" len="med"/>
          </a:ln>
        </p:spPr>
      </p:cxnSp>
      <p:sp>
        <p:nvSpPr>
          <p:cNvPr id="181" name="Google Shape;181;p38"/>
          <p:cNvSpPr txBox="1">
            <a:spLocks noGrp="1"/>
          </p:cNvSpPr>
          <p:nvPr>
            <p:ph type="subTitle" idx="1"/>
          </p:nvPr>
        </p:nvSpPr>
        <p:spPr>
          <a:xfrm>
            <a:off x="1267967" y="2490383"/>
            <a:ext cx="4770800" cy="8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rgbClr val="434343"/>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 name="Google Shape;182;p38"/>
          <p:cNvSpPr txBox="1">
            <a:spLocks noGrp="1"/>
          </p:cNvSpPr>
          <p:nvPr>
            <p:ph type="title"/>
          </p:nvPr>
        </p:nvSpPr>
        <p:spPr>
          <a:xfrm>
            <a:off x="2198300" y="1465533"/>
            <a:ext cx="9713000" cy="955200"/>
          </a:xfrm>
          <a:prstGeom prst="rect">
            <a:avLst/>
          </a:prstGeom>
          <a:noFill/>
          <a:ln>
            <a:noFill/>
          </a:ln>
        </p:spPr>
        <p:txBody>
          <a:bodyPr spcFirstLastPara="1" wrap="square" lIns="91425" tIns="0" rIns="91425" bIns="0" anchor="t" anchorCtr="0">
            <a:noAutofit/>
          </a:bodyPr>
          <a:lstStyle>
            <a:lvl1pPr lvl="0" rtl="0">
              <a:spcBef>
                <a:spcPts val="0"/>
              </a:spcBef>
              <a:spcAft>
                <a:spcPts val="0"/>
              </a:spcAft>
              <a:buNone/>
              <a:defRPr sz="6400">
                <a:solidFill>
                  <a:srgbClr val="3C4043"/>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38"/>
          <p:cNvSpPr/>
          <p:nvPr/>
        </p:nvSpPr>
        <p:spPr>
          <a:xfrm>
            <a:off x="591667" y="6176683"/>
            <a:ext cx="1945400" cy="358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60950" tIns="60950" rIns="60950" bIns="60950" anchor="ctr" anchorCtr="0">
            <a:noAutofit/>
          </a:bodyPr>
          <a:lstStyle/>
          <a:p>
            <a:pPr marL="0" lvl="0" indent="0" algn="l" rtl="0">
              <a:spcBef>
                <a:spcPts val="0"/>
              </a:spcBef>
              <a:spcAft>
                <a:spcPts val="0"/>
              </a:spcAft>
              <a:buNone/>
            </a:pPr>
            <a:endParaRPr sz="1200"/>
          </a:p>
        </p:txBody>
      </p:sp>
    </p:spTree>
    <p:extLst>
      <p:ext uri="{BB962C8B-B14F-4D97-AF65-F5344CB8AC3E}">
        <p14:creationId xmlns:p14="http://schemas.microsoft.com/office/powerpoint/2010/main" val="286185948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dirty="0"/>
              <a:t>Click to edit Master title style</a:t>
            </a:r>
          </a:p>
        </p:txBody>
      </p:sp>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7" name="Picture 6">
            <a:extLst>
              <a:ext uri="{FF2B5EF4-FFF2-40B4-BE49-F238E27FC236}">
                <a16:creationId xmlns:a16="http://schemas.microsoft.com/office/drawing/2014/main" id="{63FC9937-4309-1345-9FFE-12A8DD2FC6B5}"/>
              </a:ext>
            </a:extLst>
          </p:cNvPr>
          <p:cNvPicPr>
            <a:picLocks noChangeAspect="1"/>
          </p:cNvPicPr>
          <p:nvPr userDrawn="1"/>
        </p:nvPicPr>
        <p:blipFill>
          <a:blip r:embed="rId4"/>
          <a:stretch>
            <a:fillRect/>
          </a:stretch>
        </p:blipFill>
        <p:spPr>
          <a:xfrm>
            <a:off x="9931098" y="6089839"/>
            <a:ext cx="1772656" cy="449073"/>
          </a:xfrm>
          <a:prstGeom prst="rect">
            <a:avLst/>
          </a:prstGeom>
        </p:spPr>
      </p:pic>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1649849108"/>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dirty="0"/>
              <a:t>Click to edit Master title style</a:t>
            </a:r>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6" name="Footer Placeholder 4">
            <a:extLst>
              <a:ext uri="{FF2B5EF4-FFF2-40B4-BE49-F238E27FC236}">
                <a16:creationId xmlns:a16="http://schemas.microsoft.com/office/drawing/2014/main" id="{6636900F-FBBE-9846-A194-AC5CF173B39F}"/>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8" name="Picture 7">
            <a:extLst>
              <a:ext uri="{FF2B5EF4-FFF2-40B4-BE49-F238E27FC236}">
                <a16:creationId xmlns:a16="http://schemas.microsoft.com/office/drawing/2014/main" id="{68A38432-CE99-3E4B-B087-73EB0F09CDB2}"/>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2644216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id="{C0EC8262-9538-E343-BCD0-0911ADA9E7A6}"/>
              </a:ext>
            </a:extLst>
          </p:cNvPr>
          <p:cNvPicPr>
            <a:picLocks noChangeAspect="1"/>
          </p:cNvPicPr>
          <p:nvPr userDrawn="1"/>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id="{7D651C47-09F6-C947-968C-92FC59515123}"/>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FFDB7B2F-8327-B54A-A6DB-5F4F68ECD970}"/>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280E0825-B265-3846-8BB3-B9ECFCCA9B2D}"/>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3650421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5A02C-E62F-F147-8597-959A1A0E207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DAD8A1-ECFF-754C-9720-375AB83C2B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2C46120-0699-614C-8CFE-0890974D7A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2EC549-CD99-A14B-A64A-CDA57B446A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A5A7A2-0342-E94E-9D7F-9D052F5FC41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A9E2368-BC53-C346-B40A-316B1C7BF193}"/>
              </a:ext>
            </a:extLst>
          </p:cNvPr>
          <p:cNvSpPr>
            <a:spLocks noGrp="1"/>
          </p:cNvSpPr>
          <p:nvPr>
            <p:ph type="dt" sz="half" idx="10"/>
          </p:nvPr>
        </p:nvSpPr>
        <p:spPr/>
        <p:txBody>
          <a:bodyPr/>
          <a:lstStyle/>
          <a:p>
            <a:fld id="{76908C24-682A-7B47-86AE-FFA30DA45489}" type="datetime1">
              <a:rPr lang="en-US" smtClean="0"/>
              <a:t>9/10/21</a:t>
            </a:fld>
            <a:endParaRPr lang="en-US"/>
          </a:p>
        </p:txBody>
      </p:sp>
      <p:sp>
        <p:nvSpPr>
          <p:cNvPr id="8" name="Footer Placeholder 7">
            <a:extLst>
              <a:ext uri="{FF2B5EF4-FFF2-40B4-BE49-F238E27FC236}">
                <a16:creationId xmlns:a16="http://schemas.microsoft.com/office/drawing/2014/main" id="{F2EAE05C-C471-474A-B1D5-BC5BC24275C9}"/>
              </a:ext>
            </a:extLst>
          </p:cNvPr>
          <p:cNvSpPr>
            <a:spLocks noGrp="1"/>
          </p:cNvSpPr>
          <p:nvPr>
            <p:ph type="ftr" sz="quarter" idx="11"/>
          </p:nvPr>
        </p:nvSpPr>
        <p:spPr/>
        <p:txBody>
          <a:bodyPr/>
          <a:lstStyle/>
          <a:p>
            <a:r>
              <a:rPr lang="en-US"/>
              <a:t>Distributed and Cloud Computing – Fall 2021</a:t>
            </a:r>
          </a:p>
        </p:txBody>
      </p:sp>
      <p:sp>
        <p:nvSpPr>
          <p:cNvPr id="9" name="Slide Number Placeholder 8">
            <a:extLst>
              <a:ext uri="{FF2B5EF4-FFF2-40B4-BE49-F238E27FC236}">
                <a16:creationId xmlns:a16="http://schemas.microsoft.com/office/drawing/2014/main" id="{6F54E7AF-2D22-0F4E-A74D-139E8E5722CE}"/>
              </a:ext>
            </a:extLst>
          </p:cNvPr>
          <p:cNvSpPr>
            <a:spLocks noGrp="1"/>
          </p:cNvSpPr>
          <p:nvPr>
            <p:ph type="sldNum" sz="quarter" idx="12"/>
          </p:nvPr>
        </p:nvSpPr>
        <p:spPr/>
        <p:txBody>
          <a:bodyPr/>
          <a:lstStyle/>
          <a:p>
            <a:fld id="{282CF0B9-EE7B-6F44-881A-1A8450A68866}" type="slidenum">
              <a:rPr lang="en-US" smtClean="0"/>
              <a:t>‹#›</a:t>
            </a:fld>
            <a:endParaRPr lang="en-US"/>
          </a:p>
        </p:txBody>
      </p:sp>
    </p:spTree>
    <p:extLst>
      <p:ext uri="{BB962C8B-B14F-4D97-AF65-F5344CB8AC3E}">
        <p14:creationId xmlns:p14="http://schemas.microsoft.com/office/powerpoint/2010/main" val="17215270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a16="http://schemas.microsoft.com/office/drawing/2014/main" id="{A9C4F210-2650-3942-9632-6074E8F12704}"/>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dirty="0"/>
              <a:t>Click to edit Master title style</a:t>
            </a:r>
          </a:p>
        </p:txBody>
      </p:sp>
      <p:sp>
        <p:nvSpPr>
          <p:cNvPr id="11" name="Slide Number Placeholder 5">
            <a:extLst>
              <a:ext uri="{FF2B5EF4-FFF2-40B4-BE49-F238E27FC236}">
                <a16:creationId xmlns:a16="http://schemas.microsoft.com/office/drawing/2014/main" id="{B9293C6B-D94F-304A-A8F4-8745DAD9DF47}"/>
              </a:ext>
            </a:extLst>
          </p:cNvPr>
          <p:cNvSpPr>
            <a:spLocks noGrp="1"/>
          </p:cNvSpPr>
          <p:nvPr>
            <p:ph type="sldNum" sz="quarter" idx="12"/>
          </p:nvPr>
        </p:nvSpPr>
        <p:spPr>
          <a:xfrm>
            <a:off x="90297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7" name="Picture 6">
            <a:extLst>
              <a:ext uri="{FF2B5EF4-FFF2-40B4-BE49-F238E27FC236}">
                <a16:creationId xmlns:a16="http://schemas.microsoft.com/office/drawing/2014/main" id="{3AA315D3-3937-1747-9C2E-0067F12A02F0}"/>
              </a:ext>
            </a:extLst>
          </p:cNvPr>
          <p:cNvPicPr>
            <a:picLocks noChangeAspect="1"/>
          </p:cNvPicPr>
          <p:nvPr userDrawn="1"/>
        </p:nvPicPr>
        <p:blipFill rotWithShape="1">
          <a:blip r:embed="rId3"/>
          <a:srcRect l="75552" t="60520" r="3438" b="3809"/>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332066375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18DE245B-4FD3-2740-8BED-8269A8D5C217}"/>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5865297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69573A30-3961-C94C-A15D-1FC70640BAA5}"/>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6" name="Picture 15">
            <a:extLst>
              <a:ext uri="{FF2B5EF4-FFF2-40B4-BE49-F238E27FC236}">
                <a16:creationId xmlns:a16="http://schemas.microsoft.com/office/drawing/2014/main" id="{BF6D2BA4-6287-854B-A5A3-81A95726CF44}"/>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43250801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dirty="0"/>
              <a:t>Click to edit Master title style</a:t>
            </a:r>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ooter Placeholder 4">
            <a:extLst>
              <a:ext uri="{FF2B5EF4-FFF2-40B4-BE49-F238E27FC236}">
                <a16:creationId xmlns:a16="http://schemas.microsoft.com/office/drawing/2014/main" id="{EAED9FF8-3030-4E4D-ADC0-FA2315FD54F2}"/>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4" name="Picture 13">
            <a:extLst>
              <a:ext uri="{FF2B5EF4-FFF2-40B4-BE49-F238E27FC236}">
                <a16:creationId xmlns:a16="http://schemas.microsoft.com/office/drawing/2014/main" id="{BCD2DB21-CEFB-4A4D-B8DA-776FFE4E65ED}"/>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9539143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Edit Master text styles</a:t>
            </a:r>
          </a:p>
        </p:txBody>
      </p:sp>
      <p:sp>
        <p:nvSpPr>
          <p:cNvPr id="10" name="Footer Placeholder 4">
            <a:extLst>
              <a:ext uri="{FF2B5EF4-FFF2-40B4-BE49-F238E27FC236}">
                <a16:creationId xmlns:a16="http://schemas.microsoft.com/office/drawing/2014/main" id="{6552EEA6-13B7-F947-9C14-50FE8967965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6" name="Picture 15">
            <a:extLst>
              <a:ext uri="{FF2B5EF4-FFF2-40B4-BE49-F238E27FC236}">
                <a16:creationId xmlns:a16="http://schemas.microsoft.com/office/drawing/2014/main" id="{503D402F-215B-FB47-825A-3E2774C59C1B}"/>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9058139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Edit Master text styles</a:t>
            </a:r>
          </a:p>
        </p:txBody>
      </p:sp>
      <p:sp>
        <p:nvSpPr>
          <p:cNvPr id="10" name="Footer Placeholder 4">
            <a:extLst>
              <a:ext uri="{FF2B5EF4-FFF2-40B4-BE49-F238E27FC236}">
                <a16:creationId xmlns:a16="http://schemas.microsoft.com/office/drawing/2014/main" id="{99B9B80A-7CBE-8F4D-B2B0-66F7C285B4DD}"/>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5" name="Picture 14">
            <a:extLst>
              <a:ext uri="{FF2B5EF4-FFF2-40B4-BE49-F238E27FC236}">
                <a16:creationId xmlns:a16="http://schemas.microsoft.com/office/drawing/2014/main" id="{2D28D2B2-887B-C449-B54F-A6016CBDBCB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3328018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Slide Number Placeholder 5">
            <a:extLst>
              <a:ext uri="{FF2B5EF4-FFF2-40B4-BE49-F238E27FC236}">
                <a16:creationId xmlns:a16="http://schemas.microsoft.com/office/drawing/2014/main" id="{F93D8A33-23FE-0C4F-9E8F-25B4C5AE7E2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 name="Footer Placeholder 4">
            <a:extLst>
              <a:ext uri="{FF2B5EF4-FFF2-40B4-BE49-F238E27FC236}">
                <a16:creationId xmlns:a16="http://schemas.microsoft.com/office/drawing/2014/main" id="{BE8EE179-7D32-EC44-9957-395A214B62CF}"/>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8" name="Picture 7">
            <a:extLst>
              <a:ext uri="{FF2B5EF4-FFF2-40B4-BE49-F238E27FC236}">
                <a16:creationId xmlns:a16="http://schemas.microsoft.com/office/drawing/2014/main" id="{FD64CDEF-A244-5649-B243-5BDF609659DF}"/>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46862006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3" name="Footer Placeholder 4">
            <a:extLst>
              <a:ext uri="{FF2B5EF4-FFF2-40B4-BE49-F238E27FC236}">
                <a16:creationId xmlns:a16="http://schemas.microsoft.com/office/drawing/2014/main" id="{69573A30-3961-C94C-A15D-1FC70640BAA5}"/>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6" name="Picture 15">
            <a:extLst>
              <a:ext uri="{FF2B5EF4-FFF2-40B4-BE49-F238E27FC236}">
                <a16:creationId xmlns:a16="http://schemas.microsoft.com/office/drawing/2014/main" id="{B49C5B5F-9EDC-CD4D-BA0B-49411FD11BBC}"/>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48989112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a:noAutofit/>
          </a:bodyPr>
          <a:lstStyle>
            <a:lvl1pPr marL="0" indent="0">
              <a:buNone/>
              <a:defRPr/>
            </a:lvl1pPr>
          </a:lstStyle>
          <a:p>
            <a:endParaRPr lang="en-US" dirty="0"/>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a:noAutofit/>
          </a:bodyPr>
          <a:lstStyle>
            <a:lvl1pPr marL="0" indent="0">
              <a:buNone/>
              <a:defRPr/>
            </a:lvl1pPr>
          </a:lstStyle>
          <a:p>
            <a:endParaRPr lang="en-US" dirty="0"/>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a:noAutofit/>
          </a:bodyPr>
          <a:lstStyle>
            <a:lvl1pPr marL="0" indent="0">
              <a:buNone/>
              <a:defRPr/>
            </a:lvl1pPr>
          </a:lstStyle>
          <a:p>
            <a:endParaRPr lang="en-US" dirty="0"/>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a:noAutofit/>
          </a:bodyPr>
          <a:lstStyle>
            <a:lvl1pPr marL="0" indent="0">
              <a:buNone/>
              <a:defRPr/>
            </a:lvl1pPr>
          </a:lstStyle>
          <a:p>
            <a:endParaRPr lang="en-US" dirty="0"/>
          </a:p>
        </p:txBody>
      </p:sp>
      <p:sp>
        <p:nvSpPr>
          <p:cNvPr id="14" name="Footer Placeholder 4">
            <a:extLst>
              <a:ext uri="{FF2B5EF4-FFF2-40B4-BE49-F238E27FC236}">
                <a16:creationId xmlns:a16="http://schemas.microsoft.com/office/drawing/2014/main" id="{075ED423-869B-CA42-83F6-A40BF01C3EBF}"/>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6" name="Picture 15">
            <a:extLst>
              <a:ext uri="{FF2B5EF4-FFF2-40B4-BE49-F238E27FC236}">
                <a16:creationId xmlns:a16="http://schemas.microsoft.com/office/drawing/2014/main" id="{49A7927A-C274-E848-B9FC-75CF0763AED5}"/>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01079927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endParaRPr lang="en-US" dirty="0"/>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a:noAutofit/>
          </a:bodyPr>
          <a:lstStyle>
            <a:lvl1pPr marL="0" indent="0">
              <a:buNone/>
              <a:defRPr/>
            </a:lvl1pPr>
          </a:lstStyle>
          <a:p>
            <a:endParaRPr lang="en-US" dirty="0"/>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a:noAutofit/>
          </a:bodyPr>
          <a:lstStyle>
            <a:lvl1pPr marL="0" indent="0">
              <a:buNone/>
              <a:defRPr/>
            </a:lvl1pPr>
          </a:lstStyle>
          <a:p>
            <a:endParaRPr lang="en-US" dirty="0"/>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endParaRPr lang="en-US" dirty="0"/>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endParaRPr lang="en-US" dirty="0"/>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endParaRPr lang="en-US" dirty="0"/>
          </a:p>
        </p:txBody>
      </p:sp>
      <p:sp>
        <p:nvSpPr>
          <p:cNvPr id="21" name="Footer Placeholder 4">
            <a:extLst>
              <a:ext uri="{FF2B5EF4-FFF2-40B4-BE49-F238E27FC236}">
                <a16:creationId xmlns:a16="http://schemas.microsoft.com/office/drawing/2014/main" id="{FBF3F200-BB4F-664F-876E-B587463197ED}"/>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23" name="Picture 22">
            <a:extLst>
              <a:ext uri="{FF2B5EF4-FFF2-40B4-BE49-F238E27FC236}">
                <a16:creationId xmlns:a16="http://schemas.microsoft.com/office/drawing/2014/main" id="{C99A9892-B85D-B746-B8F0-8DD0CF1EABE7}"/>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423101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09FFA-7C4C-B44D-B2CF-5D721132748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CC9B2F-1656-C647-8AAC-E7485638E707}"/>
              </a:ext>
            </a:extLst>
          </p:cNvPr>
          <p:cNvSpPr>
            <a:spLocks noGrp="1"/>
          </p:cNvSpPr>
          <p:nvPr>
            <p:ph type="dt" sz="half" idx="10"/>
          </p:nvPr>
        </p:nvSpPr>
        <p:spPr/>
        <p:txBody>
          <a:bodyPr/>
          <a:lstStyle/>
          <a:p>
            <a:fld id="{CCA87E23-763F-194A-A633-AC661F977D5F}" type="datetime1">
              <a:rPr lang="en-US" smtClean="0"/>
              <a:t>9/10/21</a:t>
            </a:fld>
            <a:endParaRPr lang="en-US"/>
          </a:p>
        </p:txBody>
      </p:sp>
      <p:sp>
        <p:nvSpPr>
          <p:cNvPr id="4" name="Footer Placeholder 3">
            <a:extLst>
              <a:ext uri="{FF2B5EF4-FFF2-40B4-BE49-F238E27FC236}">
                <a16:creationId xmlns:a16="http://schemas.microsoft.com/office/drawing/2014/main" id="{C49124AE-9403-FF4D-824D-EB5D4178F938}"/>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F7FF1ACF-FE38-0A45-B765-928697FD74B6}"/>
              </a:ext>
            </a:extLst>
          </p:cNvPr>
          <p:cNvSpPr>
            <a:spLocks noGrp="1"/>
          </p:cNvSpPr>
          <p:nvPr>
            <p:ph type="sldNum" sz="quarter" idx="12"/>
          </p:nvPr>
        </p:nvSpPr>
        <p:spPr/>
        <p:txBody>
          <a:bodyPr/>
          <a:lstStyle/>
          <a:p>
            <a:fld id="{282CF0B9-EE7B-6F44-881A-1A8450A68866}" type="slidenum">
              <a:rPr lang="en-US" smtClean="0"/>
              <a:t>‹#›</a:t>
            </a:fld>
            <a:endParaRPr lang="en-US"/>
          </a:p>
        </p:txBody>
      </p:sp>
    </p:spTree>
    <p:extLst>
      <p:ext uri="{BB962C8B-B14F-4D97-AF65-F5344CB8AC3E}">
        <p14:creationId xmlns:p14="http://schemas.microsoft.com/office/powerpoint/2010/main" val="33777538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dirty="0"/>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dirty="0"/>
              <a:t>Edit Master text styles</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dirty="0"/>
              <a:t>Edit Master text styles</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dirty="0"/>
              <a:t>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p>
        </p:txBody>
      </p:sp>
      <p:sp>
        <p:nvSpPr>
          <p:cNvPr id="31" name="Footer Placeholder 4">
            <a:extLst>
              <a:ext uri="{FF2B5EF4-FFF2-40B4-BE49-F238E27FC236}">
                <a16:creationId xmlns:a16="http://schemas.microsoft.com/office/drawing/2014/main" id="{A9C4F210-2650-3942-9632-6074E8F12704}"/>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34" name="Picture 33">
            <a:extLst>
              <a:ext uri="{FF2B5EF4-FFF2-40B4-BE49-F238E27FC236}">
                <a16:creationId xmlns:a16="http://schemas.microsoft.com/office/drawing/2014/main" id="{F7CCF82A-4490-0644-8968-C198DF5F3F30}"/>
              </a:ext>
            </a:extLst>
          </p:cNvPr>
          <p:cNvPicPr>
            <a:picLocks noChangeAspect="1"/>
          </p:cNvPicPr>
          <p:nvPr userDrawn="1"/>
        </p:nvPicPr>
        <p:blipFill>
          <a:blip r:embed="rId3"/>
          <a:stretch>
            <a:fillRect/>
          </a:stretch>
        </p:blipFill>
        <p:spPr>
          <a:xfrm>
            <a:off x="9909200" y="365126"/>
            <a:ext cx="1772652" cy="449072"/>
          </a:xfrm>
          <a:prstGeom prst="rect">
            <a:avLst/>
          </a:prstGeom>
        </p:spPr>
      </p:pic>
      <p:pic>
        <p:nvPicPr>
          <p:cNvPr id="13" name="Picture 12">
            <a:extLst>
              <a:ext uri="{FF2B5EF4-FFF2-40B4-BE49-F238E27FC236}">
                <a16:creationId xmlns:a16="http://schemas.microsoft.com/office/drawing/2014/main" id="{76EEF212-16FA-C546-A6BD-253C80A1A8FF}"/>
              </a:ext>
            </a:extLst>
          </p:cNvPr>
          <p:cNvPicPr>
            <a:picLocks noChangeAspect="1"/>
          </p:cNvPicPr>
          <p:nvPr userDrawn="1"/>
        </p:nvPicPr>
        <p:blipFill rotWithShape="1">
          <a:blip r:embed="rId4"/>
          <a:srcRect l="75552" t="60520" r="3438" b="3809"/>
          <a:stretch/>
        </p:blipFill>
        <p:spPr>
          <a:xfrm rot="10800000">
            <a:off x="-1" y="-2"/>
            <a:ext cx="2268187" cy="2166103"/>
          </a:xfrm>
          <a:prstGeom prst="rect">
            <a:avLst/>
          </a:prstGeom>
        </p:spPr>
      </p:pic>
      <p:sp>
        <p:nvSpPr>
          <p:cNvPr id="17"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332979430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dirty="0"/>
              <a:t>Click to edit Master title style</a:t>
            </a:r>
          </a:p>
        </p:txBody>
      </p:sp>
      <p:pic>
        <p:nvPicPr>
          <p:cNvPr id="7" name="Picture 6">
            <a:extLst>
              <a:ext uri="{FF2B5EF4-FFF2-40B4-BE49-F238E27FC236}">
                <a16:creationId xmlns:a16="http://schemas.microsoft.com/office/drawing/2014/main" id="{18DE245B-4FD3-2740-8BED-8269A8D5C217}"/>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81"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Distributed and Cloud Computing – Fall 2021</a:t>
            </a:r>
            <a:endParaRPr kumimoji="0" lang="en-US" sz="881"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aphicFrame>
        <p:nvGraphicFramePr>
          <p:cNvPr id="12" name="Table 11">
            <a:extLst>
              <a:ext uri="{FF2B5EF4-FFF2-40B4-BE49-F238E27FC236}">
                <a16:creationId xmlns:a16="http://schemas.microsoft.com/office/drawing/2014/main" id="{0370ABAC-E7FF-4E74-94C9-7BD9C8392BD8}"/>
              </a:ext>
            </a:extLst>
          </p:cNvPr>
          <p:cNvGraphicFramePr>
            <a:graphicFrameLocks noGrp="1"/>
          </p:cNvGraphicFramePr>
          <p:nvPr userDrawn="1"/>
        </p:nvGraphicFramePr>
        <p:xfrm>
          <a:off x="420045" y="1782218"/>
          <a:ext cx="11348967" cy="3934918"/>
        </p:xfrm>
        <a:graphic>
          <a:graphicData uri="http://schemas.openxmlformats.org/drawingml/2006/table">
            <a:tbl>
              <a:tblPr firstRow="1" bandRow="1"/>
              <a:tblGrid>
                <a:gridCol w="2418520">
                  <a:extLst>
                    <a:ext uri="{9D8B030D-6E8A-4147-A177-3AD203B41FA5}">
                      <a16:colId xmlns:a16="http://schemas.microsoft.com/office/drawing/2014/main" val="3005986539"/>
                    </a:ext>
                  </a:extLst>
                </a:gridCol>
                <a:gridCol w="8930447">
                  <a:extLst>
                    <a:ext uri="{9D8B030D-6E8A-4147-A177-3AD203B41FA5}">
                      <a16:colId xmlns:a16="http://schemas.microsoft.com/office/drawing/2014/main" val="62459987"/>
                    </a:ext>
                  </a:extLst>
                </a:gridCol>
              </a:tblGrid>
              <a:tr h="723802">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905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6250437"/>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38100" cmpd="sng">
                      <a:noFill/>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extLst>
                  <a:ext uri="{0D108BD9-81ED-4DB2-BD59-A6C34878D82A}">
                    <a16:rowId xmlns:a16="http://schemas.microsoft.com/office/drawing/2014/main" val="2646983266"/>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42901877"/>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extLst>
                  <a:ext uri="{0D108BD9-81ED-4DB2-BD59-A6C34878D82A}">
                    <a16:rowId xmlns:a16="http://schemas.microsoft.com/office/drawing/2014/main" val="2209532838"/>
                  </a:ext>
                </a:extLst>
              </a:tr>
            </a:tbl>
          </a:graphicData>
        </a:graphic>
      </p:graphicFrame>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364521967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dirty="0"/>
              <a:t>Click to edit Master title style</a:t>
            </a:r>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81"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Distributed and Cloud Computing – Fall 2021</a:t>
            </a:r>
            <a:endParaRPr kumimoji="0" lang="en-US" sz="881"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aphicFrame>
        <p:nvGraphicFramePr>
          <p:cNvPr id="12" name="Table 11">
            <a:extLst>
              <a:ext uri="{FF2B5EF4-FFF2-40B4-BE49-F238E27FC236}">
                <a16:creationId xmlns:a16="http://schemas.microsoft.com/office/drawing/2014/main" id="{0370ABAC-E7FF-4E74-94C9-7BD9C8392BD8}"/>
              </a:ext>
            </a:extLst>
          </p:cNvPr>
          <p:cNvGraphicFramePr>
            <a:graphicFrameLocks noGrp="1"/>
          </p:cNvGraphicFramePr>
          <p:nvPr userDrawn="1"/>
        </p:nvGraphicFramePr>
        <p:xfrm>
          <a:off x="420045" y="1782218"/>
          <a:ext cx="11353800" cy="3934918"/>
        </p:xfrm>
        <a:graphic>
          <a:graphicData uri="http://schemas.openxmlformats.org/drawingml/2006/table">
            <a:tbl>
              <a:tblPr firstRow="1" bandRow="1"/>
              <a:tblGrid>
                <a:gridCol w="2418520">
                  <a:extLst>
                    <a:ext uri="{9D8B030D-6E8A-4147-A177-3AD203B41FA5}">
                      <a16:colId xmlns:a16="http://schemas.microsoft.com/office/drawing/2014/main" val="3005986539"/>
                    </a:ext>
                  </a:extLst>
                </a:gridCol>
                <a:gridCol w="4467640">
                  <a:extLst>
                    <a:ext uri="{9D8B030D-6E8A-4147-A177-3AD203B41FA5}">
                      <a16:colId xmlns:a16="http://schemas.microsoft.com/office/drawing/2014/main" val="62459987"/>
                    </a:ext>
                  </a:extLst>
                </a:gridCol>
                <a:gridCol w="4467640">
                  <a:extLst>
                    <a:ext uri="{9D8B030D-6E8A-4147-A177-3AD203B41FA5}">
                      <a16:colId xmlns:a16="http://schemas.microsoft.com/office/drawing/2014/main" val="4041369776"/>
                    </a:ext>
                  </a:extLst>
                </a:gridCol>
              </a:tblGrid>
              <a:tr h="723802">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9050" cap="flat" cmpd="sng" algn="ctr">
                      <a:solidFill>
                        <a:srgbClr val="FFFFFF"/>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9050" cap="flat" cmpd="sng" algn="ctr">
                      <a:solidFill>
                        <a:srgbClr val="FFFFFF"/>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6250437"/>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38100" cmpd="sng">
                      <a:noFill/>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extLst>
                  <a:ext uri="{0D108BD9-81ED-4DB2-BD59-A6C34878D82A}">
                    <a16:rowId xmlns:a16="http://schemas.microsoft.com/office/drawing/2014/main" val="2646983266"/>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42901877"/>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extLst>
                  <a:ext uri="{0D108BD9-81ED-4DB2-BD59-A6C34878D82A}">
                    <a16:rowId xmlns:a16="http://schemas.microsoft.com/office/drawing/2014/main" val="2209532838"/>
                  </a:ext>
                </a:extLst>
              </a:tr>
            </a:tbl>
          </a:graphicData>
        </a:graphic>
      </p:graphicFrame>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8" name="Picture 7">
            <a:extLst>
              <a:ext uri="{FF2B5EF4-FFF2-40B4-BE49-F238E27FC236}">
                <a16:creationId xmlns:a16="http://schemas.microsoft.com/office/drawing/2014/main" id="{FE4A4D56-E7FB-BE4E-A7A1-0A8FD1819058}"/>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83767481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0370ABAC-E7FF-4E74-94C9-7BD9C8392BD8}"/>
              </a:ext>
            </a:extLst>
          </p:cNvPr>
          <p:cNvGraphicFramePr>
            <a:graphicFrameLocks noGrp="1"/>
          </p:cNvGraphicFramePr>
          <p:nvPr userDrawn="1"/>
        </p:nvGraphicFramePr>
        <p:xfrm>
          <a:off x="419101" y="1782218"/>
          <a:ext cx="11354743" cy="3934918"/>
        </p:xfrm>
        <a:graphic>
          <a:graphicData uri="http://schemas.openxmlformats.org/drawingml/2006/table">
            <a:tbl>
              <a:tblPr firstRow="1" bandRow="1"/>
              <a:tblGrid>
                <a:gridCol w="2419351">
                  <a:extLst>
                    <a:ext uri="{9D8B030D-6E8A-4147-A177-3AD203B41FA5}">
                      <a16:colId xmlns:a16="http://schemas.microsoft.com/office/drawing/2014/main" val="3005986539"/>
                    </a:ext>
                  </a:extLst>
                </a:gridCol>
                <a:gridCol w="2978464">
                  <a:extLst>
                    <a:ext uri="{9D8B030D-6E8A-4147-A177-3AD203B41FA5}">
                      <a16:colId xmlns:a16="http://schemas.microsoft.com/office/drawing/2014/main" val="62459987"/>
                    </a:ext>
                  </a:extLst>
                </a:gridCol>
                <a:gridCol w="2978464">
                  <a:extLst>
                    <a:ext uri="{9D8B030D-6E8A-4147-A177-3AD203B41FA5}">
                      <a16:colId xmlns:a16="http://schemas.microsoft.com/office/drawing/2014/main" val="4041369776"/>
                    </a:ext>
                  </a:extLst>
                </a:gridCol>
                <a:gridCol w="2978464">
                  <a:extLst>
                    <a:ext uri="{9D8B030D-6E8A-4147-A177-3AD203B41FA5}">
                      <a16:colId xmlns:a16="http://schemas.microsoft.com/office/drawing/2014/main" val="565943697"/>
                    </a:ext>
                  </a:extLst>
                </a:gridCol>
              </a:tblGrid>
              <a:tr h="723802">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9050" cap="flat" cmpd="sng" algn="ctr">
                      <a:solidFill>
                        <a:srgbClr val="FFFFFF"/>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9050" cap="flat" cmpd="sng" algn="ctr">
                      <a:solidFill>
                        <a:srgbClr val="FFFFFF"/>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6250437"/>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38100" cmpd="sng">
                      <a:noFill/>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extLst>
                  <a:ext uri="{0D108BD9-81ED-4DB2-BD59-A6C34878D82A}">
                    <a16:rowId xmlns:a16="http://schemas.microsoft.com/office/drawing/2014/main" val="2646983266"/>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42901877"/>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extLst>
                  <a:ext uri="{0D108BD9-81ED-4DB2-BD59-A6C34878D82A}">
                    <a16:rowId xmlns:a16="http://schemas.microsoft.com/office/drawing/2014/main" val="2209532838"/>
                  </a:ext>
                </a:extLst>
              </a:tr>
            </a:tbl>
          </a:graphicData>
        </a:graphic>
      </p:graphicFrame>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dirty="0"/>
              <a:t>Click to edit Master title style</a:t>
            </a:r>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81"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Distributed and Cloud Computing – Fall 2021</a:t>
            </a:r>
            <a:endParaRPr kumimoji="0" lang="en-US" sz="881"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8" name="Picture 7">
            <a:extLst>
              <a:ext uri="{FF2B5EF4-FFF2-40B4-BE49-F238E27FC236}">
                <a16:creationId xmlns:a16="http://schemas.microsoft.com/office/drawing/2014/main" id="{8DBCFF47-80C8-FA4F-9A18-B92FA7DC4DF7}"/>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29914536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1" name="Picture 10">
            <a:extLst>
              <a:ext uri="{FF2B5EF4-FFF2-40B4-BE49-F238E27FC236}">
                <a16:creationId xmlns:a16="http://schemas.microsoft.com/office/drawing/2014/main" id="{BE6AEB20-C247-9049-A91B-EA79979980DA}"/>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361761704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dirty="0"/>
              <a:t>Click to edit Master title style</a:t>
            </a:r>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7" name="Picture 6">
            <a:extLst>
              <a:ext uri="{FF2B5EF4-FFF2-40B4-BE49-F238E27FC236}">
                <a16:creationId xmlns:a16="http://schemas.microsoft.com/office/drawing/2014/main" id="{1FCA25A4-C80D-FC44-8153-D8376A9E41FE}"/>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208701394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sp>
        <p:nvSpPr>
          <p:cNvPr id="10" name="Footer Placeholder 4">
            <a:extLst>
              <a:ext uri="{FF2B5EF4-FFF2-40B4-BE49-F238E27FC236}">
                <a16:creationId xmlns:a16="http://schemas.microsoft.com/office/drawing/2014/main" id="{F86437D1-E7F9-2F42-864E-95D935B7DAF8}"/>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 name="Slide Number Placeholder 5">
            <a:extLst>
              <a:ext uri="{FF2B5EF4-FFF2-40B4-BE49-F238E27FC236}">
                <a16:creationId xmlns:a16="http://schemas.microsoft.com/office/drawing/2014/main" id="{45F76685-5779-5D40-A261-B0BC701B3745}"/>
              </a:ext>
            </a:extLst>
          </p:cNvPr>
          <p:cNvSpPr>
            <a:spLocks noGrp="1"/>
          </p:cNvSpPr>
          <p:nvPr>
            <p:ph type="sldNum" sz="quarter" idx="12"/>
          </p:nvPr>
        </p:nvSpPr>
        <p:spPr>
          <a:xfrm>
            <a:off x="90297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6" name="Picture 5">
            <a:extLst>
              <a:ext uri="{FF2B5EF4-FFF2-40B4-BE49-F238E27FC236}">
                <a16:creationId xmlns:a16="http://schemas.microsoft.com/office/drawing/2014/main" id="{40DE264E-2087-B647-8F60-282FE0A1DE11}"/>
              </a:ext>
            </a:extLst>
          </p:cNvPr>
          <p:cNvPicPr>
            <a:picLocks noChangeAspect="1"/>
          </p:cNvPicPr>
          <p:nvPr userDrawn="1"/>
        </p:nvPicPr>
        <p:blipFill>
          <a:blip r:embed="rId3"/>
          <a:stretch>
            <a:fillRect/>
          </a:stretch>
        </p:blipFill>
        <p:spPr>
          <a:xfrm>
            <a:off x="9909200" y="365125"/>
            <a:ext cx="1772652" cy="449072"/>
          </a:xfrm>
          <a:prstGeom prst="rect">
            <a:avLst/>
          </a:prstGeom>
        </p:spPr>
      </p:pic>
    </p:spTree>
    <p:custDataLst>
      <p:tags r:id="rId1"/>
    </p:custDataLst>
    <p:extLst>
      <p:ext uri="{BB962C8B-B14F-4D97-AF65-F5344CB8AC3E}">
        <p14:creationId xmlns:p14="http://schemas.microsoft.com/office/powerpoint/2010/main" val="263251410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dirty="0"/>
              <a:t>Click to edit Master title style</a:t>
            </a:r>
          </a:p>
        </p:txBody>
      </p:sp>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1"/>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a:normAutofit/>
          </a:bodyPr>
          <a:lstStyle>
            <a:lvl1pPr marL="0" indent="0">
              <a:lnSpc>
                <a:spcPct val="100000"/>
              </a:lnSpc>
              <a:buNone/>
              <a:defRPr sz="1867"/>
            </a:lvl1pPr>
          </a:lstStyle>
          <a:p>
            <a:pPr lvl="0"/>
            <a:endParaRPr lang="en-US" dirty="0"/>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a:normAutofit/>
          </a:bodyPr>
          <a:lstStyle>
            <a:lvl1pPr marL="0" indent="0">
              <a:lnSpc>
                <a:spcPct val="100000"/>
              </a:lnSpc>
              <a:buNone/>
              <a:defRPr sz="1867"/>
            </a:lvl1pPr>
          </a:lstStyle>
          <a:p>
            <a:pPr lvl="0"/>
            <a:endParaRPr lang="en-US" dirty="0"/>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a:normAutofit/>
          </a:bodyPr>
          <a:lstStyle>
            <a:lvl1pPr marL="0" indent="0">
              <a:lnSpc>
                <a:spcPct val="100000"/>
              </a:lnSpc>
              <a:buNone/>
              <a:defRPr sz="1867"/>
            </a:lvl1pPr>
          </a:lstStyle>
          <a:p>
            <a:pPr lvl="0"/>
            <a:endParaRPr lang="en-US" dirty="0"/>
          </a:p>
        </p:txBody>
      </p:sp>
      <p:sp>
        <p:nvSpPr>
          <p:cNvPr id="23" name="Rectangle 22">
            <a:extLst>
              <a:ext uri="{FF2B5EF4-FFF2-40B4-BE49-F238E27FC236}">
                <a16:creationId xmlns:a16="http://schemas.microsoft.com/office/drawing/2014/main" id="{95458110-5E55-0F46-BBF5-9C8F2C62151D}"/>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5" name="Rectangle 24">
            <a:extLst>
              <a:ext uri="{FF2B5EF4-FFF2-40B4-BE49-F238E27FC236}">
                <a16:creationId xmlns:a16="http://schemas.microsoft.com/office/drawing/2014/main" id="{3A3837C0-EFCF-E345-9E05-AF315FB06800}"/>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endParaRPr lang="en-US" dirty="0"/>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a:normAutofit/>
          </a:bodyPr>
          <a:lstStyle>
            <a:lvl1pPr marL="0" indent="0">
              <a:buNone/>
              <a:defRPr sz="2400"/>
            </a:lvl1pPr>
          </a:lstStyle>
          <a:p>
            <a:pPr lvl="0"/>
            <a:endParaRPr lang="en-US" dirty="0"/>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a:noAutofit/>
          </a:bodyPr>
          <a:lstStyle>
            <a:lvl1pPr marL="0" indent="0">
              <a:buNone/>
              <a:defRPr sz="2000" b="0">
                <a:solidFill>
                  <a:schemeClr val="tx1"/>
                </a:solidFill>
              </a:defRPr>
            </a:lvl1pPr>
          </a:lstStyle>
          <a:p>
            <a:pPr lvl="0"/>
            <a:endParaRPr lang="en-US" dirty="0"/>
          </a:p>
        </p:txBody>
      </p:sp>
      <p:pic>
        <p:nvPicPr>
          <p:cNvPr id="16" name="Picture 15">
            <a:extLst>
              <a:ext uri="{FF2B5EF4-FFF2-40B4-BE49-F238E27FC236}">
                <a16:creationId xmlns:a16="http://schemas.microsoft.com/office/drawing/2014/main" id="{A51D4E80-7282-594D-8256-F973AFF71D56}"/>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81" b="0" i="0" u="none" strike="noStrike" kern="1200" cap="none" spc="0" normalizeH="0" baseline="0" noProof="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Distributed and Cloud Computing – Fall 2021</a:t>
            </a:r>
            <a:endParaRPr kumimoji="0" lang="en-US" sz="881"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3">
                <a:solidFill>
                  <a:schemeClr val="bg1"/>
                </a:solidFill>
              </a:defRPr>
            </a:lvl1pPr>
          </a:lstStyle>
          <a:p>
            <a:pPr lvl="0"/>
            <a:endParaRPr lang="en-US" dirty="0"/>
          </a:p>
        </p:txBody>
      </p:sp>
      <p:sp>
        <p:nvSpPr>
          <p:cNvPr id="24" name="TextBox 23"/>
          <p:cNvSpPr txBox="1"/>
          <p:nvPr userDrawn="1"/>
        </p:nvSpPr>
        <p:spPr>
          <a:xfrm>
            <a:off x="290923" y="3889248"/>
            <a:ext cx="770467" cy="23084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401" b="0" i="0" u="none" strike="noStrike" kern="1200" cap="none" spc="0" normalizeH="0" baseline="3000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t>
            </a:r>
            <a:endParaRPr kumimoji="0" lang="en-US" sz="14401"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3">
                <a:solidFill>
                  <a:schemeClr val="bg1"/>
                </a:solidFill>
              </a:defRPr>
            </a:lvl1pPr>
          </a:lstStyle>
          <a:p>
            <a:pPr lvl="0"/>
            <a:endParaRPr lang="en-US" dirty="0"/>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endParaRPr lang="en-US" dirty="0"/>
          </a:p>
        </p:txBody>
      </p:sp>
    </p:spTree>
    <p:custDataLst>
      <p:tags r:id="rId1"/>
    </p:custDataLst>
    <p:extLst>
      <p:ext uri="{BB962C8B-B14F-4D97-AF65-F5344CB8AC3E}">
        <p14:creationId xmlns:p14="http://schemas.microsoft.com/office/powerpoint/2010/main" val="28558974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dirty="0"/>
              <a:t>Click to edit Master title style</a:t>
            </a:r>
          </a:p>
        </p:txBody>
      </p:sp>
      <p:sp>
        <p:nvSpPr>
          <p:cNvPr id="8" name="Rectangle 7">
            <a:extLst>
              <a:ext uri="{FF2B5EF4-FFF2-40B4-BE49-F238E27FC236}">
                <a16:creationId xmlns:a16="http://schemas.microsoft.com/office/drawing/2014/main" id="{A413BF5D-EF1D-5C42-8ED2-B1DC40150995}"/>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13" name="Picture 12">
            <a:extLst>
              <a:ext uri="{FF2B5EF4-FFF2-40B4-BE49-F238E27FC236}">
                <a16:creationId xmlns:a16="http://schemas.microsoft.com/office/drawing/2014/main" id="{A51D4E80-7282-594D-8256-F973AFF71D56}"/>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100242956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5" name="TextBox 4">
            <a:extLst>
              <a:ext uri="{FF2B5EF4-FFF2-40B4-BE49-F238E27FC236}">
                <a16:creationId xmlns:a16="http://schemas.microsoft.com/office/drawing/2014/main" id="{7F32C9FB-A505-8F4E-99FC-1B161C930668}"/>
              </a:ext>
            </a:extLst>
          </p:cNvPr>
          <p:cNvSpPr txBox="1"/>
          <p:nvPr userDrawn="1"/>
        </p:nvSpPr>
        <p:spPr>
          <a:xfrm>
            <a:off x="423968" y="6089839"/>
            <a:ext cx="8921913" cy="646331"/>
          </a:xfrm>
          <a:prstGeom prst="rect">
            <a:avLst/>
          </a:prstGeom>
          <a:noFill/>
        </p:spPr>
        <p:txBody>
          <a:bodyPr wrap="square" rtlCol="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Light" charset="0"/>
                <a:ea typeface="Amazon Ember Light" charset="0"/>
                <a:cs typeface="Amazon Ember Light" charset="0"/>
              </a:rPr>
              <a:t>© 2019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kumimoji="0" lang="en-US" sz="900" b="0" i="0" u="sng" strike="noStrike" kern="1200" cap="none" spc="0" normalizeH="0" baseline="0" noProof="0" dirty="0">
                <a:ln>
                  <a:noFill/>
                </a:ln>
                <a:solidFill>
                  <a:srgbClr val="FFFFFF"/>
                </a:solidFill>
                <a:effectLst/>
                <a:uLnTx/>
                <a:uFillTx/>
                <a:latin typeface="Amazon Ember Light" charset="0"/>
                <a:ea typeface="Amazon Ember Light" charset="0"/>
                <a:cs typeface="Amazon Ember Light" charset="0"/>
              </a:rPr>
              <a:t>aws-course-feedback@amazon.com</a:t>
            </a:r>
            <a:r>
              <a:rPr kumimoji="0" lang="en-US" sz="900" b="0" i="0" u="none" strike="noStrike" kern="1200" cap="none" spc="0" normalizeH="0" baseline="0" noProof="0" dirty="0">
                <a:ln>
                  <a:noFill/>
                </a:ln>
                <a:solidFill>
                  <a:srgbClr val="FFFFFF"/>
                </a:solidFill>
                <a:effectLst/>
                <a:uLnTx/>
                <a:uFillTx/>
                <a:latin typeface="Amazon Ember Light" charset="0"/>
                <a:ea typeface="Amazon Ember Light" charset="0"/>
                <a:cs typeface="Amazon Ember Light" charset="0"/>
              </a:rPr>
              <a:t>. For all other questions, contact us at: </a:t>
            </a:r>
            <a:r>
              <a:rPr kumimoji="0" lang="en-US" sz="900" b="0" i="0" u="sng" strike="noStrike" kern="1200" cap="none" spc="0" normalizeH="0" baseline="0" noProof="0" dirty="0">
                <a:ln>
                  <a:noFill/>
                </a:ln>
                <a:solidFill>
                  <a:srgbClr val="FFFFFF"/>
                </a:solidFill>
                <a:effectLst/>
                <a:uLnTx/>
                <a:uFillTx/>
                <a:latin typeface="Amazon Ember Light" charset="0"/>
                <a:ea typeface="Amazon Ember Light" charset="0"/>
                <a:cs typeface="Amazon Ember Light" charset="0"/>
              </a:rPr>
              <a:t>https://aws.amazon.com/contact-us/aws-training/</a:t>
            </a:r>
            <a:r>
              <a:rPr kumimoji="0" lang="en-US" sz="900" b="0" i="0" u="none" strike="noStrike" kern="1200" cap="none" spc="0" normalizeH="0" baseline="0" noProof="0" dirty="0">
                <a:ln>
                  <a:noFill/>
                </a:ln>
                <a:solidFill>
                  <a:srgbClr val="FFFFFF"/>
                </a:solidFill>
                <a:effectLst/>
                <a:uLnTx/>
                <a:uFillTx/>
                <a:latin typeface="Amazon Ember Light" charset="0"/>
                <a:ea typeface="Amazon Ember Light" charset="0"/>
                <a:cs typeface="Amazon Ember Light" charset="0"/>
              </a:rPr>
              <a:t>. All trademarks are the property of their owners.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Amazon Ember Light"/>
              <a:ea typeface="+mn-ea"/>
              <a:cs typeface="+mn-cs"/>
            </a:endParaRPr>
          </a:p>
        </p:txBody>
      </p:sp>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p>
        </p:txBody>
      </p:sp>
      <p:pic>
        <p:nvPicPr>
          <p:cNvPr id="7" name="Picture 6">
            <a:extLst>
              <a:ext uri="{FF2B5EF4-FFF2-40B4-BE49-F238E27FC236}">
                <a16:creationId xmlns:a16="http://schemas.microsoft.com/office/drawing/2014/main" id="{91A5F71C-941B-424B-B0F4-B91497513EB8}"/>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72635131"/>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5B91C9-FA4A-814E-BC87-62DD7995F26E}"/>
              </a:ext>
            </a:extLst>
          </p:cNvPr>
          <p:cNvSpPr>
            <a:spLocks noGrp="1"/>
          </p:cNvSpPr>
          <p:nvPr>
            <p:ph type="dt" sz="half" idx="10"/>
          </p:nvPr>
        </p:nvSpPr>
        <p:spPr/>
        <p:txBody>
          <a:bodyPr/>
          <a:lstStyle/>
          <a:p>
            <a:fld id="{CC8429C0-53BA-F947-B794-66AD0AC43EF4}" type="datetime1">
              <a:rPr lang="en-US" smtClean="0"/>
              <a:t>9/10/21</a:t>
            </a:fld>
            <a:endParaRPr lang="en-US"/>
          </a:p>
        </p:txBody>
      </p:sp>
      <p:sp>
        <p:nvSpPr>
          <p:cNvPr id="3" name="Footer Placeholder 2">
            <a:extLst>
              <a:ext uri="{FF2B5EF4-FFF2-40B4-BE49-F238E27FC236}">
                <a16:creationId xmlns:a16="http://schemas.microsoft.com/office/drawing/2014/main" id="{6E10A8E2-2B45-D042-8715-CC6CAE9F6DAB}"/>
              </a:ext>
            </a:extLst>
          </p:cNvPr>
          <p:cNvSpPr>
            <a:spLocks noGrp="1"/>
          </p:cNvSpPr>
          <p:nvPr>
            <p:ph type="ftr" sz="quarter" idx="11"/>
          </p:nvPr>
        </p:nvSpPr>
        <p:spPr/>
        <p:txBody>
          <a:bodyPr/>
          <a:lstStyle/>
          <a:p>
            <a:r>
              <a:rPr lang="en-US"/>
              <a:t>Distributed and Cloud Computing – Fall 2021</a:t>
            </a:r>
          </a:p>
        </p:txBody>
      </p:sp>
      <p:sp>
        <p:nvSpPr>
          <p:cNvPr id="4" name="Slide Number Placeholder 3">
            <a:extLst>
              <a:ext uri="{FF2B5EF4-FFF2-40B4-BE49-F238E27FC236}">
                <a16:creationId xmlns:a16="http://schemas.microsoft.com/office/drawing/2014/main" id="{01595AA6-D312-4F40-B9D4-C2A77487AA8C}"/>
              </a:ext>
            </a:extLst>
          </p:cNvPr>
          <p:cNvSpPr>
            <a:spLocks noGrp="1"/>
          </p:cNvSpPr>
          <p:nvPr>
            <p:ph type="sldNum" sz="quarter" idx="12"/>
          </p:nvPr>
        </p:nvSpPr>
        <p:spPr/>
        <p:txBody>
          <a:bodyPr/>
          <a:lstStyle/>
          <a:p>
            <a:fld id="{282CF0B9-EE7B-6F44-881A-1A8450A68866}" type="slidenum">
              <a:rPr lang="en-US" smtClean="0"/>
              <a:t>‹#›</a:t>
            </a:fld>
            <a:endParaRPr lang="en-US"/>
          </a:p>
        </p:txBody>
      </p:sp>
    </p:spTree>
    <p:extLst>
      <p:ext uri="{BB962C8B-B14F-4D97-AF65-F5344CB8AC3E}">
        <p14:creationId xmlns:p14="http://schemas.microsoft.com/office/powerpoint/2010/main" val="344115752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D00D1B8-786D-A14A-BC8F-1CD55F6A16A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730" y="-2237"/>
            <a:ext cx="12221730" cy="6860237"/>
          </a:xfrm>
          <a:prstGeom prst="rect">
            <a:avLst/>
          </a:prstGeom>
        </p:spPr>
      </p:pic>
      <p:sp>
        <p:nvSpPr>
          <p:cNvPr id="2" name="Title 1"/>
          <p:cNvSpPr>
            <a:spLocks noGrp="1"/>
          </p:cNvSpPr>
          <p:nvPr userDrawn="1">
            <p:ph type="title"/>
          </p:nvPr>
        </p:nvSpPr>
        <p:spPr>
          <a:xfrm>
            <a:off x="238539" y="263527"/>
            <a:ext cx="111152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p:ph idx="1" hasCustomPrompt="1"/>
          </p:nvPr>
        </p:nvSpPr>
        <p:spPr>
          <a:xfrm>
            <a:off x="238539" y="1440305"/>
            <a:ext cx="11352570" cy="4913308"/>
          </a:xfrm>
        </p:spPr>
        <p:txBody>
          <a:bodyPr/>
          <a:lstStyle>
            <a:lvl1pPr marL="457200" indent="-457200">
              <a:buFontTx/>
              <a:buBlip>
                <a:blip r:embed="rId4"/>
              </a:buBlip>
              <a:defRPr b="0" i="0">
                <a:solidFill>
                  <a:schemeClr val="tx1"/>
                </a:solidFill>
                <a:latin typeface="Amazon Ember Light" charset="0"/>
                <a:ea typeface="Amazon Ember Light" charset="0"/>
                <a:cs typeface="Amazon Ember Light" charset="0"/>
              </a:defRPr>
            </a:lvl1pPr>
            <a:lvl2pPr marL="974725" indent="-457200">
              <a:buFontTx/>
              <a:buBlip>
                <a:blip r:embed="rId4"/>
              </a:buBlip>
              <a:defRPr b="0" i="0">
                <a:solidFill>
                  <a:schemeClr val="tx1"/>
                </a:solidFill>
                <a:latin typeface="Amazon Ember Light" charset="0"/>
                <a:ea typeface="Amazon Ember Light" charset="0"/>
                <a:cs typeface="Amazon Ember Light" charset="0"/>
              </a:defRPr>
            </a:lvl2pPr>
            <a:lvl3pPr marL="1428750" indent="-457200">
              <a:buFontTx/>
              <a:buBlip>
                <a:blip r:embed="rId4"/>
              </a:buBlip>
              <a:defRPr b="0" i="0">
                <a:solidFill>
                  <a:schemeClr val="tx1"/>
                </a:solidFill>
                <a:latin typeface="Amazon Ember Light" charset="0"/>
                <a:ea typeface="Amazon Ember Light" charset="0"/>
                <a:cs typeface="Amazon Ember Light" charset="0"/>
              </a:defRPr>
            </a:lvl3pPr>
            <a:lvl4pPr marL="1600200" indent="-228600">
              <a:buFontTx/>
              <a:buBlip>
                <a:blip r:embed="rId4"/>
              </a:buBlip>
              <a:defRPr b="0" i="0">
                <a:solidFill>
                  <a:schemeClr val="tx1"/>
                </a:solidFill>
                <a:latin typeface="Amazon Ember Light" charset="0"/>
                <a:ea typeface="Amazon Ember Light" charset="0"/>
                <a:cs typeface="Amazon Ember Light" charset="0"/>
              </a:defRPr>
            </a:lvl4pPr>
            <a:lvl5pPr marL="2057400" indent="-228600">
              <a:buFontTx/>
              <a:buBlip>
                <a:blip r:embed="rId4"/>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FC43BFD-8FF7-A343-A8A6-E2338FCE8046}" type="slidenum">
              <a:rPr kumimoji="0" lang="en-US" sz="900" b="0" i="0" u="none" strike="noStrike" kern="1200" cap="none" spc="0" normalizeH="0" baseline="0" noProof="0" smtClean="0">
                <a:ln>
                  <a:noFill/>
                </a:ln>
                <a:solidFill>
                  <a:srgbClr val="000000"/>
                </a:solidFill>
                <a:effectLst/>
                <a:uLnTx/>
                <a:uFillTx/>
                <a:latin typeface="Helvetica Neue LT Std 65 Medium"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solidFill>
              <a:effectLst/>
              <a:uLnTx/>
              <a:uFillTx/>
              <a:latin typeface="Helvetica Neue LT Std 65 Medium" charset="0"/>
            </a:endParaRPr>
          </a:p>
        </p:txBody>
      </p:sp>
      <p:sp>
        <p:nvSpPr>
          <p:cNvPr id="8" name="Rectangle 7">
            <a:extLst>
              <a:ext uri="{FF2B5EF4-FFF2-40B4-BE49-F238E27FC236}">
                <a16:creationId xmlns:a16="http://schemas.microsoft.com/office/drawing/2014/main" id="{96387C53-21CC-4861-A773-CA9C4A46D5DF}"/>
              </a:ext>
            </a:extLst>
          </p:cNvPr>
          <p:cNvSpPr/>
          <p:nvPr userDrawn="1"/>
        </p:nvSpPr>
        <p:spPr>
          <a:xfrm>
            <a:off x="12099313" y="6815016"/>
            <a:ext cx="9395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10" name="TextBox 9"/>
          <p:cNvSpPr txBox="1"/>
          <p:nvPr userDrawn="1"/>
        </p:nvSpPr>
        <p:spPr>
          <a:xfrm>
            <a:off x="251791" y="6480313"/>
            <a:ext cx="410817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lumMod val="85000"/>
                    <a:lumOff val="15000"/>
                  </a:srgbClr>
                </a:solidFill>
                <a:effectLst/>
                <a:uLnTx/>
                <a:uFillTx/>
                <a:latin typeface="Amazon Ember Light" charset="0"/>
                <a:ea typeface="Amazon Ember Light" charset="0"/>
                <a:cs typeface="Amazon Ember Light" charset="0"/>
              </a:rPr>
              <a:t>© 2018, Amazon Web Services, Inc. or its Affiliates. All rights reserved.</a:t>
            </a:r>
          </a:p>
        </p:txBody>
      </p:sp>
    </p:spTree>
    <p:custDataLst>
      <p:tags r:id="rId1"/>
    </p:custDataLst>
    <p:extLst>
      <p:ext uri="{BB962C8B-B14F-4D97-AF65-F5344CB8AC3E}">
        <p14:creationId xmlns:p14="http://schemas.microsoft.com/office/powerpoint/2010/main" val="212458153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dirty="0"/>
              <a:t>Click to edit Master title style</a:t>
            </a:r>
          </a:p>
        </p:txBody>
      </p:sp>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7" name="Picture 6">
            <a:extLst>
              <a:ext uri="{FF2B5EF4-FFF2-40B4-BE49-F238E27FC236}">
                <a16:creationId xmlns:a16="http://schemas.microsoft.com/office/drawing/2014/main" id="{63FC9937-4309-1345-9FFE-12A8DD2FC6B5}"/>
              </a:ext>
            </a:extLst>
          </p:cNvPr>
          <p:cNvPicPr>
            <a:picLocks noChangeAspect="1"/>
          </p:cNvPicPr>
          <p:nvPr userDrawn="1"/>
        </p:nvPicPr>
        <p:blipFill>
          <a:blip r:embed="rId4"/>
          <a:stretch>
            <a:fillRect/>
          </a:stretch>
        </p:blipFill>
        <p:spPr>
          <a:xfrm>
            <a:off x="9931098" y="6089839"/>
            <a:ext cx="1772656" cy="449073"/>
          </a:xfrm>
          <a:prstGeom prst="rect">
            <a:avLst/>
          </a:prstGeom>
        </p:spPr>
      </p:pic>
      <p:sp>
        <p:nvSpPr>
          <p:cNvPr id="3" name="Footer Placeholder 2"/>
          <p:cNvSpPr>
            <a:spLocks noGrp="1"/>
          </p:cNvSpPr>
          <p:nvPr>
            <p:ph type="ftr" sz="quarter" idx="11"/>
          </p:nvPr>
        </p:nvSpPr>
        <p:spPr/>
        <p:txBody>
          <a:bodyPr/>
          <a:lstStyle>
            <a:lvl1pPr>
              <a:defRPr>
                <a:latin typeface="Amazon Ember" panose="02000000000000000000" pitchFamily="2" charset="0"/>
                <a:ea typeface="Amazon Ember" panose="02000000000000000000" pitchFamily="2" charset="0"/>
              </a:defRPr>
            </a:lvl1pPr>
          </a:lstStyle>
          <a:p>
            <a:pPr>
              <a:defRPr/>
            </a:pPr>
            <a:r>
              <a:rPr lang="en-US">
                <a:solidFill>
                  <a:srgbClr val="000000">
                    <a:tint val="75000"/>
                  </a:srgbClr>
                </a:solidFill>
              </a:rPr>
              <a:t>Distributed and Cloud Computing – Fall 2021</a:t>
            </a:r>
            <a:endParaRPr lang="en-US" dirty="0">
              <a:solidFill>
                <a:srgbClr val="000000">
                  <a:tint val="75000"/>
                </a:srgbClr>
              </a:solidFill>
            </a:endParaRPr>
          </a:p>
        </p:txBody>
      </p:sp>
      <p:sp>
        <p:nvSpPr>
          <p:cNvPr id="6" name="Slide Number Placeholder 5"/>
          <p:cNvSpPr>
            <a:spLocks noGrp="1"/>
          </p:cNvSpPr>
          <p:nvPr>
            <p:ph type="sldNum" sz="quarter" idx="12"/>
          </p:nvPr>
        </p:nvSpPr>
        <p:spPr/>
        <p:txBody>
          <a:bodyPr/>
          <a:lstStyle>
            <a:lvl1pPr>
              <a:defRPr>
                <a:latin typeface="Amazon Ember" panose="02000000000000000000" pitchFamily="2" charset="0"/>
                <a:ea typeface="Amazon Ember" panose="02000000000000000000" pitchFamily="2" charset="0"/>
              </a:defRPr>
            </a:lvl1pPr>
          </a:lstStyle>
          <a:p>
            <a:pPr>
              <a:defRPr/>
            </a:pPr>
            <a:fld id="{B6A95138-A96E-2F42-A959-2EFD44FE4AB7}" type="slidenum">
              <a:rPr lang="en-US" smtClean="0">
                <a:solidFill>
                  <a:srgbClr val="000000">
                    <a:tint val="75000"/>
                  </a:srgbClr>
                </a:solidFill>
              </a:rPr>
              <a:pPr>
                <a:defRPr/>
              </a:pPr>
              <a:t>‹#›</a:t>
            </a:fld>
            <a:endParaRPr lang="en-US" dirty="0">
              <a:solidFill>
                <a:srgbClr val="000000">
                  <a:tint val="75000"/>
                </a:srgbClr>
              </a:solidFill>
            </a:endParaRPr>
          </a:p>
        </p:txBody>
      </p:sp>
    </p:spTree>
    <p:custDataLst>
      <p:tags r:id="rId1"/>
    </p:custDataLst>
    <p:extLst>
      <p:ext uri="{BB962C8B-B14F-4D97-AF65-F5344CB8AC3E}">
        <p14:creationId xmlns:p14="http://schemas.microsoft.com/office/powerpoint/2010/main" val="3117618014"/>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panose="02000000000000000000" pitchFamily="2" charset="0"/>
              <a:ea typeface="+mn-ea"/>
              <a:cs typeface="+mn-cs"/>
            </a:endParaRPr>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dirty="0"/>
              <a:t>Click to edit Master title style</a:t>
            </a:r>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6" name="Footer Placeholder 4">
            <a:extLst>
              <a:ext uri="{FF2B5EF4-FFF2-40B4-BE49-F238E27FC236}">
                <a16:creationId xmlns:a16="http://schemas.microsoft.com/office/drawing/2014/main" id="{6636900F-FBBE-9846-A194-AC5CF173B39F}"/>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r>
              <a:rPr lang="en-US">
                <a:solidFill>
                  <a:srgbClr val="FFFFFF"/>
                </a:solidFill>
              </a:rPr>
              <a:t>Distributed and Cloud Computing – Fall 2021</a:t>
            </a:r>
            <a:endParaRPr lang="en-US" dirty="0">
              <a:solidFill>
                <a:srgbClr val="FFFFFF"/>
              </a:solidFill>
            </a:endParaRPr>
          </a:p>
        </p:txBody>
      </p:sp>
      <p:pic>
        <p:nvPicPr>
          <p:cNvPr id="8" name="Picture 7">
            <a:extLst>
              <a:ext uri="{FF2B5EF4-FFF2-40B4-BE49-F238E27FC236}">
                <a16:creationId xmlns:a16="http://schemas.microsoft.com/office/drawing/2014/main" id="{68A38432-CE99-3E4B-B087-73EB0F09CDB2}"/>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162725194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panose="02000000000000000000" pitchFamily="2"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id="{C0EC8262-9538-E343-BCD0-0911ADA9E7A6}"/>
              </a:ext>
            </a:extLst>
          </p:cNvPr>
          <p:cNvPicPr>
            <a:picLocks noChangeAspect="1"/>
          </p:cNvPicPr>
          <p:nvPr userDrawn="1"/>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id="{7D651C47-09F6-C947-968C-92FC59515123}"/>
              </a:ext>
            </a:extLst>
          </p:cNvPr>
          <p:cNvSpPr>
            <a:spLocks noGrp="1"/>
          </p:cNvSpPr>
          <p:nvPr>
            <p:ph type="ftr" sz="quarter" idx="11"/>
          </p:nvPr>
        </p:nvSpPr>
        <p:spPr>
          <a:xfrm>
            <a:off x="7997728" y="6356350"/>
            <a:ext cx="3775172" cy="365125"/>
          </a:xfrm>
          <a:prstGeom prst="rect">
            <a:avLst/>
          </a:prstGeom>
        </p:spPr>
        <p:txBody>
          <a:bodyPr/>
          <a:lstStyle>
            <a:lvl1pPr algn="r">
              <a:defRPr>
                <a:latin typeface="Amazon Ember" panose="02000000000000000000" pitchFamily="2" charset="0"/>
                <a:ea typeface="Amazon Ember" panose="02000000000000000000" pitchFamily="2" charset="0"/>
              </a:defRPr>
            </a:lvl1pPr>
          </a:lstStyle>
          <a:p>
            <a:pPr>
              <a:defRPr/>
            </a:pPr>
            <a:r>
              <a:rPr lang="en-US">
                <a:solidFill>
                  <a:srgbClr val="000000">
                    <a:tint val="75000"/>
                  </a:srgbClr>
                </a:solidFill>
              </a:rPr>
              <a:t>Distributed and Cloud Computing – Fall 2021</a:t>
            </a:r>
            <a:endParaRPr lang="en-US" dirty="0">
              <a:solidFill>
                <a:srgbClr val="000000">
                  <a:tint val="75000"/>
                </a:srgbClr>
              </a:solidFill>
            </a:endParaRPr>
          </a:p>
        </p:txBody>
      </p:sp>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FFDB7B2F-8327-B54A-A6DB-5F4F68ECD970}"/>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latin typeface="Amazon Ember" panose="02000000000000000000" pitchFamily="2" charset="0"/>
                <a:ea typeface="Amazon Ember" panose="02000000000000000000" pitchFamily="2" charset="0"/>
              </a:defRPr>
            </a:lvl1pPr>
          </a:lstStyle>
          <a:p>
            <a:pPr>
              <a:defRPr/>
            </a:pPr>
            <a:fld id="{B6A95138-A96E-2F42-A959-2EFD44FE4AB7}" type="slidenum">
              <a:rPr lang="en-US" smtClean="0">
                <a:solidFill>
                  <a:srgbClr val="FFFFFF"/>
                </a:solidFill>
              </a:rPr>
              <a:pPr>
                <a:defRPr/>
              </a:pPr>
              <a:t>‹#›</a:t>
            </a:fld>
            <a:endParaRPr lang="en-US" dirty="0">
              <a:solidFill>
                <a:srgbClr val="FFFFFF"/>
              </a:solidFill>
            </a:endParaRPr>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280E0825-B265-3846-8BB3-B9ECFCCA9B2D}"/>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111069517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a16="http://schemas.microsoft.com/office/drawing/2014/main" id="{A9C4F210-2650-3942-9632-6074E8F12704}"/>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r>
              <a:rPr lang="en-US">
                <a:solidFill>
                  <a:srgbClr val="000000">
                    <a:tint val="75000"/>
                  </a:srgbClr>
                </a:solidFill>
              </a:rPr>
              <a:t>Distributed and Cloud Computing – Fall 2021</a:t>
            </a:r>
            <a:endParaRPr lang="en-US" dirty="0">
              <a:solidFill>
                <a:srgbClr val="000000">
                  <a:tint val="75000"/>
                </a:srgbClr>
              </a:solidFill>
            </a:endParaRPr>
          </a:p>
        </p:txBody>
      </p:sp>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dirty="0"/>
              <a:t>Click to edit Master title style</a:t>
            </a:r>
          </a:p>
        </p:txBody>
      </p:sp>
      <p:sp>
        <p:nvSpPr>
          <p:cNvPr id="11" name="Slide Number Placeholder 5">
            <a:extLst>
              <a:ext uri="{FF2B5EF4-FFF2-40B4-BE49-F238E27FC236}">
                <a16:creationId xmlns:a16="http://schemas.microsoft.com/office/drawing/2014/main" id="{B9293C6B-D94F-304A-A8F4-8745DAD9DF47}"/>
              </a:ext>
            </a:extLst>
          </p:cNvPr>
          <p:cNvSpPr>
            <a:spLocks noGrp="1"/>
          </p:cNvSpPr>
          <p:nvPr>
            <p:ph type="sldNum" sz="quarter" idx="12"/>
          </p:nvPr>
        </p:nvSpPr>
        <p:spPr>
          <a:xfrm>
            <a:off x="9029700" y="6356350"/>
            <a:ext cx="2743200" cy="365125"/>
          </a:xfrm>
        </p:spPr>
        <p:txBody>
          <a:bodyPr/>
          <a:lstStyle>
            <a:lvl1pPr>
              <a:defRPr>
                <a:latin typeface="Amazon Ember" panose="02000000000000000000" pitchFamily="2" charset="0"/>
                <a:ea typeface="Amazon Ember" panose="02000000000000000000" pitchFamily="2" charset="0"/>
              </a:defRPr>
            </a:lvl1pPr>
          </a:lstStyle>
          <a:p>
            <a:pPr>
              <a:defRPr/>
            </a:pPr>
            <a:fld id="{B6A95138-A96E-2F42-A959-2EFD44FE4AB7}" type="slidenum">
              <a:rPr lang="en-US" smtClean="0">
                <a:solidFill>
                  <a:srgbClr val="000000">
                    <a:tint val="75000"/>
                  </a:srgbClr>
                </a:solidFill>
              </a:rPr>
              <a:pPr>
                <a:defRPr/>
              </a:pPr>
              <a:t>‹#›</a:t>
            </a:fld>
            <a:endParaRPr lang="en-US" dirty="0">
              <a:solidFill>
                <a:srgbClr val="000000">
                  <a:tint val="75000"/>
                </a:srgbClr>
              </a:solidFill>
            </a:endParaRPr>
          </a:p>
        </p:txBody>
      </p:sp>
      <p:pic>
        <p:nvPicPr>
          <p:cNvPr id="7" name="Picture 6">
            <a:extLst>
              <a:ext uri="{FF2B5EF4-FFF2-40B4-BE49-F238E27FC236}">
                <a16:creationId xmlns:a16="http://schemas.microsoft.com/office/drawing/2014/main" id="{3AA315D3-3937-1747-9C2E-0067F12A02F0}"/>
              </a:ext>
            </a:extLst>
          </p:cNvPr>
          <p:cNvPicPr>
            <a:picLocks noChangeAspect="1"/>
          </p:cNvPicPr>
          <p:nvPr userDrawn="1"/>
        </p:nvPicPr>
        <p:blipFill rotWithShape="1">
          <a:blip r:embed="rId3"/>
          <a:srcRect l="75552" t="60520" r="3438" b="3809"/>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30551781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18DE245B-4FD3-2740-8BED-8269A8D5C217}"/>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lvl1pPr>
              <a:defRPr>
                <a:latin typeface="Amazon Ember" panose="02000000000000000000" pitchFamily="2" charset="0"/>
                <a:ea typeface="Amazon Ember" panose="02000000000000000000" pitchFamily="2" charset="0"/>
              </a:defRPr>
            </a:lvl1pPr>
          </a:lstStyle>
          <a:p>
            <a:pPr>
              <a:defRPr/>
            </a:pPr>
            <a:fld id="{B6A95138-A96E-2F42-A959-2EFD44FE4AB7}" type="slidenum">
              <a:rPr lang="en-US" smtClean="0">
                <a:solidFill>
                  <a:srgbClr val="000000">
                    <a:tint val="75000"/>
                  </a:srgbClr>
                </a:solidFill>
              </a:rPr>
              <a:pPr>
                <a:defRPr/>
              </a:pPr>
              <a:t>‹#›</a:t>
            </a:fld>
            <a:endParaRPr lang="en-US" dirty="0">
              <a:solidFill>
                <a:srgbClr val="000000">
                  <a:tint val="75000"/>
                </a:srgbClr>
              </a:solidFill>
            </a:endParaRPr>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r>
              <a:rPr lang="en-US">
                <a:solidFill>
                  <a:srgbClr val="000000">
                    <a:tint val="75000"/>
                  </a:srgbClr>
                </a:solidFill>
              </a:rPr>
              <a:t>Distributed and Cloud Computing – Fall 2021</a:t>
            </a:r>
            <a:endParaRPr lang="en-US" dirty="0">
              <a:solidFill>
                <a:srgbClr val="000000">
                  <a:tint val="75000"/>
                </a:srgbClr>
              </a:solidFill>
            </a:endParaRPr>
          </a:p>
        </p:txBody>
      </p:sp>
    </p:spTree>
    <p:custDataLst>
      <p:tags r:id="rId1"/>
    </p:custDataLst>
    <p:extLst>
      <p:ext uri="{BB962C8B-B14F-4D97-AF65-F5344CB8AC3E}">
        <p14:creationId xmlns:p14="http://schemas.microsoft.com/office/powerpoint/2010/main" val="156044370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lvl1pPr>
              <a:defRPr>
                <a:latin typeface="Amazon Ember" panose="02000000000000000000" pitchFamily="2" charset="0"/>
                <a:ea typeface="Amazon Ember" panose="02000000000000000000" pitchFamily="2" charset="0"/>
              </a:defRPr>
            </a:lvl1pPr>
          </a:lstStyle>
          <a:p>
            <a:pPr>
              <a:defRPr/>
            </a:pPr>
            <a:fld id="{B6A95138-A96E-2F42-A959-2EFD44FE4AB7}" type="slidenum">
              <a:rPr lang="en-US" smtClean="0">
                <a:solidFill>
                  <a:srgbClr val="000000">
                    <a:tint val="75000"/>
                  </a:srgbClr>
                </a:solidFill>
              </a:rPr>
              <a:pPr>
                <a:defRPr/>
              </a:pPr>
              <a:t>‹#›</a:t>
            </a:fld>
            <a:endParaRPr lang="en-US" dirty="0">
              <a:solidFill>
                <a:srgbClr val="000000">
                  <a:tint val="75000"/>
                </a:srgbClr>
              </a:solidFill>
            </a:endParaRPr>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69573A30-3961-C94C-A15D-1FC70640BAA5}"/>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r>
              <a:rPr lang="en-US">
                <a:solidFill>
                  <a:srgbClr val="000000">
                    <a:tint val="75000"/>
                  </a:srgbClr>
                </a:solidFill>
              </a:rPr>
              <a:t>Distributed and Cloud Computing – Fall 2021</a:t>
            </a:r>
            <a:endParaRPr lang="en-US" dirty="0">
              <a:solidFill>
                <a:srgbClr val="000000">
                  <a:tint val="75000"/>
                </a:srgbClr>
              </a:solidFill>
            </a:endParaRPr>
          </a:p>
        </p:txBody>
      </p:sp>
      <p:pic>
        <p:nvPicPr>
          <p:cNvPr id="16" name="Picture 15">
            <a:extLst>
              <a:ext uri="{FF2B5EF4-FFF2-40B4-BE49-F238E27FC236}">
                <a16:creationId xmlns:a16="http://schemas.microsoft.com/office/drawing/2014/main" id="{BF6D2BA4-6287-854B-A5A3-81A95726CF44}"/>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85193956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dirty="0"/>
              <a:t>Click to edit Master title style</a:t>
            </a:r>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a:noAutofit/>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lvl1pPr>
              <a:defRPr>
                <a:latin typeface="Amazon Ember" panose="02000000000000000000" pitchFamily="2" charset="0"/>
                <a:ea typeface="Amazon Ember" panose="02000000000000000000" pitchFamily="2" charset="0"/>
              </a:defRPr>
            </a:lvl1pPr>
          </a:lstStyle>
          <a:p>
            <a:pPr>
              <a:defRPr/>
            </a:pPr>
            <a:fld id="{B6A95138-A96E-2F42-A959-2EFD44FE4AB7}" type="slidenum">
              <a:rPr lang="en-US" smtClean="0">
                <a:solidFill>
                  <a:srgbClr val="000000">
                    <a:tint val="75000"/>
                  </a:srgbClr>
                </a:solidFill>
              </a:rPr>
              <a:pPr>
                <a:defRPr/>
              </a:pPr>
              <a:t>‹#›</a:t>
            </a:fld>
            <a:endParaRPr lang="en-US" dirty="0">
              <a:solidFill>
                <a:srgbClr val="000000">
                  <a:tint val="75000"/>
                </a:srgbClr>
              </a:solidFill>
            </a:endParaRPr>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a:noAutofit/>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a:noAutofit/>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ooter Placeholder 4">
            <a:extLst>
              <a:ext uri="{FF2B5EF4-FFF2-40B4-BE49-F238E27FC236}">
                <a16:creationId xmlns:a16="http://schemas.microsoft.com/office/drawing/2014/main" id="{EAED9FF8-3030-4E4D-ADC0-FA2315FD54F2}"/>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r>
              <a:rPr lang="en-US">
                <a:solidFill>
                  <a:srgbClr val="000000">
                    <a:tint val="75000"/>
                  </a:srgbClr>
                </a:solidFill>
              </a:rPr>
              <a:t>Distributed and Cloud Computing – Fall 2021</a:t>
            </a:r>
            <a:endParaRPr lang="en-US" dirty="0">
              <a:solidFill>
                <a:srgbClr val="000000">
                  <a:tint val="75000"/>
                </a:srgbClr>
              </a:solidFill>
            </a:endParaRPr>
          </a:p>
        </p:txBody>
      </p:sp>
      <p:pic>
        <p:nvPicPr>
          <p:cNvPr id="14" name="Picture 13">
            <a:extLst>
              <a:ext uri="{FF2B5EF4-FFF2-40B4-BE49-F238E27FC236}">
                <a16:creationId xmlns:a16="http://schemas.microsoft.com/office/drawing/2014/main" id="{BCD2DB21-CEFB-4A4D-B8DA-776FFE4E65ED}"/>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58785156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noAutofit/>
          </a:bodyPr>
          <a:lstStyle>
            <a:lvl1pPr>
              <a:defRPr>
                <a:latin typeface="Amazon Ember" panose="02000000000000000000" pitchFamily="2" charset="0"/>
                <a:ea typeface="Amazon Ember" panose="02000000000000000000" pitchFamily="2" charset="0"/>
              </a:defRPr>
            </a:lvl1pPr>
          </a:lstStyle>
          <a:p>
            <a:pPr>
              <a:defRPr/>
            </a:pPr>
            <a:fld id="{B6A95138-A96E-2F42-A959-2EFD44FE4AB7}" type="slidenum">
              <a:rPr lang="en-US" smtClean="0">
                <a:solidFill>
                  <a:srgbClr val="000000">
                    <a:tint val="75000"/>
                  </a:srgbClr>
                </a:solidFill>
              </a:rPr>
              <a:pPr>
                <a:defRPr/>
              </a:pPr>
              <a:t>‹#›</a:t>
            </a:fld>
            <a:endParaRPr lang="en-US" dirty="0">
              <a:solidFill>
                <a:srgbClr val="000000">
                  <a:tint val="75000"/>
                </a:srgbClr>
              </a:solidFill>
            </a:endParaRP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Edit Master text styles</a:t>
            </a:r>
          </a:p>
        </p:txBody>
      </p:sp>
      <p:sp>
        <p:nvSpPr>
          <p:cNvPr id="10" name="Footer Placeholder 4">
            <a:extLst>
              <a:ext uri="{FF2B5EF4-FFF2-40B4-BE49-F238E27FC236}">
                <a16:creationId xmlns:a16="http://schemas.microsoft.com/office/drawing/2014/main" id="{6552EEA6-13B7-F947-9C14-50FE8967965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r>
              <a:rPr lang="en-US">
                <a:solidFill>
                  <a:srgbClr val="000000">
                    <a:tint val="75000"/>
                  </a:srgbClr>
                </a:solidFill>
              </a:rPr>
              <a:t>Distributed and Cloud Computing – Fall 2021</a:t>
            </a:r>
            <a:endParaRPr lang="en-US" dirty="0">
              <a:solidFill>
                <a:srgbClr val="000000">
                  <a:tint val="75000"/>
                </a:srgbClr>
              </a:solidFill>
            </a:endParaRPr>
          </a:p>
        </p:txBody>
      </p:sp>
      <p:pic>
        <p:nvPicPr>
          <p:cNvPr id="16" name="Picture 15">
            <a:extLst>
              <a:ext uri="{FF2B5EF4-FFF2-40B4-BE49-F238E27FC236}">
                <a16:creationId xmlns:a16="http://schemas.microsoft.com/office/drawing/2014/main" id="{503D402F-215B-FB47-825A-3E2774C59C1B}"/>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50180303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lvl1pPr>
              <a:defRPr>
                <a:latin typeface="Amazon Ember" panose="02000000000000000000" pitchFamily="2" charset="0"/>
                <a:ea typeface="Amazon Ember" panose="02000000000000000000" pitchFamily="2" charset="0"/>
              </a:defRPr>
            </a:lvl1pPr>
          </a:lstStyle>
          <a:p>
            <a:pPr>
              <a:defRPr/>
            </a:pPr>
            <a:fld id="{B6A95138-A96E-2F42-A959-2EFD44FE4AB7}" type="slidenum">
              <a:rPr lang="en-US" smtClean="0">
                <a:solidFill>
                  <a:srgbClr val="000000">
                    <a:tint val="75000"/>
                  </a:srgbClr>
                </a:solidFill>
              </a:rPr>
              <a:pPr>
                <a:defRPr/>
              </a:pPr>
              <a:t>‹#›</a:t>
            </a:fld>
            <a:endParaRPr lang="en-US" dirty="0">
              <a:solidFill>
                <a:srgbClr val="000000">
                  <a:tint val="75000"/>
                </a:srgbClr>
              </a:solidFill>
            </a:endParaRP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Edit Master text styles</a:t>
            </a:r>
          </a:p>
        </p:txBody>
      </p:sp>
      <p:sp>
        <p:nvSpPr>
          <p:cNvPr id="10" name="Footer Placeholder 4">
            <a:extLst>
              <a:ext uri="{FF2B5EF4-FFF2-40B4-BE49-F238E27FC236}">
                <a16:creationId xmlns:a16="http://schemas.microsoft.com/office/drawing/2014/main" id="{99B9B80A-7CBE-8F4D-B2B0-66F7C285B4DD}"/>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r>
              <a:rPr lang="en-US">
                <a:solidFill>
                  <a:srgbClr val="000000">
                    <a:tint val="75000"/>
                  </a:srgbClr>
                </a:solidFill>
              </a:rPr>
              <a:t>Distributed and Cloud Computing – Fall 2021</a:t>
            </a:r>
            <a:endParaRPr lang="en-US" dirty="0">
              <a:solidFill>
                <a:srgbClr val="000000">
                  <a:tint val="75000"/>
                </a:srgbClr>
              </a:solidFill>
            </a:endParaRPr>
          </a:p>
        </p:txBody>
      </p:sp>
      <p:pic>
        <p:nvPicPr>
          <p:cNvPr id="15" name="Picture 14">
            <a:extLst>
              <a:ext uri="{FF2B5EF4-FFF2-40B4-BE49-F238E27FC236}">
                <a16:creationId xmlns:a16="http://schemas.microsoft.com/office/drawing/2014/main" id="{2D28D2B2-887B-C449-B54F-A6016CBDBCB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027173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D9F3D-35C8-AE40-AF62-2961624ABD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0F326BF-7EE4-2648-8797-6C27F1E37E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4DA19E-5AEF-2A4B-9BAE-CCB6970C4C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DA9FEB-7E94-0545-BB59-DAB90855B94B}"/>
              </a:ext>
            </a:extLst>
          </p:cNvPr>
          <p:cNvSpPr>
            <a:spLocks noGrp="1"/>
          </p:cNvSpPr>
          <p:nvPr>
            <p:ph type="dt" sz="half" idx="10"/>
          </p:nvPr>
        </p:nvSpPr>
        <p:spPr/>
        <p:txBody>
          <a:bodyPr/>
          <a:lstStyle/>
          <a:p>
            <a:fld id="{CA724C8B-DC2B-0B45-8981-612FFC9882F7}" type="datetime1">
              <a:rPr lang="en-US" smtClean="0"/>
              <a:t>9/10/21</a:t>
            </a:fld>
            <a:endParaRPr lang="en-US"/>
          </a:p>
        </p:txBody>
      </p:sp>
      <p:sp>
        <p:nvSpPr>
          <p:cNvPr id="6" name="Footer Placeholder 5">
            <a:extLst>
              <a:ext uri="{FF2B5EF4-FFF2-40B4-BE49-F238E27FC236}">
                <a16:creationId xmlns:a16="http://schemas.microsoft.com/office/drawing/2014/main" id="{A538B9C5-3C38-2B45-BDF8-7147A1C6C1AA}"/>
              </a:ext>
            </a:extLst>
          </p:cNvPr>
          <p:cNvSpPr>
            <a:spLocks noGrp="1"/>
          </p:cNvSpPr>
          <p:nvPr>
            <p:ph type="ftr" sz="quarter" idx="11"/>
          </p:nvPr>
        </p:nvSpPr>
        <p:spPr/>
        <p:txBody>
          <a:bodyPr/>
          <a:lstStyle/>
          <a:p>
            <a:r>
              <a:rPr lang="en-US"/>
              <a:t>Distributed and Cloud Computing – Fall 2021</a:t>
            </a:r>
          </a:p>
        </p:txBody>
      </p:sp>
      <p:sp>
        <p:nvSpPr>
          <p:cNvPr id="7" name="Slide Number Placeholder 6">
            <a:extLst>
              <a:ext uri="{FF2B5EF4-FFF2-40B4-BE49-F238E27FC236}">
                <a16:creationId xmlns:a16="http://schemas.microsoft.com/office/drawing/2014/main" id="{16CB04DB-4016-EE40-B12D-D696634BDEAC}"/>
              </a:ext>
            </a:extLst>
          </p:cNvPr>
          <p:cNvSpPr>
            <a:spLocks noGrp="1"/>
          </p:cNvSpPr>
          <p:nvPr>
            <p:ph type="sldNum" sz="quarter" idx="12"/>
          </p:nvPr>
        </p:nvSpPr>
        <p:spPr/>
        <p:txBody>
          <a:bodyPr/>
          <a:lstStyle/>
          <a:p>
            <a:fld id="{282CF0B9-EE7B-6F44-881A-1A8450A68866}" type="slidenum">
              <a:rPr lang="en-US" smtClean="0"/>
              <a:t>‹#›</a:t>
            </a:fld>
            <a:endParaRPr lang="en-US"/>
          </a:p>
        </p:txBody>
      </p:sp>
    </p:spTree>
    <p:extLst>
      <p:ext uri="{BB962C8B-B14F-4D97-AF65-F5344CB8AC3E}">
        <p14:creationId xmlns:p14="http://schemas.microsoft.com/office/powerpoint/2010/main" val="419451026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Slide Number Placeholder 5">
            <a:extLst>
              <a:ext uri="{FF2B5EF4-FFF2-40B4-BE49-F238E27FC236}">
                <a16:creationId xmlns:a16="http://schemas.microsoft.com/office/drawing/2014/main" id="{F93D8A33-23FE-0C4F-9E8F-25B4C5AE7E2D}"/>
              </a:ext>
            </a:extLst>
          </p:cNvPr>
          <p:cNvSpPr>
            <a:spLocks noGrp="1"/>
          </p:cNvSpPr>
          <p:nvPr>
            <p:ph type="sldNum" sz="quarter" idx="12"/>
          </p:nvPr>
        </p:nvSpPr>
        <p:spPr/>
        <p:txBody>
          <a:bodyPr/>
          <a:lstStyle>
            <a:lvl1pPr>
              <a:defRPr>
                <a:latin typeface="Amazon Ember" panose="02000000000000000000" pitchFamily="2" charset="0"/>
                <a:ea typeface="Amazon Ember" panose="02000000000000000000" pitchFamily="2" charset="0"/>
              </a:defRPr>
            </a:lvl1pPr>
          </a:lstStyle>
          <a:p>
            <a:pPr>
              <a:defRPr/>
            </a:pPr>
            <a:fld id="{B6A95138-A96E-2F42-A959-2EFD44FE4AB7}" type="slidenum">
              <a:rPr lang="en-US" smtClean="0">
                <a:solidFill>
                  <a:srgbClr val="000000">
                    <a:tint val="75000"/>
                  </a:srgbClr>
                </a:solidFill>
              </a:rPr>
              <a:pPr>
                <a:defRPr/>
              </a:pPr>
              <a:t>‹#›</a:t>
            </a:fld>
            <a:endParaRPr lang="en-US" dirty="0">
              <a:solidFill>
                <a:srgbClr val="000000">
                  <a:tint val="75000"/>
                </a:srgbClr>
              </a:solidFill>
            </a:endParaRPr>
          </a:p>
        </p:txBody>
      </p:sp>
      <p:sp>
        <p:nvSpPr>
          <p:cNvPr id="7" name="Footer Placeholder 4">
            <a:extLst>
              <a:ext uri="{FF2B5EF4-FFF2-40B4-BE49-F238E27FC236}">
                <a16:creationId xmlns:a16="http://schemas.microsoft.com/office/drawing/2014/main" id="{BE8EE179-7D32-EC44-9957-395A214B62CF}"/>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r>
              <a:rPr lang="en-US">
                <a:solidFill>
                  <a:srgbClr val="000000">
                    <a:tint val="75000"/>
                  </a:srgbClr>
                </a:solidFill>
              </a:rPr>
              <a:t>Distributed and Cloud Computing – Fall 2021</a:t>
            </a:r>
            <a:endParaRPr lang="en-US" dirty="0">
              <a:solidFill>
                <a:srgbClr val="000000">
                  <a:tint val="75000"/>
                </a:srgbClr>
              </a:solidFill>
            </a:endParaRPr>
          </a:p>
        </p:txBody>
      </p:sp>
      <p:pic>
        <p:nvPicPr>
          <p:cNvPr id="8" name="Picture 7">
            <a:extLst>
              <a:ext uri="{FF2B5EF4-FFF2-40B4-BE49-F238E27FC236}">
                <a16:creationId xmlns:a16="http://schemas.microsoft.com/office/drawing/2014/main" id="{FD64CDEF-A244-5649-B243-5BDF609659DF}"/>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43419408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lvl1pPr>
              <a:defRPr>
                <a:latin typeface="Amazon Ember" panose="02000000000000000000" pitchFamily="2" charset="0"/>
                <a:ea typeface="Amazon Ember" panose="02000000000000000000" pitchFamily="2" charset="0"/>
              </a:defRPr>
            </a:lvl1pPr>
          </a:lstStyle>
          <a:p>
            <a:pPr>
              <a:defRPr/>
            </a:pPr>
            <a:fld id="{B6A95138-A96E-2F42-A959-2EFD44FE4AB7}" type="slidenum">
              <a:rPr lang="en-US" smtClean="0">
                <a:solidFill>
                  <a:srgbClr val="000000">
                    <a:tint val="75000"/>
                  </a:srgbClr>
                </a:solidFill>
              </a:rPr>
              <a:pPr>
                <a:defRPr/>
              </a:pPr>
              <a:t>‹#›</a:t>
            </a:fld>
            <a:endParaRPr lang="en-US" dirty="0">
              <a:solidFill>
                <a:srgbClr val="000000">
                  <a:tint val="75000"/>
                </a:srgbClr>
              </a:solidFill>
            </a:endParaRPr>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3" name="Footer Placeholder 4">
            <a:extLst>
              <a:ext uri="{FF2B5EF4-FFF2-40B4-BE49-F238E27FC236}">
                <a16:creationId xmlns:a16="http://schemas.microsoft.com/office/drawing/2014/main" id="{69573A30-3961-C94C-A15D-1FC70640BAA5}"/>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r>
              <a:rPr lang="en-US">
                <a:solidFill>
                  <a:srgbClr val="000000">
                    <a:tint val="75000"/>
                  </a:srgbClr>
                </a:solidFill>
              </a:rPr>
              <a:t>Distributed and Cloud Computing – Fall 2021</a:t>
            </a:r>
            <a:endParaRPr lang="en-US" dirty="0">
              <a:solidFill>
                <a:srgbClr val="000000">
                  <a:tint val="75000"/>
                </a:srgbClr>
              </a:solidFill>
            </a:endParaRPr>
          </a:p>
        </p:txBody>
      </p:sp>
      <p:pic>
        <p:nvPicPr>
          <p:cNvPr id="16" name="Picture 15">
            <a:extLst>
              <a:ext uri="{FF2B5EF4-FFF2-40B4-BE49-F238E27FC236}">
                <a16:creationId xmlns:a16="http://schemas.microsoft.com/office/drawing/2014/main" id="{B49C5B5F-9EDC-CD4D-BA0B-49411FD11BBC}"/>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80948662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lvl1pPr>
              <a:defRPr>
                <a:latin typeface="Amazon Ember" panose="02000000000000000000" pitchFamily="2" charset="0"/>
                <a:ea typeface="Amazon Ember" panose="02000000000000000000" pitchFamily="2" charset="0"/>
              </a:defRPr>
            </a:lvl1pPr>
          </a:lstStyle>
          <a:p>
            <a:pPr>
              <a:defRPr/>
            </a:pPr>
            <a:fld id="{B6A95138-A96E-2F42-A959-2EFD44FE4AB7}" type="slidenum">
              <a:rPr lang="en-US" smtClean="0">
                <a:solidFill>
                  <a:srgbClr val="000000">
                    <a:tint val="75000"/>
                  </a:srgbClr>
                </a:solidFill>
              </a:rPr>
              <a:pPr>
                <a:defRPr/>
              </a:pPr>
              <a:t>‹#›</a:t>
            </a:fld>
            <a:endParaRPr lang="en-US" dirty="0">
              <a:solidFill>
                <a:srgbClr val="000000">
                  <a:tint val="75000"/>
                </a:srgbClr>
              </a:solidFill>
            </a:endParaRP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a:noAutofit/>
          </a:bodyPr>
          <a:lstStyle>
            <a:lvl1pPr marL="0" indent="0">
              <a:buNone/>
              <a:defRPr/>
            </a:lvl1pPr>
          </a:lstStyle>
          <a:p>
            <a:endParaRPr lang="en-US" dirty="0"/>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a:noAutofit/>
          </a:bodyPr>
          <a:lstStyle>
            <a:lvl1pPr marL="0" indent="0">
              <a:buNone/>
              <a:defRPr/>
            </a:lvl1pPr>
          </a:lstStyle>
          <a:p>
            <a:endParaRPr lang="en-US" dirty="0"/>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a:noAutofit/>
          </a:bodyPr>
          <a:lstStyle>
            <a:lvl1pPr marL="0" indent="0">
              <a:buNone/>
              <a:defRPr/>
            </a:lvl1pPr>
          </a:lstStyle>
          <a:p>
            <a:endParaRPr lang="en-US" dirty="0"/>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a:noAutofit/>
          </a:bodyPr>
          <a:lstStyle>
            <a:lvl1pPr marL="0" indent="0">
              <a:buNone/>
              <a:defRPr/>
            </a:lvl1pPr>
          </a:lstStyle>
          <a:p>
            <a:endParaRPr lang="en-US" dirty="0"/>
          </a:p>
        </p:txBody>
      </p:sp>
      <p:sp>
        <p:nvSpPr>
          <p:cNvPr id="14" name="Footer Placeholder 4">
            <a:extLst>
              <a:ext uri="{FF2B5EF4-FFF2-40B4-BE49-F238E27FC236}">
                <a16:creationId xmlns:a16="http://schemas.microsoft.com/office/drawing/2014/main" id="{075ED423-869B-CA42-83F6-A40BF01C3EBF}"/>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r>
              <a:rPr lang="en-US">
                <a:solidFill>
                  <a:srgbClr val="000000">
                    <a:tint val="75000"/>
                  </a:srgbClr>
                </a:solidFill>
              </a:rPr>
              <a:t>Distributed and Cloud Computing – Fall 2021</a:t>
            </a:r>
            <a:endParaRPr lang="en-US" dirty="0">
              <a:solidFill>
                <a:srgbClr val="000000">
                  <a:tint val="75000"/>
                </a:srgbClr>
              </a:solidFill>
            </a:endParaRPr>
          </a:p>
        </p:txBody>
      </p:sp>
      <p:pic>
        <p:nvPicPr>
          <p:cNvPr id="16" name="Picture 15">
            <a:extLst>
              <a:ext uri="{FF2B5EF4-FFF2-40B4-BE49-F238E27FC236}">
                <a16:creationId xmlns:a16="http://schemas.microsoft.com/office/drawing/2014/main" id="{49A7927A-C274-E848-B9FC-75CF0763AED5}"/>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76327593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noAutofit/>
          </a:bodyPr>
          <a:lstStyle>
            <a:lvl1pPr>
              <a:defRPr>
                <a:latin typeface="Amazon Ember" panose="02000000000000000000" pitchFamily="2" charset="0"/>
                <a:ea typeface="Amazon Ember" panose="02000000000000000000" pitchFamily="2" charset="0"/>
              </a:defRPr>
            </a:lvl1pPr>
          </a:lstStyle>
          <a:p>
            <a:pPr>
              <a:defRPr/>
            </a:pPr>
            <a:fld id="{B6A95138-A96E-2F42-A959-2EFD44FE4AB7}" type="slidenum">
              <a:rPr lang="en-US" smtClean="0">
                <a:solidFill>
                  <a:srgbClr val="000000">
                    <a:tint val="75000"/>
                  </a:srgbClr>
                </a:solidFill>
              </a:rPr>
              <a:pPr>
                <a:defRPr/>
              </a:pPr>
              <a:t>‹#›</a:t>
            </a:fld>
            <a:endParaRPr lang="en-US" dirty="0">
              <a:solidFill>
                <a:srgbClr val="000000">
                  <a:tint val="75000"/>
                </a:srgbClr>
              </a:solidFill>
            </a:endParaRP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endParaRPr lang="en-US" dirty="0"/>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a:noAutofit/>
          </a:bodyPr>
          <a:lstStyle>
            <a:lvl1pPr marL="0" indent="0">
              <a:buNone/>
              <a:defRPr/>
            </a:lvl1pPr>
          </a:lstStyle>
          <a:p>
            <a:endParaRPr lang="en-US" dirty="0"/>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a:noAutofit/>
          </a:bodyPr>
          <a:lstStyle>
            <a:lvl1pPr marL="0" indent="0">
              <a:buNone/>
              <a:defRPr/>
            </a:lvl1pPr>
          </a:lstStyle>
          <a:p>
            <a:endParaRPr lang="en-US" dirty="0"/>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endParaRPr lang="en-US" dirty="0"/>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endParaRPr lang="en-US" dirty="0"/>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endParaRPr lang="en-US" dirty="0"/>
          </a:p>
        </p:txBody>
      </p:sp>
      <p:sp>
        <p:nvSpPr>
          <p:cNvPr id="21" name="Footer Placeholder 4">
            <a:extLst>
              <a:ext uri="{FF2B5EF4-FFF2-40B4-BE49-F238E27FC236}">
                <a16:creationId xmlns:a16="http://schemas.microsoft.com/office/drawing/2014/main" id="{FBF3F200-BB4F-664F-876E-B587463197ED}"/>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r>
              <a:rPr lang="en-US">
                <a:solidFill>
                  <a:srgbClr val="000000">
                    <a:tint val="75000"/>
                  </a:srgbClr>
                </a:solidFill>
              </a:rPr>
              <a:t>Distributed and Cloud Computing – Fall 2021</a:t>
            </a:r>
            <a:endParaRPr lang="en-US" dirty="0">
              <a:solidFill>
                <a:srgbClr val="000000">
                  <a:tint val="75000"/>
                </a:srgbClr>
              </a:solidFill>
            </a:endParaRPr>
          </a:p>
        </p:txBody>
      </p:sp>
      <p:pic>
        <p:nvPicPr>
          <p:cNvPr id="23" name="Picture 22">
            <a:extLst>
              <a:ext uri="{FF2B5EF4-FFF2-40B4-BE49-F238E27FC236}">
                <a16:creationId xmlns:a16="http://schemas.microsoft.com/office/drawing/2014/main" id="{C99A9892-B85D-B746-B8F0-8DD0CF1EABE7}"/>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26868918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dirty="0"/>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dirty="0"/>
              <a:t>Edit Master text styles</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dirty="0"/>
              <a:t>Edit Master text styles</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dirty="0"/>
              <a:t>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p>
        </p:txBody>
      </p:sp>
      <p:sp>
        <p:nvSpPr>
          <p:cNvPr id="31" name="Footer Placeholder 4">
            <a:extLst>
              <a:ext uri="{FF2B5EF4-FFF2-40B4-BE49-F238E27FC236}">
                <a16:creationId xmlns:a16="http://schemas.microsoft.com/office/drawing/2014/main" id="{A9C4F210-2650-3942-9632-6074E8F12704}"/>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r>
              <a:rPr lang="en-US">
                <a:solidFill>
                  <a:srgbClr val="000000">
                    <a:tint val="75000"/>
                  </a:srgbClr>
                </a:solidFill>
              </a:rPr>
              <a:t>Distributed and Cloud Computing – Fall 2021</a:t>
            </a:r>
            <a:endParaRPr lang="en-US" dirty="0">
              <a:solidFill>
                <a:srgbClr val="000000">
                  <a:tint val="75000"/>
                </a:srgbClr>
              </a:solidFill>
            </a:endParaRPr>
          </a:p>
        </p:txBody>
      </p:sp>
      <p:pic>
        <p:nvPicPr>
          <p:cNvPr id="34" name="Picture 33">
            <a:extLst>
              <a:ext uri="{FF2B5EF4-FFF2-40B4-BE49-F238E27FC236}">
                <a16:creationId xmlns:a16="http://schemas.microsoft.com/office/drawing/2014/main" id="{F7CCF82A-4490-0644-8968-C198DF5F3F30}"/>
              </a:ext>
            </a:extLst>
          </p:cNvPr>
          <p:cNvPicPr>
            <a:picLocks noChangeAspect="1"/>
          </p:cNvPicPr>
          <p:nvPr userDrawn="1"/>
        </p:nvPicPr>
        <p:blipFill>
          <a:blip r:embed="rId3"/>
          <a:stretch>
            <a:fillRect/>
          </a:stretch>
        </p:blipFill>
        <p:spPr>
          <a:xfrm>
            <a:off x="9909200" y="365126"/>
            <a:ext cx="1772652" cy="449072"/>
          </a:xfrm>
          <a:prstGeom prst="rect">
            <a:avLst/>
          </a:prstGeom>
        </p:spPr>
      </p:pic>
      <p:pic>
        <p:nvPicPr>
          <p:cNvPr id="13" name="Picture 12">
            <a:extLst>
              <a:ext uri="{FF2B5EF4-FFF2-40B4-BE49-F238E27FC236}">
                <a16:creationId xmlns:a16="http://schemas.microsoft.com/office/drawing/2014/main" id="{76EEF212-16FA-C546-A6BD-253C80A1A8FF}"/>
              </a:ext>
            </a:extLst>
          </p:cNvPr>
          <p:cNvPicPr>
            <a:picLocks noChangeAspect="1"/>
          </p:cNvPicPr>
          <p:nvPr userDrawn="1"/>
        </p:nvPicPr>
        <p:blipFill rotWithShape="1">
          <a:blip r:embed="rId4"/>
          <a:srcRect l="75552" t="60520" r="3438" b="3809"/>
          <a:stretch/>
        </p:blipFill>
        <p:spPr>
          <a:xfrm rot="10800000">
            <a:off x="-1" y="-2"/>
            <a:ext cx="2268187" cy="2166103"/>
          </a:xfrm>
          <a:prstGeom prst="rect">
            <a:avLst/>
          </a:prstGeom>
        </p:spPr>
      </p:pic>
      <p:sp>
        <p:nvSpPr>
          <p:cNvPr id="17"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lvl1pPr>
              <a:defRPr>
                <a:latin typeface="Amazon Ember" panose="02000000000000000000" pitchFamily="2" charset="0"/>
                <a:ea typeface="Amazon Ember" panose="02000000000000000000" pitchFamily="2" charset="0"/>
              </a:defRPr>
            </a:lvl1pPr>
          </a:lstStyle>
          <a:p>
            <a:pPr>
              <a:defRPr/>
            </a:pPr>
            <a:fld id="{B6A95138-A96E-2F42-A959-2EFD44FE4AB7}" type="slidenum">
              <a:rPr lang="en-US" smtClean="0">
                <a:solidFill>
                  <a:srgbClr val="000000">
                    <a:tint val="75000"/>
                  </a:srgbClr>
                </a:solidFill>
              </a:rPr>
              <a:pPr>
                <a:defRPr/>
              </a:pPr>
              <a:t>‹#›</a:t>
            </a:fld>
            <a:endParaRPr lang="en-US" dirty="0">
              <a:solidFill>
                <a:srgbClr val="000000">
                  <a:tint val="75000"/>
                </a:srgbClr>
              </a:solidFill>
            </a:endParaRPr>
          </a:p>
        </p:txBody>
      </p:sp>
    </p:spTree>
    <p:custDataLst>
      <p:tags r:id="rId1"/>
    </p:custDataLst>
    <p:extLst>
      <p:ext uri="{BB962C8B-B14F-4D97-AF65-F5344CB8AC3E}">
        <p14:creationId xmlns:p14="http://schemas.microsoft.com/office/powerpoint/2010/main" val="1164289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dirty="0"/>
              <a:t>Click to edit Master title style</a:t>
            </a:r>
          </a:p>
        </p:txBody>
      </p:sp>
      <p:pic>
        <p:nvPicPr>
          <p:cNvPr id="7" name="Picture 6">
            <a:extLst>
              <a:ext uri="{FF2B5EF4-FFF2-40B4-BE49-F238E27FC236}">
                <a16:creationId xmlns:a16="http://schemas.microsoft.com/office/drawing/2014/main" id="{18DE245B-4FD3-2740-8BED-8269A8D5C217}"/>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r>
              <a:rPr lang="en-US">
                <a:solidFill>
                  <a:srgbClr val="000000">
                    <a:tint val="75000"/>
                  </a:srgbClr>
                </a:solidFill>
              </a:rPr>
              <a:t>Distributed and Cloud Computing – Fall 2021</a:t>
            </a:r>
            <a:endParaRPr lang="en-US" dirty="0">
              <a:solidFill>
                <a:srgbClr val="000000">
                  <a:tint val="75000"/>
                </a:srgbClr>
              </a:solidFill>
            </a:endParaRPr>
          </a:p>
        </p:txBody>
      </p:sp>
      <p:graphicFrame>
        <p:nvGraphicFramePr>
          <p:cNvPr id="12" name="Table 11">
            <a:extLst>
              <a:ext uri="{FF2B5EF4-FFF2-40B4-BE49-F238E27FC236}">
                <a16:creationId xmlns:a16="http://schemas.microsoft.com/office/drawing/2014/main" id="{0370ABAC-E7FF-4E74-94C9-7BD9C8392BD8}"/>
              </a:ext>
            </a:extLst>
          </p:cNvPr>
          <p:cNvGraphicFramePr>
            <a:graphicFrameLocks noGrp="1"/>
          </p:cNvGraphicFramePr>
          <p:nvPr userDrawn="1"/>
        </p:nvGraphicFramePr>
        <p:xfrm>
          <a:off x="420045" y="1782218"/>
          <a:ext cx="11348967" cy="3934918"/>
        </p:xfrm>
        <a:graphic>
          <a:graphicData uri="http://schemas.openxmlformats.org/drawingml/2006/table">
            <a:tbl>
              <a:tblPr firstRow="1" bandRow="1"/>
              <a:tblGrid>
                <a:gridCol w="2418520">
                  <a:extLst>
                    <a:ext uri="{9D8B030D-6E8A-4147-A177-3AD203B41FA5}">
                      <a16:colId xmlns:a16="http://schemas.microsoft.com/office/drawing/2014/main" val="3005986539"/>
                    </a:ext>
                  </a:extLst>
                </a:gridCol>
                <a:gridCol w="8930447">
                  <a:extLst>
                    <a:ext uri="{9D8B030D-6E8A-4147-A177-3AD203B41FA5}">
                      <a16:colId xmlns:a16="http://schemas.microsoft.com/office/drawing/2014/main" val="62459987"/>
                    </a:ext>
                  </a:extLst>
                </a:gridCol>
              </a:tblGrid>
              <a:tr h="723802">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kern="120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905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6250437"/>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2700" cmpd="sng">
                      <a:noFill/>
                    </a:lnR>
                    <a:lnT w="38100" cmpd="sng">
                      <a:noFill/>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extLst>
                  <a:ext uri="{0D108BD9-81ED-4DB2-BD59-A6C34878D82A}">
                    <a16:rowId xmlns:a16="http://schemas.microsoft.com/office/drawing/2014/main" val="2646983266"/>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42901877"/>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extLst>
                  <a:ext uri="{0D108BD9-81ED-4DB2-BD59-A6C34878D82A}">
                    <a16:rowId xmlns:a16="http://schemas.microsoft.com/office/drawing/2014/main" val="2209532838"/>
                  </a:ext>
                </a:extLst>
              </a:tr>
            </a:tbl>
          </a:graphicData>
        </a:graphic>
      </p:graphicFrame>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lvl1pPr>
              <a:defRPr>
                <a:latin typeface="Amazon Ember" panose="02000000000000000000" pitchFamily="2" charset="0"/>
                <a:ea typeface="Amazon Ember" panose="02000000000000000000" pitchFamily="2" charset="0"/>
              </a:defRPr>
            </a:lvl1pPr>
          </a:lstStyle>
          <a:p>
            <a:pPr>
              <a:defRPr/>
            </a:pPr>
            <a:fld id="{B6A95138-A96E-2F42-A959-2EFD44FE4AB7}" type="slidenum">
              <a:rPr lang="en-US" smtClean="0">
                <a:solidFill>
                  <a:srgbClr val="000000">
                    <a:tint val="75000"/>
                  </a:srgbClr>
                </a:solidFill>
              </a:rPr>
              <a:pPr>
                <a:defRPr/>
              </a:pPr>
              <a:t>‹#›</a:t>
            </a:fld>
            <a:endParaRPr lang="en-US" dirty="0">
              <a:solidFill>
                <a:srgbClr val="000000">
                  <a:tint val="75000"/>
                </a:srgbClr>
              </a:solidFill>
            </a:endParaRPr>
          </a:p>
        </p:txBody>
      </p:sp>
    </p:spTree>
    <p:custDataLst>
      <p:tags r:id="rId1"/>
    </p:custDataLst>
    <p:extLst>
      <p:ext uri="{BB962C8B-B14F-4D97-AF65-F5344CB8AC3E}">
        <p14:creationId xmlns:p14="http://schemas.microsoft.com/office/powerpoint/2010/main" val="127109998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dirty="0"/>
              <a:t>Click to edit Master title style</a:t>
            </a:r>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r>
              <a:rPr lang="en-US">
                <a:solidFill>
                  <a:srgbClr val="000000">
                    <a:tint val="75000"/>
                  </a:srgbClr>
                </a:solidFill>
              </a:rPr>
              <a:t>Distributed and Cloud Computing – Fall 2021</a:t>
            </a:r>
            <a:endParaRPr lang="en-US" dirty="0">
              <a:solidFill>
                <a:srgbClr val="000000">
                  <a:tint val="75000"/>
                </a:srgbClr>
              </a:solidFill>
            </a:endParaRPr>
          </a:p>
        </p:txBody>
      </p:sp>
      <p:graphicFrame>
        <p:nvGraphicFramePr>
          <p:cNvPr id="12" name="Table 11">
            <a:extLst>
              <a:ext uri="{FF2B5EF4-FFF2-40B4-BE49-F238E27FC236}">
                <a16:creationId xmlns:a16="http://schemas.microsoft.com/office/drawing/2014/main" id="{0370ABAC-E7FF-4E74-94C9-7BD9C8392BD8}"/>
              </a:ext>
            </a:extLst>
          </p:cNvPr>
          <p:cNvGraphicFramePr>
            <a:graphicFrameLocks noGrp="1"/>
          </p:cNvGraphicFramePr>
          <p:nvPr userDrawn="1"/>
        </p:nvGraphicFramePr>
        <p:xfrm>
          <a:off x="420045" y="1782218"/>
          <a:ext cx="11353800" cy="3934918"/>
        </p:xfrm>
        <a:graphic>
          <a:graphicData uri="http://schemas.openxmlformats.org/drawingml/2006/table">
            <a:tbl>
              <a:tblPr firstRow="1" bandRow="1"/>
              <a:tblGrid>
                <a:gridCol w="2418520">
                  <a:extLst>
                    <a:ext uri="{9D8B030D-6E8A-4147-A177-3AD203B41FA5}">
                      <a16:colId xmlns:a16="http://schemas.microsoft.com/office/drawing/2014/main" val="3005986539"/>
                    </a:ext>
                  </a:extLst>
                </a:gridCol>
                <a:gridCol w="4467640">
                  <a:extLst>
                    <a:ext uri="{9D8B030D-6E8A-4147-A177-3AD203B41FA5}">
                      <a16:colId xmlns:a16="http://schemas.microsoft.com/office/drawing/2014/main" val="62459987"/>
                    </a:ext>
                  </a:extLst>
                </a:gridCol>
                <a:gridCol w="4467640">
                  <a:extLst>
                    <a:ext uri="{9D8B030D-6E8A-4147-A177-3AD203B41FA5}">
                      <a16:colId xmlns:a16="http://schemas.microsoft.com/office/drawing/2014/main" val="4041369776"/>
                    </a:ext>
                  </a:extLst>
                </a:gridCol>
              </a:tblGrid>
              <a:tr h="723802">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kern="120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9050" cap="flat" cmpd="sng" algn="ctr">
                      <a:solidFill>
                        <a:srgbClr val="FFFFFF"/>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kern="120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9050" cap="flat" cmpd="sng" algn="ctr">
                      <a:solidFill>
                        <a:srgbClr val="FFFFFF"/>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6250437"/>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2700" cmpd="sng">
                      <a:noFill/>
                    </a:lnR>
                    <a:lnT w="38100" cmpd="sng">
                      <a:noFill/>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extLst>
                  <a:ext uri="{0D108BD9-81ED-4DB2-BD59-A6C34878D82A}">
                    <a16:rowId xmlns:a16="http://schemas.microsoft.com/office/drawing/2014/main" val="2646983266"/>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42901877"/>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extLst>
                  <a:ext uri="{0D108BD9-81ED-4DB2-BD59-A6C34878D82A}">
                    <a16:rowId xmlns:a16="http://schemas.microsoft.com/office/drawing/2014/main" val="2209532838"/>
                  </a:ext>
                </a:extLst>
              </a:tr>
            </a:tbl>
          </a:graphicData>
        </a:graphic>
      </p:graphicFrame>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lvl1pPr>
              <a:defRPr>
                <a:latin typeface="Amazon Ember" panose="02000000000000000000" pitchFamily="2" charset="0"/>
                <a:ea typeface="Amazon Ember" panose="02000000000000000000" pitchFamily="2" charset="0"/>
              </a:defRPr>
            </a:lvl1pPr>
          </a:lstStyle>
          <a:p>
            <a:pPr>
              <a:defRPr/>
            </a:pPr>
            <a:fld id="{B6A95138-A96E-2F42-A959-2EFD44FE4AB7}" type="slidenum">
              <a:rPr lang="en-US" smtClean="0">
                <a:solidFill>
                  <a:srgbClr val="000000">
                    <a:tint val="75000"/>
                  </a:srgbClr>
                </a:solidFill>
              </a:rPr>
              <a:pPr>
                <a:defRPr/>
              </a:pPr>
              <a:t>‹#›</a:t>
            </a:fld>
            <a:endParaRPr lang="en-US" dirty="0">
              <a:solidFill>
                <a:srgbClr val="000000">
                  <a:tint val="75000"/>
                </a:srgbClr>
              </a:solidFill>
            </a:endParaRPr>
          </a:p>
        </p:txBody>
      </p:sp>
      <p:pic>
        <p:nvPicPr>
          <p:cNvPr id="8" name="Picture 7">
            <a:extLst>
              <a:ext uri="{FF2B5EF4-FFF2-40B4-BE49-F238E27FC236}">
                <a16:creationId xmlns:a16="http://schemas.microsoft.com/office/drawing/2014/main" id="{FE4A4D56-E7FB-BE4E-A7A1-0A8FD1819058}"/>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18019791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0370ABAC-E7FF-4E74-94C9-7BD9C8392BD8}"/>
              </a:ext>
            </a:extLst>
          </p:cNvPr>
          <p:cNvGraphicFramePr>
            <a:graphicFrameLocks noGrp="1"/>
          </p:cNvGraphicFramePr>
          <p:nvPr userDrawn="1"/>
        </p:nvGraphicFramePr>
        <p:xfrm>
          <a:off x="419101" y="1782218"/>
          <a:ext cx="11354743" cy="3934918"/>
        </p:xfrm>
        <a:graphic>
          <a:graphicData uri="http://schemas.openxmlformats.org/drawingml/2006/table">
            <a:tbl>
              <a:tblPr firstRow="1" bandRow="1"/>
              <a:tblGrid>
                <a:gridCol w="2419351">
                  <a:extLst>
                    <a:ext uri="{9D8B030D-6E8A-4147-A177-3AD203B41FA5}">
                      <a16:colId xmlns:a16="http://schemas.microsoft.com/office/drawing/2014/main" val="3005986539"/>
                    </a:ext>
                  </a:extLst>
                </a:gridCol>
                <a:gridCol w="2978464">
                  <a:extLst>
                    <a:ext uri="{9D8B030D-6E8A-4147-A177-3AD203B41FA5}">
                      <a16:colId xmlns:a16="http://schemas.microsoft.com/office/drawing/2014/main" val="62459987"/>
                    </a:ext>
                  </a:extLst>
                </a:gridCol>
                <a:gridCol w="2978464">
                  <a:extLst>
                    <a:ext uri="{9D8B030D-6E8A-4147-A177-3AD203B41FA5}">
                      <a16:colId xmlns:a16="http://schemas.microsoft.com/office/drawing/2014/main" val="4041369776"/>
                    </a:ext>
                  </a:extLst>
                </a:gridCol>
                <a:gridCol w="2978464">
                  <a:extLst>
                    <a:ext uri="{9D8B030D-6E8A-4147-A177-3AD203B41FA5}">
                      <a16:colId xmlns:a16="http://schemas.microsoft.com/office/drawing/2014/main" val="565943697"/>
                    </a:ext>
                  </a:extLst>
                </a:gridCol>
              </a:tblGrid>
              <a:tr h="723802">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kern="120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9050" cap="flat" cmpd="sng" algn="ctr">
                      <a:solidFill>
                        <a:srgbClr val="FFFFFF"/>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kern="120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kern="120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9050" cap="flat" cmpd="sng" algn="ctr">
                      <a:solidFill>
                        <a:srgbClr val="FFFFFF"/>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6250437"/>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2700" cmpd="sng">
                      <a:noFill/>
                    </a:lnR>
                    <a:lnT w="38100" cmpd="sng">
                      <a:noFill/>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extLst>
                  <a:ext uri="{0D108BD9-81ED-4DB2-BD59-A6C34878D82A}">
                    <a16:rowId xmlns:a16="http://schemas.microsoft.com/office/drawing/2014/main" val="2646983266"/>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42901877"/>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extLst>
                  <a:ext uri="{0D108BD9-81ED-4DB2-BD59-A6C34878D82A}">
                    <a16:rowId xmlns:a16="http://schemas.microsoft.com/office/drawing/2014/main" val="2209532838"/>
                  </a:ext>
                </a:extLst>
              </a:tr>
            </a:tbl>
          </a:graphicData>
        </a:graphic>
      </p:graphicFrame>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dirty="0"/>
              <a:t>Click to edit Master title style</a:t>
            </a:r>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r>
              <a:rPr lang="en-US">
                <a:solidFill>
                  <a:srgbClr val="000000">
                    <a:tint val="75000"/>
                  </a:srgbClr>
                </a:solidFill>
              </a:rPr>
              <a:t>Distributed and Cloud Computing – Fall 2021</a:t>
            </a:r>
            <a:endParaRPr lang="en-US" dirty="0">
              <a:solidFill>
                <a:srgbClr val="000000">
                  <a:tint val="75000"/>
                </a:srgbClr>
              </a:solidFill>
            </a:endParaRP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lvl1pPr>
              <a:defRPr>
                <a:latin typeface="Amazon Ember" panose="02000000000000000000" pitchFamily="2" charset="0"/>
                <a:ea typeface="Amazon Ember" panose="02000000000000000000" pitchFamily="2" charset="0"/>
              </a:defRPr>
            </a:lvl1pPr>
          </a:lstStyle>
          <a:p>
            <a:pPr>
              <a:defRPr/>
            </a:pPr>
            <a:fld id="{B6A95138-A96E-2F42-A959-2EFD44FE4AB7}" type="slidenum">
              <a:rPr lang="en-US" smtClean="0">
                <a:solidFill>
                  <a:srgbClr val="000000">
                    <a:tint val="75000"/>
                  </a:srgbClr>
                </a:solidFill>
              </a:rPr>
              <a:pPr>
                <a:defRPr/>
              </a:pPr>
              <a:t>‹#›</a:t>
            </a:fld>
            <a:endParaRPr lang="en-US" dirty="0">
              <a:solidFill>
                <a:srgbClr val="000000">
                  <a:tint val="75000"/>
                </a:srgbClr>
              </a:solidFill>
            </a:endParaRPr>
          </a:p>
        </p:txBody>
      </p:sp>
      <p:pic>
        <p:nvPicPr>
          <p:cNvPr id="8" name="Picture 7">
            <a:extLst>
              <a:ext uri="{FF2B5EF4-FFF2-40B4-BE49-F238E27FC236}">
                <a16:creationId xmlns:a16="http://schemas.microsoft.com/office/drawing/2014/main" id="{8DBCFF47-80C8-FA4F-9A18-B92FA7DC4DF7}"/>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323552997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lvl1pPr>
              <a:defRPr>
                <a:latin typeface="Amazon Ember" panose="02000000000000000000" pitchFamily="2" charset="0"/>
                <a:ea typeface="Amazon Ember" panose="02000000000000000000" pitchFamily="2" charset="0"/>
              </a:defRPr>
            </a:lvl1pPr>
          </a:lstStyle>
          <a:p>
            <a:pPr>
              <a:defRPr/>
            </a:pPr>
            <a:fld id="{B6A95138-A96E-2F42-A959-2EFD44FE4AB7}" type="slidenum">
              <a:rPr lang="en-US" smtClean="0">
                <a:solidFill>
                  <a:srgbClr val="000000">
                    <a:tint val="75000"/>
                  </a:srgbClr>
                </a:solidFill>
              </a:rPr>
              <a:pPr>
                <a:defRPr/>
              </a:pPr>
              <a:t>‹#›</a:t>
            </a:fld>
            <a:endParaRPr lang="en-US" dirty="0">
              <a:solidFill>
                <a:srgbClr val="000000">
                  <a:tint val="75000"/>
                </a:srgbClr>
              </a:solidFill>
            </a:endParaRPr>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r>
              <a:rPr lang="en-US">
                <a:solidFill>
                  <a:srgbClr val="000000">
                    <a:tint val="75000"/>
                  </a:srgbClr>
                </a:solidFill>
              </a:rPr>
              <a:t>Distributed and Cloud Computing – Fall 2021</a:t>
            </a:r>
            <a:endParaRPr lang="en-US" dirty="0">
              <a:solidFill>
                <a:srgbClr val="000000">
                  <a:tint val="75000"/>
                </a:srgbClr>
              </a:solidFill>
            </a:endParaRPr>
          </a:p>
        </p:txBody>
      </p:sp>
      <p:pic>
        <p:nvPicPr>
          <p:cNvPr id="11" name="Picture 10">
            <a:extLst>
              <a:ext uri="{FF2B5EF4-FFF2-40B4-BE49-F238E27FC236}">
                <a16:creationId xmlns:a16="http://schemas.microsoft.com/office/drawing/2014/main" id="{BE6AEB20-C247-9049-A91B-EA79979980DA}"/>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395977578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dirty="0"/>
              <a:t>Click to edit Master title style</a:t>
            </a:r>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r>
              <a:rPr lang="en-US">
                <a:solidFill>
                  <a:srgbClr val="000000">
                    <a:tint val="75000"/>
                  </a:srgbClr>
                </a:solidFill>
              </a:rPr>
              <a:t>Distributed and Cloud Computing – Fall 2021</a:t>
            </a:r>
            <a:endParaRPr lang="en-US" dirty="0">
              <a:solidFill>
                <a:srgbClr val="000000">
                  <a:tint val="75000"/>
                </a:srgbClr>
              </a:solidFill>
            </a:endParaRPr>
          </a:p>
        </p:txBody>
      </p:sp>
      <p:pic>
        <p:nvPicPr>
          <p:cNvPr id="7" name="Picture 6">
            <a:extLst>
              <a:ext uri="{FF2B5EF4-FFF2-40B4-BE49-F238E27FC236}">
                <a16:creationId xmlns:a16="http://schemas.microsoft.com/office/drawing/2014/main" id="{1FCA25A4-C80D-FC44-8153-D8376A9E41FE}"/>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0"/>
            <a:ext cx="2743200" cy="365125"/>
          </a:xfrm>
        </p:spPr>
        <p:txBody>
          <a:bodyPr/>
          <a:lstStyle>
            <a:lvl1pPr>
              <a:defRPr>
                <a:latin typeface="Amazon Ember" panose="02000000000000000000" pitchFamily="2" charset="0"/>
                <a:ea typeface="Amazon Ember" panose="02000000000000000000" pitchFamily="2" charset="0"/>
              </a:defRPr>
            </a:lvl1pPr>
          </a:lstStyle>
          <a:p>
            <a:pPr>
              <a:defRPr/>
            </a:pPr>
            <a:fld id="{B6A95138-A96E-2F42-A959-2EFD44FE4AB7}" type="slidenum">
              <a:rPr lang="en-US" smtClean="0">
                <a:solidFill>
                  <a:srgbClr val="000000">
                    <a:tint val="75000"/>
                  </a:srgbClr>
                </a:solidFill>
              </a:rPr>
              <a:pPr>
                <a:defRPr/>
              </a:pPr>
              <a:t>‹#›</a:t>
            </a:fld>
            <a:endParaRPr lang="en-US" dirty="0">
              <a:solidFill>
                <a:srgbClr val="000000">
                  <a:tint val="75000"/>
                </a:srgbClr>
              </a:solidFill>
            </a:endParaRPr>
          </a:p>
        </p:txBody>
      </p:sp>
    </p:spTree>
    <p:custDataLst>
      <p:tags r:id="rId1"/>
    </p:custDataLst>
    <p:extLst>
      <p:ext uri="{BB962C8B-B14F-4D97-AF65-F5344CB8AC3E}">
        <p14:creationId xmlns:p14="http://schemas.microsoft.com/office/powerpoint/2010/main" val="1815962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11C5F-4771-6649-AAA0-AF8AFEF247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668C140-2F1E-7F4D-81C0-16304D6EC5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ACDDED3-5113-1A48-84FB-C75A63E0C9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76A948-BCFD-5E4D-938B-6D7B69B34B09}"/>
              </a:ext>
            </a:extLst>
          </p:cNvPr>
          <p:cNvSpPr>
            <a:spLocks noGrp="1"/>
          </p:cNvSpPr>
          <p:nvPr>
            <p:ph type="dt" sz="half" idx="10"/>
          </p:nvPr>
        </p:nvSpPr>
        <p:spPr/>
        <p:txBody>
          <a:bodyPr/>
          <a:lstStyle/>
          <a:p>
            <a:fld id="{14207CBA-138E-B248-9A15-306F7C059BA2}" type="datetime1">
              <a:rPr lang="en-US" smtClean="0"/>
              <a:t>9/10/21</a:t>
            </a:fld>
            <a:endParaRPr lang="en-US"/>
          </a:p>
        </p:txBody>
      </p:sp>
      <p:sp>
        <p:nvSpPr>
          <p:cNvPr id="6" name="Footer Placeholder 5">
            <a:extLst>
              <a:ext uri="{FF2B5EF4-FFF2-40B4-BE49-F238E27FC236}">
                <a16:creationId xmlns:a16="http://schemas.microsoft.com/office/drawing/2014/main" id="{71F1320F-4089-B24A-894B-8D71010A05F0}"/>
              </a:ext>
            </a:extLst>
          </p:cNvPr>
          <p:cNvSpPr>
            <a:spLocks noGrp="1"/>
          </p:cNvSpPr>
          <p:nvPr>
            <p:ph type="ftr" sz="quarter" idx="11"/>
          </p:nvPr>
        </p:nvSpPr>
        <p:spPr/>
        <p:txBody>
          <a:bodyPr/>
          <a:lstStyle/>
          <a:p>
            <a:r>
              <a:rPr lang="en-US"/>
              <a:t>Distributed and Cloud Computing – Fall 2021</a:t>
            </a:r>
          </a:p>
        </p:txBody>
      </p:sp>
      <p:sp>
        <p:nvSpPr>
          <p:cNvPr id="7" name="Slide Number Placeholder 6">
            <a:extLst>
              <a:ext uri="{FF2B5EF4-FFF2-40B4-BE49-F238E27FC236}">
                <a16:creationId xmlns:a16="http://schemas.microsoft.com/office/drawing/2014/main" id="{9CF2B8EB-79BA-6C45-96BA-EC1B7C0A7304}"/>
              </a:ext>
            </a:extLst>
          </p:cNvPr>
          <p:cNvSpPr>
            <a:spLocks noGrp="1"/>
          </p:cNvSpPr>
          <p:nvPr>
            <p:ph type="sldNum" sz="quarter" idx="12"/>
          </p:nvPr>
        </p:nvSpPr>
        <p:spPr/>
        <p:txBody>
          <a:bodyPr/>
          <a:lstStyle/>
          <a:p>
            <a:fld id="{282CF0B9-EE7B-6F44-881A-1A8450A68866}" type="slidenum">
              <a:rPr lang="en-US" smtClean="0"/>
              <a:t>‹#›</a:t>
            </a:fld>
            <a:endParaRPr lang="en-US"/>
          </a:p>
        </p:txBody>
      </p:sp>
    </p:spTree>
    <p:extLst>
      <p:ext uri="{BB962C8B-B14F-4D97-AF65-F5344CB8AC3E}">
        <p14:creationId xmlns:p14="http://schemas.microsoft.com/office/powerpoint/2010/main" val="176910736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sp>
        <p:nvSpPr>
          <p:cNvPr id="10" name="Footer Placeholder 4">
            <a:extLst>
              <a:ext uri="{FF2B5EF4-FFF2-40B4-BE49-F238E27FC236}">
                <a16:creationId xmlns:a16="http://schemas.microsoft.com/office/drawing/2014/main" id="{F86437D1-E7F9-2F42-864E-95D935B7DAF8}"/>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r>
              <a:rPr lang="en-US">
                <a:solidFill>
                  <a:srgbClr val="000000">
                    <a:tint val="75000"/>
                  </a:srgbClr>
                </a:solidFill>
              </a:rPr>
              <a:t>Distributed and Cloud Computing – Fall 2021</a:t>
            </a:r>
            <a:endParaRPr lang="en-US" dirty="0">
              <a:solidFill>
                <a:srgbClr val="000000">
                  <a:tint val="75000"/>
                </a:srgbClr>
              </a:solidFill>
            </a:endParaRPr>
          </a:p>
        </p:txBody>
      </p:sp>
      <p:sp>
        <p:nvSpPr>
          <p:cNvPr id="7" name="Slide Number Placeholder 5">
            <a:extLst>
              <a:ext uri="{FF2B5EF4-FFF2-40B4-BE49-F238E27FC236}">
                <a16:creationId xmlns:a16="http://schemas.microsoft.com/office/drawing/2014/main" id="{45F76685-5779-5D40-A261-B0BC701B3745}"/>
              </a:ext>
            </a:extLst>
          </p:cNvPr>
          <p:cNvSpPr>
            <a:spLocks noGrp="1"/>
          </p:cNvSpPr>
          <p:nvPr>
            <p:ph type="sldNum" sz="quarter" idx="12"/>
          </p:nvPr>
        </p:nvSpPr>
        <p:spPr>
          <a:xfrm>
            <a:off x="9029700" y="6356350"/>
            <a:ext cx="2743200" cy="365125"/>
          </a:xfrm>
        </p:spPr>
        <p:txBody>
          <a:bodyPr/>
          <a:lstStyle>
            <a:lvl1pPr>
              <a:defRPr>
                <a:latin typeface="Amazon Ember" panose="02000000000000000000" pitchFamily="2" charset="0"/>
                <a:ea typeface="Amazon Ember" panose="02000000000000000000" pitchFamily="2" charset="0"/>
              </a:defRPr>
            </a:lvl1pPr>
          </a:lstStyle>
          <a:p>
            <a:pPr>
              <a:defRPr/>
            </a:pPr>
            <a:fld id="{B6A95138-A96E-2F42-A959-2EFD44FE4AB7}" type="slidenum">
              <a:rPr lang="en-US" smtClean="0">
                <a:solidFill>
                  <a:srgbClr val="000000">
                    <a:tint val="75000"/>
                  </a:srgbClr>
                </a:solidFill>
              </a:rPr>
              <a:pPr>
                <a:defRPr/>
              </a:pPr>
              <a:t>‹#›</a:t>
            </a:fld>
            <a:endParaRPr lang="en-US" dirty="0">
              <a:solidFill>
                <a:srgbClr val="000000">
                  <a:tint val="75000"/>
                </a:srgbClr>
              </a:solidFill>
            </a:endParaRPr>
          </a:p>
        </p:txBody>
      </p:sp>
      <p:pic>
        <p:nvPicPr>
          <p:cNvPr id="6" name="Picture 5">
            <a:extLst>
              <a:ext uri="{FF2B5EF4-FFF2-40B4-BE49-F238E27FC236}">
                <a16:creationId xmlns:a16="http://schemas.microsoft.com/office/drawing/2014/main" id="{40DE264E-2087-B647-8F60-282FE0A1DE11}"/>
              </a:ext>
            </a:extLst>
          </p:cNvPr>
          <p:cNvPicPr>
            <a:picLocks noChangeAspect="1"/>
          </p:cNvPicPr>
          <p:nvPr userDrawn="1"/>
        </p:nvPicPr>
        <p:blipFill>
          <a:blip r:embed="rId3"/>
          <a:stretch>
            <a:fillRect/>
          </a:stretch>
        </p:blipFill>
        <p:spPr>
          <a:xfrm>
            <a:off x="9909200" y="365125"/>
            <a:ext cx="1772652" cy="449072"/>
          </a:xfrm>
          <a:prstGeom prst="rect">
            <a:avLst/>
          </a:prstGeom>
        </p:spPr>
      </p:pic>
    </p:spTree>
    <p:custDataLst>
      <p:tags r:id="rId1"/>
    </p:custDataLst>
    <p:extLst>
      <p:ext uri="{BB962C8B-B14F-4D97-AF65-F5344CB8AC3E}">
        <p14:creationId xmlns:p14="http://schemas.microsoft.com/office/powerpoint/2010/main" val="143417305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dirty="0"/>
              <a:t>Click to edit Master title style</a:t>
            </a:r>
          </a:p>
        </p:txBody>
      </p:sp>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1"/>
            <a:ext cx="2743200" cy="365125"/>
          </a:xfrm>
          <a:prstGeom prst="rect">
            <a:avLst/>
          </a:prstGeom>
        </p:spPr>
        <p:txBody>
          <a:bodyPr/>
          <a:lstStyle>
            <a:lvl1pPr>
              <a:defRPr>
                <a:latin typeface="Amazon Ember" panose="02000000000000000000" pitchFamily="2" charset="0"/>
                <a:ea typeface="Amazon Ember" panose="02000000000000000000" pitchFamily="2" charset="0"/>
              </a:defRPr>
            </a:lvl1pPr>
          </a:lstStyle>
          <a:p>
            <a:pPr>
              <a:defRPr/>
            </a:pPr>
            <a:fld id="{B6A95138-A96E-2F42-A959-2EFD44FE4AB7}" type="slidenum">
              <a:rPr lang="en-US" smtClean="0">
                <a:solidFill>
                  <a:srgbClr val="000000">
                    <a:tint val="75000"/>
                  </a:srgbClr>
                </a:solidFill>
              </a:rPr>
              <a:pPr>
                <a:defRPr/>
              </a:pPr>
              <a:t>‹#›</a:t>
            </a:fld>
            <a:endParaRPr lang="en-US" dirty="0">
              <a:solidFill>
                <a:srgbClr val="000000">
                  <a:tint val="75000"/>
                </a:srgbClr>
              </a:solidFill>
            </a:endParaRPr>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a:normAutofit/>
          </a:bodyPr>
          <a:lstStyle>
            <a:lvl1pPr marL="0" indent="0">
              <a:lnSpc>
                <a:spcPct val="100000"/>
              </a:lnSpc>
              <a:buNone/>
              <a:defRPr sz="1867"/>
            </a:lvl1pPr>
          </a:lstStyle>
          <a:p>
            <a:pPr lvl="0"/>
            <a:endParaRPr lang="en-US" dirty="0"/>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a:normAutofit/>
          </a:bodyPr>
          <a:lstStyle>
            <a:lvl1pPr marL="0" indent="0">
              <a:lnSpc>
                <a:spcPct val="100000"/>
              </a:lnSpc>
              <a:buNone/>
              <a:defRPr sz="1867"/>
            </a:lvl1pPr>
          </a:lstStyle>
          <a:p>
            <a:pPr lvl="0"/>
            <a:endParaRPr lang="en-US" dirty="0"/>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a:normAutofit/>
          </a:bodyPr>
          <a:lstStyle>
            <a:lvl1pPr marL="0" indent="0">
              <a:lnSpc>
                <a:spcPct val="100000"/>
              </a:lnSpc>
              <a:buNone/>
              <a:defRPr sz="1867"/>
            </a:lvl1pPr>
          </a:lstStyle>
          <a:p>
            <a:pPr lvl="0"/>
            <a:endParaRPr lang="en-US" dirty="0"/>
          </a:p>
        </p:txBody>
      </p:sp>
      <p:sp>
        <p:nvSpPr>
          <p:cNvPr id="23" name="Rectangle 22">
            <a:extLst>
              <a:ext uri="{FF2B5EF4-FFF2-40B4-BE49-F238E27FC236}">
                <a16:creationId xmlns:a16="http://schemas.microsoft.com/office/drawing/2014/main" id="{95458110-5E55-0F46-BBF5-9C8F2C62151D}"/>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panose="02000000000000000000" pitchFamily="2" charset="0"/>
              <a:ea typeface="+mn-ea"/>
              <a:cs typeface="+mn-cs"/>
            </a:endParaRPr>
          </a:p>
        </p:txBody>
      </p:sp>
      <p:sp>
        <p:nvSpPr>
          <p:cNvPr id="25" name="Rectangle 24">
            <a:extLst>
              <a:ext uri="{FF2B5EF4-FFF2-40B4-BE49-F238E27FC236}">
                <a16:creationId xmlns:a16="http://schemas.microsoft.com/office/drawing/2014/main" id="{3A3837C0-EFCF-E345-9E05-AF315FB06800}"/>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panose="02000000000000000000" pitchFamily="2"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endParaRPr lang="en-US" dirty="0"/>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a:normAutofit/>
          </a:bodyPr>
          <a:lstStyle>
            <a:lvl1pPr marL="0" indent="0">
              <a:buNone/>
              <a:defRPr sz="2400"/>
            </a:lvl1pPr>
          </a:lstStyle>
          <a:p>
            <a:pPr lvl="0"/>
            <a:endParaRPr lang="en-US" dirty="0"/>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a:noAutofit/>
          </a:bodyPr>
          <a:lstStyle>
            <a:lvl1pPr marL="0" indent="0">
              <a:buNone/>
              <a:defRPr sz="2000" b="0">
                <a:solidFill>
                  <a:schemeClr val="tx1"/>
                </a:solidFill>
              </a:defRPr>
            </a:lvl1pPr>
          </a:lstStyle>
          <a:p>
            <a:pPr lvl="0"/>
            <a:endParaRPr lang="en-US" dirty="0"/>
          </a:p>
        </p:txBody>
      </p:sp>
      <p:pic>
        <p:nvPicPr>
          <p:cNvPr id="16" name="Picture 15">
            <a:extLst>
              <a:ext uri="{FF2B5EF4-FFF2-40B4-BE49-F238E27FC236}">
                <a16:creationId xmlns:a16="http://schemas.microsoft.com/office/drawing/2014/main" id="{A51D4E80-7282-594D-8256-F973AFF71D56}"/>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r>
              <a:rPr lang="en-US">
                <a:solidFill>
                  <a:srgbClr val="FFFFFF"/>
                </a:solidFill>
              </a:rPr>
              <a:t>Distributed and Cloud Computing – Fall 2021</a:t>
            </a:r>
            <a:endParaRPr lang="en-US" dirty="0">
              <a:solidFill>
                <a:srgbClr val="FFFFFF"/>
              </a:solidFill>
            </a:endParaRPr>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3">
                <a:solidFill>
                  <a:schemeClr val="bg1"/>
                </a:solidFill>
              </a:defRPr>
            </a:lvl1pPr>
          </a:lstStyle>
          <a:p>
            <a:pPr lvl="0"/>
            <a:endParaRPr lang="en-US" dirty="0"/>
          </a:p>
        </p:txBody>
      </p:sp>
      <p:sp>
        <p:nvSpPr>
          <p:cNvPr id="24" name="TextBox 23"/>
          <p:cNvSpPr txBox="1"/>
          <p:nvPr userDrawn="1"/>
        </p:nvSpPr>
        <p:spPr>
          <a:xfrm>
            <a:off x="290923" y="3889248"/>
            <a:ext cx="770467" cy="23084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401" b="0" i="0" u="none" strike="noStrike" kern="1200" cap="none" spc="0" normalizeH="0" baseline="3000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t>
            </a:r>
            <a:endParaRPr kumimoji="0" lang="en-US" sz="14401"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3">
                <a:solidFill>
                  <a:schemeClr val="bg1"/>
                </a:solidFill>
              </a:defRPr>
            </a:lvl1pPr>
          </a:lstStyle>
          <a:p>
            <a:pPr lvl="0"/>
            <a:endParaRPr lang="en-US" dirty="0"/>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endParaRPr lang="en-US" dirty="0"/>
          </a:p>
        </p:txBody>
      </p:sp>
    </p:spTree>
    <p:custDataLst>
      <p:tags r:id="rId1"/>
    </p:custDataLst>
    <p:extLst>
      <p:ext uri="{BB962C8B-B14F-4D97-AF65-F5344CB8AC3E}">
        <p14:creationId xmlns:p14="http://schemas.microsoft.com/office/powerpoint/2010/main" val="374920703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dirty="0"/>
              <a:t>Click to edit Master title style</a:t>
            </a:r>
          </a:p>
        </p:txBody>
      </p:sp>
      <p:sp>
        <p:nvSpPr>
          <p:cNvPr id="8" name="Rectangle 7">
            <a:extLst>
              <a:ext uri="{FF2B5EF4-FFF2-40B4-BE49-F238E27FC236}">
                <a16:creationId xmlns:a16="http://schemas.microsoft.com/office/drawing/2014/main" id="{A413BF5D-EF1D-5C42-8ED2-B1DC40150995}"/>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panose="02000000000000000000" pitchFamily="2" charset="0"/>
              <a:ea typeface="+mn-ea"/>
              <a:cs typeface="+mn-cs"/>
            </a:endParaRPr>
          </a:p>
        </p:txBody>
      </p:sp>
      <p:sp>
        <p:nvSpPr>
          <p:cNvPr id="9" name="Footer Placeholder 4">
            <a:extLst>
              <a:ext uri="{FF2B5EF4-FFF2-40B4-BE49-F238E27FC236}">
                <a16:creationId xmlns:a16="http://schemas.microsoft.com/office/drawing/2014/main" id="{D654C84E-7AFF-4E43-BC29-5AF15F0EFE3A}"/>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r>
              <a:rPr lang="en-US">
                <a:solidFill>
                  <a:srgbClr val="FFFFFF"/>
                </a:solidFill>
              </a:rPr>
              <a:t>Distributed and Cloud Computing – Fall 2021</a:t>
            </a:r>
            <a:endParaRPr lang="en-US" dirty="0">
              <a:solidFill>
                <a:srgbClr val="FFFFFF"/>
              </a:solidFill>
            </a:endParaRPr>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13" name="Picture 12">
            <a:extLst>
              <a:ext uri="{FF2B5EF4-FFF2-40B4-BE49-F238E27FC236}">
                <a16:creationId xmlns:a16="http://schemas.microsoft.com/office/drawing/2014/main" id="{A51D4E80-7282-594D-8256-F973AFF71D56}"/>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29643122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5" name="TextBox 4">
            <a:extLst>
              <a:ext uri="{FF2B5EF4-FFF2-40B4-BE49-F238E27FC236}">
                <a16:creationId xmlns:a16="http://schemas.microsoft.com/office/drawing/2014/main" id="{7F32C9FB-A505-8F4E-99FC-1B161C930668}"/>
              </a:ext>
            </a:extLst>
          </p:cNvPr>
          <p:cNvSpPr txBox="1"/>
          <p:nvPr userDrawn="1"/>
        </p:nvSpPr>
        <p:spPr>
          <a:xfrm>
            <a:off x="423968" y="6089839"/>
            <a:ext cx="8921913" cy="646331"/>
          </a:xfrm>
          <a:prstGeom prst="rect">
            <a:avLst/>
          </a:prstGeom>
          <a:noFill/>
        </p:spPr>
        <p:txBody>
          <a:bodyPr wrap="square" rtlCol="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Amazon Ember Light" charset="0"/>
              </a:rPr>
              <a:t>© 2019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kumimoji="0" lang="en-US" sz="900" b="0" i="0" u="sng"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Amazon Ember Light" charset="0"/>
              </a:rPr>
              <a:t>aws-course-feedback@amazon.com</a:t>
            </a:r>
            <a:r>
              <a:rPr kumimoji="0" lang="en-US" sz="900" b="0" i="0" u="none"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Amazon Ember Light" charset="0"/>
              </a:rPr>
              <a:t>. For all other questions, contact us at: </a:t>
            </a:r>
            <a:r>
              <a:rPr kumimoji="0" lang="en-US" sz="900" b="0" i="0" u="sng"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Amazon Ember Light" charset="0"/>
              </a:rPr>
              <a:t>https://aws.amazon.com/contact-us/aws-training/</a:t>
            </a:r>
            <a:r>
              <a:rPr kumimoji="0" lang="en-US" sz="900" b="0" i="0" u="none"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Amazon Ember Light" charset="0"/>
              </a:rPr>
              <a:t>. All trademarks are the property of their owners.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Amazon Ember" panose="02000000000000000000" pitchFamily="2" charset="0"/>
              <a:ea typeface="+mn-ea"/>
              <a:cs typeface="+mn-cs"/>
            </a:endParaRPr>
          </a:p>
        </p:txBody>
      </p:sp>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p>
        </p:txBody>
      </p:sp>
      <p:pic>
        <p:nvPicPr>
          <p:cNvPr id="7" name="Picture 6">
            <a:extLst>
              <a:ext uri="{FF2B5EF4-FFF2-40B4-BE49-F238E27FC236}">
                <a16:creationId xmlns:a16="http://schemas.microsoft.com/office/drawing/2014/main" id="{91A5F71C-941B-424B-B0F4-B91497513EB8}"/>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713968238"/>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D00D1B8-786D-A14A-BC8F-1CD55F6A16A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730" y="-2237"/>
            <a:ext cx="12221730" cy="6860237"/>
          </a:xfrm>
          <a:prstGeom prst="rect">
            <a:avLst/>
          </a:prstGeom>
        </p:spPr>
      </p:pic>
      <p:sp>
        <p:nvSpPr>
          <p:cNvPr id="2" name="Title 1"/>
          <p:cNvSpPr>
            <a:spLocks noGrp="1"/>
          </p:cNvSpPr>
          <p:nvPr userDrawn="1">
            <p:ph type="title"/>
          </p:nvPr>
        </p:nvSpPr>
        <p:spPr>
          <a:xfrm>
            <a:off x="238539" y="263527"/>
            <a:ext cx="11115261" cy="779463"/>
          </a:xfrm>
        </p:spPr>
        <p:txBody>
          <a:bodyPr/>
          <a:lstStyle>
            <a:lvl1pPr>
              <a:defRPr b="0" i="0">
                <a:solidFill>
                  <a:schemeClr val="bg1"/>
                </a:solidFill>
                <a:latin typeface="Amazon Ember" panose="02000000000000000000" pitchFamily="2" charset="0"/>
                <a:ea typeface="Amazon Ember" panose="02000000000000000000" pitchFamily="2" charset="0"/>
                <a:cs typeface="Amazon Ember Light" charset="0"/>
              </a:defRPr>
            </a:lvl1pPr>
          </a:lstStyle>
          <a:p>
            <a:r>
              <a:rPr lang="en-US" dirty="0"/>
              <a:t>Click to edit Master title style</a:t>
            </a:r>
          </a:p>
        </p:txBody>
      </p:sp>
      <p:sp>
        <p:nvSpPr>
          <p:cNvPr id="3" name="Content Placeholder 2"/>
          <p:cNvSpPr>
            <a:spLocks noGrp="1"/>
          </p:cNvSpPr>
          <p:nvPr>
            <p:ph idx="1" hasCustomPrompt="1"/>
          </p:nvPr>
        </p:nvSpPr>
        <p:spPr>
          <a:xfrm>
            <a:off x="238539" y="1440305"/>
            <a:ext cx="11352570" cy="4913308"/>
          </a:xfrm>
        </p:spPr>
        <p:txBody>
          <a:bodyPr/>
          <a:lstStyle>
            <a:lvl1pPr marL="457200" indent="-457200">
              <a:buFontTx/>
              <a:buBlip>
                <a:blip r:embed="rId4"/>
              </a:buBlip>
              <a:defRPr b="0" i="0">
                <a:solidFill>
                  <a:schemeClr val="tx1"/>
                </a:solidFill>
                <a:latin typeface="Amazon Ember" panose="02000000000000000000" pitchFamily="2" charset="0"/>
                <a:ea typeface="Amazon Ember" panose="02000000000000000000" pitchFamily="2" charset="0"/>
                <a:cs typeface="Amazon Ember Light" charset="0"/>
              </a:defRPr>
            </a:lvl1pPr>
            <a:lvl2pPr marL="974725" indent="-457200">
              <a:buFontTx/>
              <a:buBlip>
                <a:blip r:embed="rId4"/>
              </a:buBlip>
              <a:defRPr b="0" i="0">
                <a:solidFill>
                  <a:schemeClr val="tx1"/>
                </a:solidFill>
                <a:latin typeface="Amazon Ember" panose="02000000000000000000" pitchFamily="2" charset="0"/>
                <a:ea typeface="Amazon Ember" panose="02000000000000000000" pitchFamily="2" charset="0"/>
                <a:cs typeface="Amazon Ember Light" charset="0"/>
              </a:defRPr>
            </a:lvl2pPr>
            <a:lvl3pPr marL="1428750" indent="-457200">
              <a:buFontTx/>
              <a:buBlip>
                <a:blip r:embed="rId4"/>
              </a:buBlip>
              <a:defRPr b="0" i="0">
                <a:solidFill>
                  <a:schemeClr val="tx1"/>
                </a:solidFill>
                <a:latin typeface="Amazon Ember" panose="02000000000000000000" pitchFamily="2" charset="0"/>
                <a:ea typeface="Amazon Ember" panose="02000000000000000000" pitchFamily="2" charset="0"/>
                <a:cs typeface="Amazon Ember Light" charset="0"/>
              </a:defRPr>
            </a:lvl3pPr>
            <a:lvl4pPr marL="1600200" indent="-228600">
              <a:buFontTx/>
              <a:buBlip>
                <a:blip r:embed="rId4"/>
              </a:buBlip>
              <a:defRPr b="0" i="0">
                <a:solidFill>
                  <a:schemeClr val="tx1"/>
                </a:solidFill>
                <a:latin typeface="Amazon Ember" panose="02000000000000000000" pitchFamily="2" charset="0"/>
                <a:ea typeface="Amazon Ember" panose="02000000000000000000" pitchFamily="2" charset="0"/>
                <a:cs typeface="Amazon Ember Light" charset="0"/>
              </a:defRPr>
            </a:lvl4pPr>
            <a:lvl5pPr marL="2057400" indent="-228600">
              <a:buFontTx/>
              <a:buBlip>
                <a:blip r:embed="rId4"/>
              </a:buBlip>
              <a:defRPr b="0" i="0">
                <a:solidFill>
                  <a:schemeClr val="tx1"/>
                </a:solidFill>
                <a:latin typeface="Amazon Ember" panose="02000000000000000000" pitchFamily="2" charset="0"/>
                <a:ea typeface="Amazon Ember" panose="02000000000000000000" pitchFamily="2"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FC43BFD-8FF7-A343-A8A6-E2338FCE8046}" type="slidenum">
              <a:rPr kumimoji="0" lang="en-US" sz="900" b="0" i="0" u="none" strike="noStrike" kern="1200" cap="none" spc="0" normalizeH="0" baseline="0" noProof="0" smtClean="0">
                <a:ln>
                  <a:noFill/>
                </a:ln>
                <a:solidFill>
                  <a:srgbClr val="000000"/>
                </a:solidFill>
                <a:effectLst/>
                <a:uLnTx/>
                <a:uFillTx/>
                <a:latin typeface="Helvetica Neue LT Std 65 Medium"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solidFill>
              <a:effectLst/>
              <a:uLnTx/>
              <a:uFillTx/>
              <a:latin typeface="Helvetica Neue LT Std 65 Medium" charset="0"/>
            </a:endParaRPr>
          </a:p>
        </p:txBody>
      </p:sp>
      <p:sp>
        <p:nvSpPr>
          <p:cNvPr id="8" name="Rectangle 7">
            <a:extLst>
              <a:ext uri="{FF2B5EF4-FFF2-40B4-BE49-F238E27FC236}">
                <a16:creationId xmlns:a16="http://schemas.microsoft.com/office/drawing/2014/main" id="{96387C53-21CC-4861-A773-CA9C4A46D5DF}"/>
              </a:ext>
            </a:extLst>
          </p:cNvPr>
          <p:cNvSpPr/>
          <p:nvPr userDrawn="1"/>
        </p:nvSpPr>
        <p:spPr>
          <a:xfrm>
            <a:off x="12099313" y="6815016"/>
            <a:ext cx="9395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panose="02000000000000000000" pitchFamily="2" charset="0"/>
              <a:ea typeface="+mn-ea"/>
              <a:cs typeface="+mn-cs"/>
            </a:endParaRPr>
          </a:p>
        </p:txBody>
      </p:sp>
      <p:sp>
        <p:nvSpPr>
          <p:cNvPr id="10" name="TextBox 9"/>
          <p:cNvSpPr txBox="1"/>
          <p:nvPr userDrawn="1"/>
        </p:nvSpPr>
        <p:spPr>
          <a:xfrm>
            <a:off x="251791" y="6480313"/>
            <a:ext cx="410817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lumMod val="85000"/>
                    <a:lumOff val="15000"/>
                  </a:srgbClr>
                </a:solidFill>
                <a:effectLst/>
                <a:uLnTx/>
                <a:uFillTx/>
                <a:latin typeface="Amazon Ember" panose="02000000000000000000" pitchFamily="2" charset="0"/>
                <a:ea typeface="Amazon Ember" panose="02000000000000000000" pitchFamily="2" charset="0"/>
                <a:cs typeface="Amazon Ember Light" charset="0"/>
              </a:rPr>
              <a:t>© 2018, Amazon Web Services, Inc. or its Affiliates. All rights reserved.</a:t>
            </a:r>
          </a:p>
        </p:txBody>
      </p:sp>
    </p:spTree>
    <p:custDataLst>
      <p:tags r:id="rId1"/>
    </p:custDataLst>
    <p:extLst>
      <p:ext uri="{BB962C8B-B14F-4D97-AF65-F5344CB8AC3E}">
        <p14:creationId xmlns:p14="http://schemas.microsoft.com/office/powerpoint/2010/main" val="379006721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1910513153"/>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194204248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id="{C0EC8262-9538-E343-BCD0-0911ADA9E7A6}"/>
              </a:ext>
            </a:extLst>
          </p:cNvPr>
          <p:cNvPicPr>
            <a:picLocks noChangeAspect="1"/>
          </p:cNvPicPr>
          <p:nvPr userDrawn="1"/>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a:t>Distributed and Cloud Computing – Fall 2021</a:t>
            </a:r>
            <a:endParaRPr lang="en-US" dirty="0"/>
          </a:p>
        </p:txBody>
      </p:sp>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FFDB7B2F-8327-B54A-A6DB-5F4F68ECD970}"/>
              </a:ext>
              <a:ext uri="{C183D7F6-B498-43B3-948B-1728B52AA6E4}">
                <adec:decorative xmlns:adec="http://schemas.microsoft.com/office/drawing/2017/decorative" val="1"/>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407512011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B9293C6B-D94F-304A-A8F4-8745DAD9DF47}"/>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7" name="Picture 6">
            <a:extLst>
              <a:ext uri="{FF2B5EF4-FFF2-40B4-BE49-F238E27FC236}">
                <a16:creationId xmlns:a16="http://schemas.microsoft.com/office/drawing/2014/main" id="{3AA315D3-3937-1747-9C2E-0067F12A02F0}"/>
              </a:ext>
            </a:extLst>
          </p:cNvPr>
          <p:cNvPicPr>
            <a:picLocks noChangeAspect="1"/>
          </p:cNvPicPr>
          <p:nvPr userDrawn="1"/>
        </p:nvPicPr>
        <p:blipFill rotWithShape="1">
          <a:blip r:embed="rId3"/>
          <a:srcRect l="75552" t="60520" r="3438" b="3809"/>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337406067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spTree>
    <p:custDataLst>
      <p:tags r:id="rId1"/>
    </p:custDataLst>
    <p:extLst>
      <p:ext uri="{BB962C8B-B14F-4D97-AF65-F5344CB8AC3E}">
        <p14:creationId xmlns:p14="http://schemas.microsoft.com/office/powerpoint/2010/main" val="3592248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image" Target="../media/image1.png"/><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8" Type="http://schemas.openxmlformats.org/officeDocument/2006/relationships/slideLayout" Target="../slideLayouts/slideLayout19.xml"/><Relationship Id="rId3"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tags" Target="../tags/tag1.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theme" Target="../theme/theme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tags" Target="../tags/tag2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theme" Target="../theme/theme4.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18" Type="http://schemas.openxmlformats.org/officeDocument/2006/relationships/slideLayout" Target="../slideLayouts/slideLayout112.xml"/><Relationship Id="rId3" Type="http://schemas.openxmlformats.org/officeDocument/2006/relationships/slideLayout" Target="../slideLayouts/slideLayout97.xml"/><Relationship Id="rId21" Type="http://schemas.openxmlformats.org/officeDocument/2006/relationships/slideLayout" Target="../slideLayouts/slideLayout115.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5" Type="http://schemas.openxmlformats.org/officeDocument/2006/relationships/tags" Target="../tags/tag51.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20" Type="http://schemas.openxmlformats.org/officeDocument/2006/relationships/slideLayout" Target="../slideLayouts/slideLayout114.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24" Type="http://schemas.openxmlformats.org/officeDocument/2006/relationships/theme" Target="../theme/theme5.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23" Type="http://schemas.openxmlformats.org/officeDocument/2006/relationships/slideLayout" Target="../slideLayouts/slideLayout117.xml"/><Relationship Id="rId10" Type="http://schemas.openxmlformats.org/officeDocument/2006/relationships/slideLayout" Target="../slideLayouts/slideLayout104.xml"/><Relationship Id="rId19" Type="http://schemas.openxmlformats.org/officeDocument/2006/relationships/slideLayout" Target="../slideLayouts/slideLayout113.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 Id="rId22" Type="http://schemas.openxmlformats.org/officeDocument/2006/relationships/slideLayout" Target="../slideLayouts/slideLayout1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B193C2-64B7-2F44-8BCF-167A17D4EC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A8E74F-85B3-114A-AD19-53B5AB493C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96AE83-0077-1D49-8DB9-420C214FAA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33C758-A78E-3C45-B88B-4BD24584404D}" type="datetime1">
              <a:rPr lang="en-US" smtClean="0"/>
              <a:t>9/10/21</a:t>
            </a:fld>
            <a:endParaRPr lang="en-US"/>
          </a:p>
        </p:txBody>
      </p:sp>
      <p:sp>
        <p:nvSpPr>
          <p:cNvPr id="5" name="Footer Placeholder 4">
            <a:extLst>
              <a:ext uri="{FF2B5EF4-FFF2-40B4-BE49-F238E27FC236}">
                <a16:creationId xmlns:a16="http://schemas.microsoft.com/office/drawing/2014/main" id="{94E24E52-1867-5545-8DC1-DF900F25B1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Distributed and Cloud Computing – Fall 2021</a:t>
            </a:r>
          </a:p>
        </p:txBody>
      </p:sp>
      <p:sp>
        <p:nvSpPr>
          <p:cNvPr id="6" name="Slide Number Placeholder 5">
            <a:extLst>
              <a:ext uri="{FF2B5EF4-FFF2-40B4-BE49-F238E27FC236}">
                <a16:creationId xmlns:a16="http://schemas.microsoft.com/office/drawing/2014/main" id="{3CD3583C-051F-4E41-AFE2-F32D3C2003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2CF0B9-EE7B-6F44-881A-1A8450A68866}" type="slidenum">
              <a:rPr lang="en-US" smtClean="0"/>
              <a:t>‹#›</a:t>
            </a:fld>
            <a:endParaRPr lang="en-US"/>
          </a:p>
        </p:txBody>
      </p:sp>
    </p:spTree>
    <p:extLst>
      <p:ext uri="{BB962C8B-B14F-4D97-AF65-F5344CB8AC3E}">
        <p14:creationId xmlns:p14="http://schemas.microsoft.com/office/powerpoint/2010/main" val="35636463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37">
            <a:alphaModFix/>
          </a:blip>
          <a:srcRect r="-21669"/>
          <a:stretch/>
        </p:blipFill>
        <p:spPr>
          <a:xfrm>
            <a:off x="673733" y="6170700"/>
            <a:ext cx="2148768" cy="338017"/>
          </a:xfrm>
          <a:prstGeom prst="rect">
            <a:avLst/>
          </a:prstGeom>
          <a:noFill/>
          <a:ln>
            <a:noFill/>
          </a:ln>
        </p:spPr>
      </p:pic>
    </p:spTree>
    <p:extLst>
      <p:ext uri="{BB962C8B-B14F-4D97-AF65-F5344CB8AC3E}">
        <p14:creationId xmlns:p14="http://schemas.microsoft.com/office/powerpoint/2010/main" val="2616138269"/>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8" r:id="rId7"/>
    <p:sldLayoutId id="2147483669" r:id="rId8"/>
    <p:sldLayoutId id="2147483670" r:id="rId9"/>
    <p:sldLayoutId id="2147483671" r:id="rId10"/>
    <p:sldLayoutId id="2147483672" r:id="rId11"/>
    <p:sldLayoutId id="2147483673"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26"/>
    </p:custDataLst>
    <p:extLst>
      <p:ext uri="{BB962C8B-B14F-4D97-AF65-F5344CB8AC3E}">
        <p14:creationId xmlns:p14="http://schemas.microsoft.com/office/powerpoint/2010/main" val="3303193344"/>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64">
          <p15:clr>
            <a:srgbClr val="F26B43"/>
          </p15:clr>
        </p15:guide>
        <p15:guide id="4" pos="741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fld id="{B6A95138-A96E-2F42-A959-2EFD44FE4AB7}" type="slidenum">
              <a:rPr lang="en-US" smtClean="0">
                <a:solidFill>
                  <a:srgbClr val="000000">
                    <a:tint val="75000"/>
                  </a:srgbClr>
                </a:solidFill>
              </a:rPr>
              <a:pPr>
                <a:defRPr/>
              </a:pPr>
              <a:t>‹#›</a:t>
            </a:fld>
            <a:endParaRPr lang="en-US" dirty="0">
              <a:solidFill>
                <a:srgbClr val="000000">
                  <a:tint val="75000"/>
                </a:srgbClr>
              </a:solidFill>
            </a:endParaRPr>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r>
              <a:rPr lang="en-US">
                <a:solidFill>
                  <a:srgbClr val="000000">
                    <a:tint val="75000"/>
                  </a:srgbClr>
                </a:solidFill>
              </a:rPr>
              <a:t>Distributed and Cloud Computing – Fall 2021</a:t>
            </a:r>
            <a:endParaRPr lang="en-US" dirty="0">
              <a:solidFill>
                <a:srgbClr val="000000">
                  <a:tint val="75000"/>
                </a:srgbClr>
              </a:solidFill>
            </a:endParaRPr>
          </a:p>
        </p:txBody>
      </p:sp>
    </p:spTree>
    <p:custDataLst>
      <p:tags r:id="rId26"/>
    </p:custDataLst>
    <p:extLst>
      <p:ext uri="{BB962C8B-B14F-4D97-AF65-F5344CB8AC3E}">
        <p14:creationId xmlns:p14="http://schemas.microsoft.com/office/powerpoint/2010/main" val="2987353866"/>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 id="2147483744" r:id="rId21"/>
    <p:sldLayoutId id="2147483745" r:id="rId22"/>
    <p:sldLayoutId id="2147483746" r:id="rId23"/>
    <p:sldLayoutId id="2147483747" r:id="rId24"/>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panose="02000000000000000000" pitchFamily="2" charset="0"/>
          <a:ea typeface="Amazon Ember" panose="02000000000000000000" pitchFamily="2"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panose="02000000000000000000" pitchFamily="2" charset="0"/>
          <a:ea typeface="Amazon Ember" panose="02000000000000000000" pitchFamily="2"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panose="02000000000000000000" pitchFamily="2" charset="0"/>
          <a:ea typeface="Amazon Ember" panose="02000000000000000000" pitchFamily="2"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panose="02000000000000000000" pitchFamily="2" charset="0"/>
          <a:ea typeface="Amazon Ember" panose="02000000000000000000" pitchFamily="2"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panose="02000000000000000000" pitchFamily="2" charset="0"/>
          <a:ea typeface="Amazon Ember" panose="02000000000000000000" pitchFamily="2"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panose="02000000000000000000" pitchFamily="2" charset="0"/>
          <a:ea typeface="Amazon Ember" panose="02000000000000000000" pitchFamily="2"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64">
          <p15:clr>
            <a:srgbClr val="F26B43"/>
          </p15:clr>
        </p15:guide>
        <p15:guide id="4" pos="741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fld id="{B6A95138-A96E-2F42-A959-2EFD44FE4AB7}" type="slidenum">
              <a:rPr lang="en-US" smtClean="0"/>
              <a:pPr/>
              <a:t>‹#›</a:t>
            </a:fld>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spTree>
    <p:custDataLst>
      <p:tags r:id="rId25"/>
    </p:custDataLst>
    <p:extLst>
      <p:ext uri="{BB962C8B-B14F-4D97-AF65-F5344CB8AC3E}">
        <p14:creationId xmlns:p14="http://schemas.microsoft.com/office/powerpoint/2010/main" val="2425517016"/>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 id="2147483794" r:id="rId20"/>
    <p:sldLayoutId id="2147483795" r:id="rId21"/>
    <p:sldLayoutId id="2147483796" r:id="rId22"/>
    <p:sldLayoutId id="2147483797" r:id="rId23"/>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64">
          <p15:clr>
            <a:srgbClr val="F26B43"/>
          </p15:clr>
        </p15:guide>
        <p15:guide id="4" pos="741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thanaa.ghanem@metrostate.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99.xml"/><Relationship Id="rId1" Type="http://schemas.openxmlformats.org/officeDocument/2006/relationships/tags" Target="../tags/tag139.xml"/><Relationship Id="rId4" Type="http://schemas.openxmlformats.org/officeDocument/2006/relationships/image" Target="../media/image176.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96.xml"/><Relationship Id="rId1" Type="http://schemas.openxmlformats.org/officeDocument/2006/relationships/tags" Target="../tags/tag140.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99.xml"/><Relationship Id="rId1" Type="http://schemas.openxmlformats.org/officeDocument/2006/relationships/tags" Target="../tags/tag141.xml"/></Relationships>
</file>

<file path=ppt/slides/_rels/slide103.xml.rels><?xml version="1.0" encoding="UTF-8" standalone="yes"?>
<Relationships xmlns="http://schemas.openxmlformats.org/package/2006/relationships"><Relationship Id="rId8" Type="http://schemas.openxmlformats.org/officeDocument/2006/relationships/hyperlink" Target="https://eksworkshop.com/" TargetMode="External"/><Relationship Id="rId3" Type="http://schemas.openxmlformats.org/officeDocument/2006/relationships/notesSlide" Target="../notesSlides/notesSlide97.xml"/><Relationship Id="rId7" Type="http://schemas.openxmlformats.org/officeDocument/2006/relationships/hyperlink" Target="https://containersonaws.com/" TargetMode="External"/><Relationship Id="rId2" Type="http://schemas.openxmlformats.org/officeDocument/2006/relationships/slideLayout" Target="../slideLayouts/slideLayout99.xml"/><Relationship Id="rId1" Type="http://schemas.openxmlformats.org/officeDocument/2006/relationships/tags" Target="../tags/tag142.xml"/><Relationship Id="rId6" Type="http://schemas.openxmlformats.org/officeDocument/2006/relationships/hyperlink" Target="https://ecsworkshop.com/" TargetMode="External"/><Relationship Id="rId11" Type="http://schemas.openxmlformats.org/officeDocument/2006/relationships/hyperlink" Target="https://d1.awsstatic.com/pricing/AWS_CO_Playbook_Final.pdf" TargetMode="External"/><Relationship Id="rId5" Type="http://schemas.openxmlformats.org/officeDocument/2006/relationships/hyperlink" Target="https://aws.amazon.com/ec2/pricing/" TargetMode="External"/><Relationship Id="rId10" Type="http://schemas.openxmlformats.org/officeDocument/2006/relationships/hyperlink" Target="https://docs.aws.amazon.com/elastic-beanstalk/" TargetMode="External"/><Relationship Id="rId4" Type="http://schemas.openxmlformats.org/officeDocument/2006/relationships/hyperlink" Target="https://docs.aws.amazon.com/ec2/" TargetMode="External"/><Relationship Id="rId9" Type="http://schemas.openxmlformats.org/officeDocument/2006/relationships/hyperlink" Target="https://docs.aws.amazon.com/lambda/" TargetMode="External"/></Relationships>
</file>

<file path=ppt/slides/_rels/slide104.xml.rels><?xml version="1.0" encoding="UTF-8" standalone="yes"?>
<Relationships xmlns="http://schemas.openxmlformats.org/package/2006/relationships"><Relationship Id="rId3"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99.xml"/><Relationship Id="rId1" Type="http://schemas.openxmlformats.org/officeDocument/2006/relationships/slideLayout" Target="../slideLayouts/slideLayout25.xml"/></Relationships>
</file>

<file path=ppt/slides/_rels/slide10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00.xml"/><Relationship Id="rId1" Type="http://schemas.openxmlformats.org/officeDocument/2006/relationships/slideLayout" Target="../slideLayouts/slideLayout28.xml"/><Relationship Id="rId4" Type="http://schemas.openxmlformats.org/officeDocument/2006/relationships/hyperlink" Target="https://sites.google.com/google.com/gcp-teachingresources/privacy-and-terms"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01.xml"/><Relationship Id="rId1" Type="http://schemas.openxmlformats.org/officeDocument/2006/relationships/slideLayout" Target="../slideLayouts/slideLayout28.xml"/><Relationship Id="rId4" Type="http://schemas.openxmlformats.org/officeDocument/2006/relationships/hyperlink" Target="https://sites.google.com/google.com/gcp-teachingresources/privacy-and-terms" TargetMode="External"/></Relationships>
</file>

<file path=ppt/slides/_rels/slide108.xml.rels><?xml version="1.0" encoding="UTF-8" standalone="yes"?>
<Relationships xmlns="http://schemas.openxmlformats.org/package/2006/relationships"><Relationship Id="rId3"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102.xml"/><Relationship Id="rId1" Type="http://schemas.openxmlformats.org/officeDocument/2006/relationships/slideLayout" Target="../slideLayouts/slideLayout23.xml"/></Relationships>
</file>

<file path=ppt/slides/_rels/slide109.xml.rels><?xml version="1.0" encoding="UTF-8" standalone="yes"?>
<Relationships xmlns="http://schemas.openxmlformats.org/package/2006/relationships"><Relationship Id="rId3"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103.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78.png"/><Relationship Id="rId7"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104.xml"/><Relationship Id="rId1" Type="http://schemas.openxmlformats.org/officeDocument/2006/relationships/slideLayout" Target="../slideLayouts/slideLayout25.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111.xml.rels><?xml version="1.0" encoding="UTF-8" standalone="yes"?>
<Relationships xmlns="http://schemas.openxmlformats.org/package/2006/relationships"><Relationship Id="rId3"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105.xml"/><Relationship Id="rId1" Type="http://schemas.openxmlformats.org/officeDocument/2006/relationships/slideLayout" Target="../slideLayouts/slideLayout23.xml"/></Relationships>
</file>

<file path=ppt/slides/_rels/slide112.xml.rels><?xml version="1.0" encoding="UTF-8" standalone="yes"?>
<Relationships xmlns="http://schemas.openxmlformats.org/package/2006/relationships"><Relationship Id="rId3" Type="http://schemas.openxmlformats.org/officeDocument/2006/relationships/image" Target="../media/image178.png"/><Relationship Id="rId7"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106.xml"/><Relationship Id="rId1" Type="http://schemas.openxmlformats.org/officeDocument/2006/relationships/slideLayout" Target="../slideLayouts/slideLayout25.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11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07.xml"/><Relationship Id="rId1" Type="http://schemas.openxmlformats.org/officeDocument/2006/relationships/slideLayout" Target="../slideLayouts/slideLayout28.xml"/><Relationship Id="rId5" Type="http://schemas.openxmlformats.org/officeDocument/2006/relationships/hyperlink" Target="https://sites.google.com/google.com/gcp-teachingresources/privacy-and-terms" TargetMode="External"/><Relationship Id="rId4" Type="http://schemas.openxmlformats.org/officeDocument/2006/relationships/image" Target="../media/image182.png"/></Relationships>
</file>

<file path=ppt/slides/_rels/slide11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08.xml"/><Relationship Id="rId1" Type="http://schemas.openxmlformats.org/officeDocument/2006/relationships/slideLayout" Target="../slideLayouts/slideLayout28.xml"/><Relationship Id="rId4" Type="http://schemas.openxmlformats.org/officeDocument/2006/relationships/hyperlink" Target="https://sites.google.com/google.com/gcp-teachingresources/privacy-and-terms" TargetMode="External"/></Relationships>
</file>

<file path=ppt/slides/_rels/slide11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09.xml"/><Relationship Id="rId1" Type="http://schemas.openxmlformats.org/officeDocument/2006/relationships/slideLayout" Target="../slideLayouts/slideLayout28.xml"/><Relationship Id="rId4" Type="http://schemas.openxmlformats.org/officeDocument/2006/relationships/hyperlink" Target="https://sites.google.com/google.com/gcp-teachingresources/privacy-and-terms"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8.xml"/></Relationships>
</file>

<file path=ppt/slides/_rels/slide11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11.xml"/><Relationship Id="rId1" Type="http://schemas.openxmlformats.org/officeDocument/2006/relationships/slideLayout" Target="../slideLayouts/slideLayout28.xml"/><Relationship Id="rId4" Type="http://schemas.openxmlformats.org/officeDocument/2006/relationships/hyperlink" Target="https://sites.google.com/google.com/gcp-teachingresources/privacy-and-terms" TargetMode="External"/></Relationships>
</file>

<file path=ppt/slides/_rels/slide11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12.xml"/><Relationship Id="rId1" Type="http://schemas.openxmlformats.org/officeDocument/2006/relationships/slideLayout" Target="../slideLayouts/slideLayout25.xml"/><Relationship Id="rId5" Type="http://schemas.openxmlformats.org/officeDocument/2006/relationships/hyperlink" Target="https://sites.google.com/google.com/gcp-teachingresources/privacy-and-terms" TargetMode="External"/><Relationship Id="rId4" Type="http://schemas.openxmlformats.org/officeDocument/2006/relationships/hyperlink" Target="https://cloud.google.com/products/calculator/"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113.xml"/><Relationship Id="rId1" Type="http://schemas.openxmlformats.org/officeDocument/2006/relationships/slideLayout" Target="../slideLayouts/slideLayout23.xml"/></Relationships>
</file>

<file path=ppt/slides/_rels/slide121.xml.rels><?xml version="1.0" encoding="UTF-8" standalone="yes"?>
<Relationships xmlns="http://schemas.openxmlformats.org/package/2006/relationships"><Relationship Id="rId3" Type="http://schemas.openxmlformats.org/officeDocument/2006/relationships/image" Target="../media/image178.png"/><Relationship Id="rId7"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114.xml"/><Relationship Id="rId1" Type="http://schemas.openxmlformats.org/officeDocument/2006/relationships/slideLayout" Target="../slideLayouts/slideLayout25.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12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15.xml"/><Relationship Id="rId1" Type="http://schemas.openxmlformats.org/officeDocument/2006/relationships/slideLayout" Target="../slideLayouts/slideLayout28.xml"/><Relationship Id="rId5" Type="http://schemas.openxmlformats.org/officeDocument/2006/relationships/hyperlink" Target="https://sites.google.com/google.com/gcp-teachingresources/privacy-and-terms" TargetMode="External"/><Relationship Id="rId4" Type="http://schemas.openxmlformats.org/officeDocument/2006/relationships/image" Target="../media/image187.png"/></Relationships>
</file>

<file path=ppt/slides/_rels/slide123.xml.rels><?xml version="1.0" encoding="UTF-8" standalone="yes"?>
<Relationships xmlns="http://schemas.openxmlformats.org/package/2006/relationships"><Relationship Id="rId3"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116.xml"/><Relationship Id="rId1" Type="http://schemas.openxmlformats.org/officeDocument/2006/relationships/slideLayout" Target="../slideLayouts/slideLayout31.xml"/></Relationships>
</file>

<file path=ppt/slides/_rels/slide124.xml.rels><?xml version="1.0" encoding="UTF-8" standalone="yes"?>
<Relationships xmlns="http://schemas.openxmlformats.org/package/2006/relationships"><Relationship Id="rId8" Type="http://schemas.openxmlformats.org/officeDocument/2006/relationships/image" Target="../media/image193.png"/><Relationship Id="rId13" Type="http://schemas.openxmlformats.org/officeDocument/2006/relationships/hyperlink" Target="https://sites.google.com/google.com/gcp-teachingresources/privacy-and-terms" TargetMode="External"/><Relationship Id="rId3" Type="http://schemas.openxmlformats.org/officeDocument/2006/relationships/image" Target="../media/image188.png"/><Relationship Id="rId7" Type="http://schemas.openxmlformats.org/officeDocument/2006/relationships/image" Target="../media/image192.png"/><Relationship Id="rId12" Type="http://schemas.openxmlformats.org/officeDocument/2006/relationships/image" Target="../media/image196.png"/><Relationship Id="rId2" Type="http://schemas.openxmlformats.org/officeDocument/2006/relationships/notesSlide" Target="../notesSlides/notesSlide117.xml"/><Relationship Id="rId1" Type="http://schemas.openxmlformats.org/officeDocument/2006/relationships/slideLayout" Target="../slideLayouts/slideLayout25.xml"/><Relationship Id="rId6" Type="http://schemas.openxmlformats.org/officeDocument/2006/relationships/image" Target="../media/image191.png"/><Relationship Id="rId11" Type="http://schemas.openxmlformats.org/officeDocument/2006/relationships/image" Target="../media/image195.png"/><Relationship Id="rId5" Type="http://schemas.openxmlformats.org/officeDocument/2006/relationships/image" Target="../media/image190.png"/><Relationship Id="rId10" Type="http://schemas.openxmlformats.org/officeDocument/2006/relationships/image" Target="../media/image194.png"/><Relationship Id="rId4" Type="http://schemas.openxmlformats.org/officeDocument/2006/relationships/image" Target="../media/image189.png"/><Relationship Id="rId9" Type="http://schemas.openxmlformats.org/officeDocument/2006/relationships/image" Target="../media/image180.png"/></Relationships>
</file>

<file path=ppt/slides/_rels/slide125.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197.png"/><Relationship Id="rId7" Type="http://schemas.openxmlformats.org/officeDocument/2006/relationships/image" Target="../media/image201.png"/><Relationship Id="rId2" Type="http://schemas.openxmlformats.org/officeDocument/2006/relationships/notesSlide" Target="../notesSlides/notesSlide118.xml"/><Relationship Id="rId1" Type="http://schemas.openxmlformats.org/officeDocument/2006/relationships/slideLayout" Target="../slideLayouts/slideLayout25.xml"/><Relationship Id="rId6" Type="http://schemas.openxmlformats.org/officeDocument/2006/relationships/image" Target="../media/image200.png"/><Relationship Id="rId5" Type="http://schemas.openxmlformats.org/officeDocument/2006/relationships/image" Target="../media/image199.png"/><Relationship Id="rId10" Type="http://schemas.openxmlformats.org/officeDocument/2006/relationships/hyperlink" Target="https://sites.google.com/google.com/gcp-teachingresources/privacy-and-terms" TargetMode="External"/><Relationship Id="rId4" Type="http://schemas.openxmlformats.org/officeDocument/2006/relationships/image" Target="../media/image198.png"/><Relationship Id="rId9" Type="http://schemas.openxmlformats.org/officeDocument/2006/relationships/image" Target="../media/image203.png"/></Relationships>
</file>

<file path=ppt/slides/_rels/slide126.xml.rels><?xml version="1.0" encoding="UTF-8" standalone="yes"?>
<Relationships xmlns="http://schemas.openxmlformats.org/package/2006/relationships"><Relationship Id="rId3"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119.xml"/><Relationship Id="rId1" Type="http://schemas.openxmlformats.org/officeDocument/2006/relationships/slideLayout" Target="../slideLayouts/slideLayout23.xml"/></Relationships>
</file>

<file path=ppt/slides/_rels/slide127.xml.rels><?xml version="1.0" encoding="UTF-8" standalone="yes"?>
<Relationships xmlns="http://schemas.openxmlformats.org/package/2006/relationships"><Relationship Id="rId3" Type="http://schemas.openxmlformats.org/officeDocument/2006/relationships/image" Target="../media/image178.png"/><Relationship Id="rId7"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120.xml"/><Relationship Id="rId1" Type="http://schemas.openxmlformats.org/officeDocument/2006/relationships/slideLayout" Target="../slideLayouts/slideLayout25.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128.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21.xml"/><Relationship Id="rId1" Type="http://schemas.openxmlformats.org/officeDocument/2006/relationships/slideLayout" Target="../slideLayouts/slideLayout25.xml"/><Relationship Id="rId6" Type="http://schemas.openxmlformats.org/officeDocument/2006/relationships/hyperlink" Target="https://sites.google.com/google.com/gcp-teachingresources/privacy-and-terms" TargetMode="External"/><Relationship Id="rId5" Type="http://schemas.openxmlformats.org/officeDocument/2006/relationships/image" Target="../media/image206.png"/><Relationship Id="rId4" Type="http://schemas.openxmlformats.org/officeDocument/2006/relationships/image" Target="../media/image205.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23.xml"/><Relationship Id="rId1" Type="http://schemas.openxmlformats.org/officeDocument/2006/relationships/slideLayout" Target="../slideLayouts/slideLayout25.xml"/><Relationship Id="rId5" Type="http://schemas.openxmlformats.org/officeDocument/2006/relationships/hyperlink" Target="https://sites.google.com/google.com/gcp-teachingresources/privacy-and-terms" TargetMode="External"/><Relationship Id="rId4" Type="http://schemas.openxmlformats.org/officeDocument/2006/relationships/image" Target="../media/image179.png"/></Relationships>
</file>

<file path=ppt/slides/_rels/slide131.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24.xml"/><Relationship Id="rId1" Type="http://schemas.openxmlformats.org/officeDocument/2006/relationships/slideLayout" Target="../slideLayouts/slideLayout25.xml"/><Relationship Id="rId6" Type="http://schemas.openxmlformats.org/officeDocument/2006/relationships/hyperlink" Target="https://sites.google.com/google.com/gcp-teachingresources/privacy-and-terms" TargetMode="External"/><Relationship Id="rId5" Type="http://schemas.openxmlformats.org/officeDocument/2006/relationships/image" Target="../media/image210.png"/><Relationship Id="rId4" Type="http://schemas.openxmlformats.org/officeDocument/2006/relationships/image" Target="../media/image209.png"/></Relationships>
</file>

<file path=ppt/slides/_rels/slide132.xml.rels><?xml version="1.0" encoding="UTF-8" standalone="yes"?>
<Relationships xmlns="http://schemas.openxmlformats.org/package/2006/relationships"><Relationship Id="rId3"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125.xml"/><Relationship Id="rId1" Type="http://schemas.openxmlformats.org/officeDocument/2006/relationships/slideLayout" Target="../slideLayouts/slideLayout23.xml"/></Relationships>
</file>

<file path=ppt/slides/_rels/slide133.xml.rels><?xml version="1.0" encoding="UTF-8" standalone="yes"?>
<Relationships xmlns="http://schemas.openxmlformats.org/package/2006/relationships"><Relationship Id="rId3" Type="http://schemas.openxmlformats.org/officeDocument/2006/relationships/image" Target="../media/image178.png"/><Relationship Id="rId7"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126.xml"/><Relationship Id="rId1" Type="http://schemas.openxmlformats.org/officeDocument/2006/relationships/slideLayout" Target="../slideLayouts/slideLayout25.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134.xml.rels><?xml version="1.0" encoding="UTF-8" standalone="yes"?>
<Relationships xmlns="http://schemas.openxmlformats.org/package/2006/relationships"><Relationship Id="rId3"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127.xml"/><Relationship Id="rId1" Type="http://schemas.openxmlformats.org/officeDocument/2006/relationships/slideLayout" Target="../slideLayouts/slideLayout25.xml"/></Relationships>
</file>

<file path=ppt/slides/_rels/slide135.xml.rels><?xml version="1.0" encoding="UTF-8" standalone="yes"?>
<Relationships xmlns="http://schemas.openxmlformats.org/package/2006/relationships"><Relationship Id="rId3"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128.xml"/><Relationship Id="rId1" Type="http://schemas.openxmlformats.org/officeDocument/2006/relationships/slideLayout" Target="../slideLayouts/slideLayout25.xml"/></Relationships>
</file>

<file path=ppt/slides/_rels/slide136.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29.xml"/><Relationship Id="rId1" Type="http://schemas.openxmlformats.org/officeDocument/2006/relationships/slideLayout" Target="../slideLayouts/slideLayout25.xml"/><Relationship Id="rId4" Type="http://schemas.openxmlformats.org/officeDocument/2006/relationships/hyperlink" Target="https://sites.google.com/google.com/gcp-teachingresources/privacy-and-terms" TargetMode="External"/></Relationships>
</file>

<file path=ppt/slides/_rels/slide137.xml.rels><?xml version="1.0" encoding="UTF-8" standalone="yes"?>
<Relationships xmlns="http://schemas.openxmlformats.org/package/2006/relationships"><Relationship Id="rId3"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130.xml"/><Relationship Id="rId1" Type="http://schemas.openxmlformats.org/officeDocument/2006/relationships/slideLayout" Target="../slideLayouts/slideLayout28.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run.qwiklabs.com/focuses/3563?parent=catalog"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95.xml"/><Relationship Id="rId1" Type="http://schemas.openxmlformats.org/officeDocument/2006/relationships/tags" Target="../tags/tag75.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00.xml"/><Relationship Id="rId1" Type="http://schemas.openxmlformats.org/officeDocument/2006/relationships/tags" Target="../tags/tag76.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99.xml"/><Relationship Id="rId1" Type="http://schemas.openxmlformats.org/officeDocument/2006/relationships/tags" Target="../tags/tag77.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96.xml"/><Relationship Id="rId1" Type="http://schemas.openxmlformats.org/officeDocument/2006/relationships/tags" Target="../tags/tag78.xml"/></Relationships>
</file>

<file path=ppt/slides/_rels/slide36.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sv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notesSlide" Target="../notesSlides/notesSlide31.xml"/><Relationship Id="rId21" Type="http://schemas.openxmlformats.org/officeDocument/2006/relationships/image" Target="../media/image45.svg"/><Relationship Id="rId7" Type="http://schemas.openxmlformats.org/officeDocument/2006/relationships/image" Target="../media/image31.svg"/><Relationship Id="rId12" Type="http://schemas.openxmlformats.org/officeDocument/2006/relationships/image" Target="../media/image36.png"/><Relationship Id="rId17" Type="http://schemas.openxmlformats.org/officeDocument/2006/relationships/image" Target="../media/image41.svg"/><Relationship Id="rId25" Type="http://schemas.openxmlformats.org/officeDocument/2006/relationships/image" Target="../media/image49.svg"/><Relationship Id="rId2" Type="http://schemas.openxmlformats.org/officeDocument/2006/relationships/slideLayout" Target="../slideLayouts/slideLayout112.xml"/><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svg"/><Relationship Id="rId1" Type="http://schemas.openxmlformats.org/officeDocument/2006/relationships/tags" Target="../tags/tag79.xml"/><Relationship Id="rId6" Type="http://schemas.openxmlformats.org/officeDocument/2006/relationships/image" Target="../media/image30.png"/><Relationship Id="rId11" Type="http://schemas.openxmlformats.org/officeDocument/2006/relationships/image" Target="../media/image35.svg"/><Relationship Id="rId24" Type="http://schemas.openxmlformats.org/officeDocument/2006/relationships/image" Target="../media/image48.png"/><Relationship Id="rId5" Type="http://schemas.openxmlformats.org/officeDocument/2006/relationships/image" Target="../media/image29.svg"/><Relationship Id="rId15" Type="http://schemas.openxmlformats.org/officeDocument/2006/relationships/image" Target="../media/image39.svg"/><Relationship Id="rId23" Type="http://schemas.openxmlformats.org/officeDocument/2006/relationships/image" Target="../media/image47.svg"/><Relationship Id="rId28"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3.svg"/><Relationship Id="rId4" Type="http://schemas.openxmlformats.org/officeDocument/2006/relationships/image" Target="../media/image28.png"/><Relationship Id="rId9" Type="http://schemas.openxmlformats.org/officeDocument/2006/relationships/image" Target="../media/image33.sv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sv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00.xml"/><Relationship Id="rId1" Type="http://schemas.openxmlformats.org/officeDocument/2006/relationships/tags" Target="../tags/tag80.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99.xml"/><Relationship Id="rId1" Type="http://schemas.openxmlformats.org/officeDocument/2006/relationships/tags" Target="../tags/tag81.xml"/></Relationships>
</file>

<file path=ppt/slides/_rels/slide39.xml.rels><?xml version="1.0" encoding="UTF-8" standalone="yes"?>
<Relationships xmlns="http://schemas.openxmlformats.org/package/2006/relationships"><Relationship Id="rId3" Type="http://schemas.openxmlformats.org/officeDocument/2006/relationships/hyperlink" Target="https://www.youtube.com/watch?v=zr3Kib0i-OQ&amp;feature=youtu.be&amp;did=ta_card&amp;trk=ta_card" TargetMode="External"/><Relationship Id="rId2" Type="http://schemas.openxmlformats.org/officeDocument/2006/relationships/notesSlide" Target="../notesSlides/notesSlide34.xml"/><Relationship Id="rId1" Type="http://schemas.openxmlformats.org/officeDocument/2006/relationships/slideLayout" Target="../slideLayouts/slideLayout9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96.xml"/><Relationship Id="rId1" Type="http://schemas.openxmlformats.org/officeDocument/2006/relationships/tags" Target="../tags/tag8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57.jpg"/><Relationship Id="rId2" Type="http://schemas.openxmlformats.org/officeDocument/2006/relationships/slideLayout" Target="../slideLayouts/slideLayout112.xml"/><Relationship Id="rId1" Type="http://schemas.openxmlformats.org/officeDocument/2006/relationships/tags" Target="../tags/tag83.xml"/><Relationship Id="rId6" Type="http://schemas.openxmlformats.org/officeDocument/2006/relationships/image" Target="../media/image56.jpg"/><Relationship Id="rId5" Type="http://schemas.openxmlformats.org/officeDocument/2006/relationships/image" Target="../media/image55.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9.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99.xml"/><Relationship Id="rId1" Type="http://schemas.openxmlformats.org/officeDocument/2006/relationships/tags" Target="../tags/tag84.xml"/><Relationship Id="rId5" Type="http://schemas.openxmlformats.org/officeDocument/2006/relationships/image" Target="../media/image29.svg"/><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99.xml"/><Relationship Id="rId1" Type="http://schemas.openxmlformats.org/officeDocument/2006/relationships/tags" Target="../tags/tag85.xml"/><Relationship Id="rId6" Type="http://schemas.openxmlformats.org/officeDocument/2006/relationships/image" Target="../media/image60.png"/><Relationship Id="rId5" Type="http://schemas.openxmlformats.org/officeDocument/2006/relationships/image" Target="../media/image59.svg"/><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notesSlide" Target="../notesSlides/notesSlide40.xml"/><Relationship Id="rId7" Type="http://schemas.openxmlformats.org/officeDocument/2006/relationships/image" Target="../media/image64.svg"/><Relationship Id="rId2" Type="http://schemas.openxmlformats.org/officeDocument/2006/relationships/slideLayout" Target="../slideLayouts/slideLayout100.xml"/><Relationship Id="rId1" Type="http://schemas.openxmlformats.org/officeDocument/2006/relationships/tags" Target="../tags/tag86.xml"/><Relationship Id="rId6" Type="http://schemas.openxmlformats.org/officeDocument/2006/relationships/image" Target="../media/image63.png"/><Relationship Id="rId5" Type="http://schemas.openxmlformats.org/officeDocument/2006/relationships/image" Target="../media/image62.svg"/><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71.svg"/><Relationship Id="rId3" Type="http://schemas.openxmlformats.org/officeDocument/2006/relationships/notesSlide" Target="../notesSlides/notesSlide41.xml"/><Relationship Id="rId7" Type="http://schemas.openxmlformats.org/officeDocument/2006/relationships/image" Target="../media/image69.svg"/><Relationship Id="rId12" Type="http://schemas.openxmlformats.org/officeDocument/2006/relationships/image" Target="../media/image70.png"/><Relationship Id="rId2" Type="http://schemas.openxmlformats.org/officeDocument/2006/relationships/slideLayout" Target="../slideLayouts/slideLayout99.xml"/><Relationship Id="rId1" Type="http://schemas.openxmlformats.org/officeDocument/2006/relationships/tags" Target="../tags/tag87.xml"/><Relationship Id="rId6" Type="http://schemas.openxmlformats.org/officeDocument/2006/relationships/image" Target="../media/image68.png"/><Relationship Id="rId11" Type="http://schemas.openxmlformats.org/officeDocument/2006/relationships/image" Target="../media/image64.svg"/><Relationship Id="rId5" Type="http://schemas.openxmlformats.org/officeDocument/2006/relationships/image" Target="../media/image67.svg"/><Relationship Id="rId10" Type="http://schemas.openxmlformats.org/officeDocument/2006/relationships/image" Target="../media/image63.png"/><Relationship Id="rId4" Type="http://schemas.openxmlformats.org/officeDocument/2006/relationships/image" Target="../media/image66.png"/><Relationship Id="rId9" Type="http://schemas.openxmlformats.org/officeDocument/2006/relationships/image" Target="../media/image62.sv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75.svg"/><Relationship Id="rId2" Type="http://schemas.openxmlformats.org/officeDocument/2006/relationships/slideLayout" Target="../slideLayouts/slideLayout100.xml"/><Relationship Id="rId1" Type="http://schemas.openxmlformats.org/officeDocument/2006/relationships/tags" Target="../tags/tag88.xml"/><Relationship Id="rId6" Type="http://schemas.openxmlformats.org/officeDocument/2006/relationships/image" Target="../media/image74.png"/><Relationship Id="rId5" Type="http://schemas.openxmlformats.org/officeDocument/2006/relationships/image" Target="../media/image73.svg"/><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99.xml"/><Relationship Id="rId1" Type="http://schemas.openxmlformats.org/officeDocument/2006/relationships/tags" Target="../tags/tag89.xml"/></Relationships>
</file>

<file path=ppt/slides/_rels/slide4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notesSlide" Target="../notesSlides/notesSlide44.xml"/><Relationship Id="rId7" Type="http://schemas.openxmlformats.org/officeDocument/2006/relationships/image" Target="../media/image79.png"/><Relationship Id="rId2" Type="http://schemas.openxmlformats.org/officeDocument/2006/relationships/slideLayout" Target="../slideLayouts/slideLayout112.xml"/><Relationship Id="rId1" Type="http://schemas.openxmlformats.org/officeDocument/2006/relationships/tags" Target="../tags/tag90.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5.xml"/><Relationship Id="rId1" Type="http://schemas.openxmlformats.org/officeDocument/2006/relationships/slideLayout" Target="../slideLayouts/slideLayout99.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99.xml"/><Relationship Id="rId1" Type="http://schemas.openxmlformats.org/officeDocument/2006/relationships/tags" Target="../tags/tag91.xml"/><Relationship Id="rId5" Type="http://schemas.openxmlformats.org/officeDocument/2006/relationships/hyperlink" Target="https://docs.aws.amazon.com/AWSEC2/latest/UserGuide/instance-types.html#instance-networking-storage" TargetMode="External"/><Relationship Id="rId4" Type="http://schemas.openxmlformats.org/officeDocument/2006/relationships/hyperlink" Target="https://aws.amazon.com/ec2/instance-types/" TargetMode="External"/></Relationships>
</file>

<file path=ppt/slides/_rels/slide53.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88.svg"/><Relationship Id="rId3" Type="http://schemas.openxmlformats.org/officeDocument/2006/relationships/notesSlide" Target="../notesSlides/notesSlide47.xml"/><Relationship Id="rId7" Type="http://schemas.openxmlformats.org/officeDocument/2006/relationships/image" Target="../media/image84.svg"/><Relationship Id="rId12" Type="http://schemas.openxmlformats.org/officeDocument/2006/relationships/image" Target="../media/image87.png"/><Relationship Id="rId2" Type="http://schemas.openxmlformats.org/officeDocument/2006/relationships/slideLayout" Target="../slideLayouts/slideLayout100.xml"/><Relationship Id="rId1" Type="http://schemas.openxmlformats.org/officeDocument/2006/relationships/tags" Target="../tags/tag92.xml"/><Relationship Id="rId6" Type="http://schemas.openxmlformats.org/officeDocument/2006/relationships/image" Target="../media/image83.png"/><Relationship Id="rId11" Type="http://schemas.openxmlformats.org/officeDocument/2006/relationships/image" Target="../media/image86.svg"/><Relationship Id="rId5" Type="http://schemas.openxmlformats.org/officeDocument/2006/relationships/image" Target="../media/image82.svg"/><Relationship Id="rId15" Type="http://schemas.openxmlformats.org/officeDocument/2006/relationships/image" Target="../media/image71.svg"/><Relationship Id="rId10" Type="http://schemas.openxmlformats.org/officeDocument/2006/relationships/image" Target="../media/image85.png"/><Relationship Id="rId4" Type="http://schemas.openxmlformats.org/officeDocument/2006/relationships/image" Target="../media/image81.png"/><Relationship Id="rId9" Type="http://schemas.openxmlformats.org/officeDocument/2006/relationships/image" Target="../media/image64.svg"/><Relationship Id="rId14" Type="http://schemas.openxmlformats.org/officeDocument/2006/relationships/image" Target="../media/image70.png"/></Relationships>
</file>

<file path=ppt/slides/_rels/slide54.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notesSlide" Target="../notesSlides/notesSlide48.xml"/><Relationship Id="rId7" Type="http://schemas.openxmlformats.org/officeDocument/2006/relationships/image" Target="../media/image64.svg"/><Relationship Id="rId2" Type="http://schemas.openxmlformats.org/officeDocument/2006/relationships/slideLayout" Target="../slideLayouts/slideLayout100.xml"/><Relationship Id="rId1" Type="http://schemas.openxmlformats.org/officeDocument/2006/relationships/tags" Target="../tags/tag93.xml"/><Relationship Id="rId6" Type="http://schemas.openxmlformats.org/officeDocument/2006/relationships/image" Target="../media/image63.png"/><Relationship Id="rId5" Type="http://schemas.openxmlformats.org/officeDocument/2006/relationships/image" Target="../media/image90.svg"/><Relationship Id="rId4" Type="http://schemas.openxmlformats.org/officeDocument/2006/relationships/image" Target="../media/image89.png"/><Relationship Id="rId9" Type="http://schemas.openxmlformats.org/officeDocument/2006/relationships/image" Target="../media/image92.sv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9.xml"/><Relationship Id="rId7" Type="http://schemas.openxmlformats.org/officeDocument/2006/relationships/image" Target="../media/image64.svg"/><Relationship Id="rId2" Type="http://schemas.openxmlformats.org/officeDocument/2006/relationships/slideLayout" Target="../slideLayouts/slideLayout100.xml"/><Relationship Id="rId1" Type="http://schemas.openxmlformats.org/officeDocument/2006/relationships/tags" Target="../tags/tag94.xml"/><Relationship Id="rId6" Type="http://schemas.openxmlformats.org/officeDocument/2006/relationships/image" Target="../media/image63.png"/><Relationship Id="rId5" Type="http://schemas.openxmlformats.org/officeDocument/2006/relationships/image" Target="../media/image62.svg"/><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0.xml"/><Relationship Id="rId7" Type="http://schemas.openxmlformats.org/officeDocument/2006/relationships/image" Target="../media/image96.svg"/><Relationship Id="rId2" Type="http://schemas.openxmlformats.org/officeDocument/2006/relationships/slideLayout" Target="../slideLayouts/slideLayout100.xml"/><Relationship Id="rId1" Type="http://schemas.openxmlformats.org/officeDocument/2006/relationships/tags" Target="../tags/tag95.xml"/><Relationship Id="rId6" Type="http://schemas.openxmlformats.org/officeDocument/2006/relationships/image" Target="../media/image95.png"/><Relationship Id="rId5" Type="http://schemas.openxmlformats.org/officeDocument/2006/relationships/image" Target="../media/image94.svg"/><Relationship Id="rId4" Type="http://schemas.openxmlformats.org/officeDocument/2006/relationships/image" Target="../media/image93.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99.xml"/><Relationship Id="rId1" Type="http://schemas.openxmlformats.org/officeDocument/2006/relationships/tags" Target="../tags/tag96.xml"/></Relationships>
</file>

<file path=ppt/slides/_rels/slide58.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svg"/><Relationship Id="rId3" Type="http://schemas.openxmlformats.org/officeDocument/2006/relationships/notesSlide" Target="../notesSlides/notesSlide52.xml"/><Relationship Id="rId7" Type="http://schemas.openxmlformats.org/officeDocument/2006/relationships/image" Target="../media/image98.svg"/><Relationship Id="rId12" Type="http://schemas.openxmlformats.org/officeDocument/2006/relationships/image" Target="../media/image103.png"/><Relationship Id="rId2" Type="http://schemas.openxmlformats.org/officeDocument/2006/relationships/slideLayout" Target="../slideLayouts/slideLayout100.xml"/><Relationship Id="rId1" Type="http://schemas.openxmlformats.org/officeDocument/2006/relationships/tags" Target="../tags/tag97.xml"/><Relationship Id="rId6" Type="http://schemas.openxmlformats.org/officeDocument/2006/relationships/image" Target="../media/image97.png"/><Relationship Id="rId11" Type="http://schemas.openxmlformats.org/officeDocument/2006/relationships/image" Target="../media/image102.svg"/><Relationship Id="rId5" Type="http://schemas.openxmlformats.org/officeDocument/2006/relationships/image" Target="../media/image64.svg"/><Relationship Id="rId10" Type="http://schemas.openxmlformats.org/officeDocument/2006/relationships/image" Target="../media/image101.png"/><Relationship Id="rId4" Type="http://schemas.openxmlformats.org/officeDocument/2006/relationships/image" Target="../media/image63.png"/><Relationship Id="rId9" Type="http://schemas.openxmlformats.org/officeDocument/2006/relationships/image" Target="../media/image100.sv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00.xml"/><Relationship Id="rId1" Type="http://schemas.openxmlformats.org/officeDocument/2006/relationships/tags" Target="../tags/tag98.xml"/><Relationship Id="rId4" Type="http://schemas.openxmlformats.org/officeDocument/2006/relationships/image" Target="../media/image10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00.xml"/><Relationship Id="rId1" Type="http://schemas.openxmlformats.org/officeDocument/2006/relationships/tags" Target="../tags/tag99.xml"/><Relationship Id="rId4" Type="http://schemas.openxmlformats.org/officeDocument/2006/relationships/image" Target="../media/image106.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5.xml"/><Relationship Id="rId7" Type="http://schemas.openxmlformats.org/officeDocument/2006/relationships/image" Target="../media/image108.svg"/><Relationship Id="rId2" Type="http://schemas.openxmlformats.org/officeDocument/2006/relationships/slideLayout" Target="../slideLayouts/slideLayout99.xml"/><Relationship Id="rId1" Type="http://schemas.openxmlformats.org/officeDocument/2006/relationships/tags" Target="../tags/tag100.xml"/><Relationship Id="rId6" Type="http://schemas.openxmlformats.org/officeDocument/2006/relationships/image" Target="../media/image107.png"/><Relationship Id="rId5" Type="http://schemas.openxmlformats.org/officeDocument/2006/relationships/image" Target="../media/image64.svg"/><Relationship Id="rId4" Type="http://schemas.openxmlformats.org/officeDocument/2006/relationships/image" Target="../media/image63.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99.xml"/><Relationship Id="rId1" Type="http://schemas.openxmlformats.org/officeDocument/2006/relationships/tags" Target="../tags/tag101.xml"/><Relationship Id="rId4" Type="http://schemas.openxmlformats.org/officeDocument/2006/relationships/image" Target="../media/image109.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7.xml"/><Relationship Id="rId7" Type="http://schemas.openxmlformats.org/officeDocument/2006/relationships/image" Target="../media/image113.svg"/><Relationship Id="rId2" Type="http://schemas.openxmlformats.org/officeDocument/2006/relationships/slideLayout" Target="../slideLayouts/slideLayout100.xml"/><Relationship Id="rId1" Type="http://schemas.openxmlformats.org/officeDocument/2006/relationships/tags" Target="../tags/tag102.xml"/><Relationship Id="rId6" Type="http://schemas.openxmlformats.org/officeDocument/2006/relationships/image" Target="../media/image112.png"/><Relationship Id="rId5" Type="http://schemas.openxmlformats.org/officeDocument/2006/relationships/image" Target="../media/image111.svg"/><Relationship Id="rId4" Type="http://schemas.openxmlformats.org/officeDocument/2006/relationships/image" Target="../media/image110.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00.xml"/><Relationship Id="rId1" Type="http://schemas.openxmlformats.org/officeDocument/2006/relationships/tags" Target="../tags/tag103.xml"/><Relationship Id="rId4" Type="http://schemas.openxmlformats.org/officeDocument/2006/relationships/image" Target="../media/image114.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00.xml"/><Relationship Id="rId1" Type="http://schemas.openxmlformats.org/officeDocument/2006/relationships/tags" Target="../tags/tag104.xml"/><Relationship Id="rId6" Type="http://schemas.openxmlformats.org/officeDocument/2006/relationships/image" Target="../media/image116.svg"/><Relationship Id="rId5" Type="http://schemas.openxmlformats.org/officeDocument/2006/relationships/image" Target="../media/image115.png"/><Relationship Id="rId4" Type="http://schemas.openxmlformats.org/officeDocument/2006/relationships/hyperlink" Target="https://docs.aws.amazon.com/cli/latest/reference/ec2/run-instances.html" TargetMode="Externa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0.xml"/><Relationship Id="rId7" Type="http://schemas.openxmlformats.org/officeDocument/2006/relationships/image" Target="../media/image102.svg"/><Relationship Id="rId2" Type="http://schemas.openxmlformats.org/officeDocument/2006/relationships/slideLayout" Target="../slideLayouts/slideLayout99.xml"/><Relationship Id="rId1" Type="http://schemas.openxmlformats.org/officeDocument/2006/relationships/tags" Target="../tags/tag105.xml"/><Relationship Id="rId6" Type="http://schemas.openxmlformats.org/officeDocument/2006/relationships/image" Target="../media/image101.png"/><Relationship Id="rId5" Type="http://schemas.openxmlformats.org/officeDocument/2006/relationships/image" Target="../media/image62.svg"/><Relationship Id="rId4" Type="http://schemas.openxmlformats.org/officeDocument/2006/relationships/image" Target="../media/image61.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99.xml"/><Relationship Id="rId1" Type="http://schemas.openxmlformats.org/officeDocument/2006/relationships/tags" Target="../tags/tag106.xml"/><Relationship Id="rId4" Type="http://schemas.openxmlformats.org/officeDocument/2006/relationships/image" Target="../media/image117.tiff"/></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00.xml"/><Relationship Id="rId1" Type="http://schemas.openxmlformats.org/officeDocument/2006/relationships/tags" Target="../tags/tag107.xml"/><Relationship Id="rId5" Type="http://schemas.openxmlformats.org/officeDocument/2006/relationships/image" Target="../media/image119.svg"/><Relationship Id="rId4" Type="http://schemas.openxmlformats.org/officeDocument/2006/relationships/image" Target="../media/image118.png"/></Relationships>
</file>

<file path=ppt/slides/_rels/slide6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notesSlide" Target="../notesSlides/notesSlide63.xml"/><Relationship Id="rId7" Type="http://schemas.openxmlformats.org/officeDocument/2006/relationships/image" Target="../media/image121.svg"/><Relationship Id="rId2" Type="http://schemas.openxmlformats.org/officeDocument/2006/relationships/slideLayout" Target="../slideLayouts/slideLayout99.xml"/><Relationship Id="rId1" Type="http://schemas.openxmlformats.org/officeDocument/2006/relationships/tags" Target="../tags/tag108.xml"/><Relationship Id="rId6" Type="http://schemas.openxmlformats.org/officeDocument/2006/relationships/image" Target="../media/image120.png"/><Relationship Id="rId11" Type="http://schemas.openxmlformats.org/officeDocument/2006/relationships/image" Target="../media/image123.svg"/><Relationship Id="rId5" Type="http://schemas.openxmlformats.org/officeDocument/2006/relationships/image" Target="../media/image64.svg"/><Relationship Id="rId10" Type="http://schemas.openxmlformats.org/officeDocument/2006/relationships/image" Target="../media/image122.png"/><Relationship Id="rId4" Type="http://schemas.openxmlformats.org/officeDocument/2006/relationships/image" Target="../media/image63.png"/><Relationship Id="rId9" Type="http://schemas.openxmlformats.org/officeDocument/2006/relationships/image" Target="../media/image8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99.xml"/><Relationship Id="rId1" Type="http://schemas.openxmlformats.org/officeDocument/2006/relationships/tags" Target="../tags/tag109.xml"/><Relationship Id="rId4" Type="http://schemas.openxmlformats.org/officeDocument/2006/relationships/hyperlink" Target="http://169.254.169.254/latest/meta-data/" TargetMode="External"/></Relationships>
</file>

<file path=ppt/slides/_rels/slide71.xml.rels><?xml version="1.0" encoding="UTF-8" standalone="yes"?>
<Relationships xmlns="http://schemas.openxmlformats.org/package/2006/relationships"><Relationship Id="rId8" Type="http://schemas.openxmlformats.org/officeDocument/2006/relationships/image" Target="../media/image128.svg"/><Relationship Id="rId3" Type="http://schemas.openxmlformats.org/officeDocument/2006/relationships/notesSlide" Target="../notesSlides/notesSlide65.xml"/><Relationship Id="rId7" Type="http://schemas.openxmlformats.org/officeDocument/2006/relationships/image" Target="../media/image127.png"/><Relationship Id="rId2" Type="http://schemas.openxmlformats.org/officeDocument/2006/relationships/slideLayout" Target="../slideLayouts/slideLayout100.xml"/><Relationship Id="rId1" Type="http://schemas.openxmlformats.org/officeDocument/2006/relationships/tags" Target="../tags/tag110.xml"/><Relationship Id="rId6" Type="http://schemas.openxmlformats.org/officeDocument/2006/relationships/image" Target="../media/image126.svg"/><Relationship Id="rId5" Type="http://schemas.openxmlformats.org/officeDocument/2006/relationships/image" Target="../media/image125.png"/><Relationship Id="rId4" Type="http://schemas.openxmlformats.org/officeDocument/2006/relationships/image" Target="../media/image124.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97.xml"/><Relationship Id="rId1" Type="http://schemas.openxmlformats.org/officeDocument/2006/relationships/tags" Target="../tags/tag111.xml"/><Relationship Id="rId4" Type="http://schemas.openxmlformats.org/officeDocument/2006/relationships/image" Target="../media/image129.jpe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97.xml"/><Relationship Id="rId1" Type="http://schemas.openxmlformats.org/officeDocument/2006/relationships/tags" Target="../tags/tag112.xml"/><Relationship Id="rId5" Type="http://schemas.openxmlformats.org/officeDocument/2006/relationships/image" Target="../media/image130.png"/><Relationship Id="rId4" Type="http://schemas.openxmlformats.org/officeDocument/2006/relationships/hyperlink" Target="https://aws-tc-largeobjects.s3-us-west-2.amazonaws.com/ILT-TF-100-ACFNDS-20-EN/Module_6_EC2+v2.0.mp4" TargetMode="Externa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97.xml"/><Relationship Id="rId1" Type="http://schemas.openxmlformats.org/officeDocument/2006/relationships/tags" Target="../tags/tag113.xml"/><Relationship Id="rId4" Type="http://schemas.openxmlformats.org/officeDocument/2006/relationships/image" Target="../media/image131.jpeg"/></Relationships>
</file>

<file path=ppt/slides/_rels/slide75.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71.svg"/><Relationship Id="rId3" Type="http://schemas.openxmlformats.org/officeDocument/2006/relationships/notesSlide" Target="../notesSlides/notesSlide69.xml"/><Relationship Id="rId7" Type="http://schemas.openxmlformats.org/officeDocument/2006/relationships/image" Target="../media/image84.svg"/><Relationship Id="rId12" Type="http://schemas.openxmlformats.org/officeDocument/2006/relationships/image" Target="../media/image70.png"/><Relationship Id="rId2" Type="http://schemas.openxmlformats.org/officeDocument/2006/relationships/slideLayout" Target="../slideLayouts/slideLayout99.xml"/><Relationship Id="rId1" Type="http://schemas.openxmlformats.org/officeDocument/2006/relationships/tags" Target="../tags/tag114.xml"/><Relationship Id="rId6" Type="http://schemas.openxmlformats.org/officeDocument/2006/relationships/image" Target="../media/image83.png"/><Relationship Id="rId11" Type="http://schemas.openxmlformats.org/officeDocument/2006/relationships/image" Target="../media/image86.svg"/><Relationship Id="rId5" Type="http://schemas.openxmlformats.org/officeDocument/2006/relationships/image" Target="../media/image82.svg"/><Relationship Id="rId10" Type="http://schemas.openxmlformats.org/officeDocument/2006/relationships/image" Target="../media/image85.png"/><Relationship Id="rId4" Type="http://schemas.openxmlformats.org/officeDocument/2006/relationships/image" Target="../media/image81.png"/><Relationship Id="rId9" Type="http://schemas.openxmlformats.org/officeDocument/2006/relationships/image" Target="../media/image64.sv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99.xml"/><Relationship Id="rId1" Type="http://schemas.openxmlformats.org/officeDocument/2006/relationships/tags" Target="../tags/tag115.xml"/></Relationships>
</file>

<file path=ppt/slides/_rels/slide77.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62.svg"/><Relationship Id="rId3" Type="http://schemas.openxmlformats.org/officeDocument/2006/relationships/notesSlide" Target="../notesSlides/notesSlide71.xml"/><Relationship Id="rId7" Type="http://schemas.openxmlformats.org/officeDocument/2006/relationships/image" Target="../media/image64.svg"/><Relationship Id="rId12" Type="http://schemas.openxmlformats.org/officeDocument/2006/relationships/image" Target="../media/image61.png"/><Relationship Id="rId2" Type="http://schemas.openxmlformats.org/officeDocument/2006/relationships/slideLayout" Target="../slideLayouts/slideLayout100.xml"/><Relationship Id="rId1" Type="http://schemas.openxmlformats.org/officeDocument/2006/relationships/tags" Target="../tags/tag116.xml"/><Relationship Id="rId6" Type="http://schemas.openxmlformats.org/officeDocument/2006/relationships/image" Target="../media/image63.png"/><Relationship Id="rId11" Type="http://schemas.openxmlformats.org/officeDocument/2006/relationships/image" Target="../media/image104.svg"/><Relationship Id="rId5" Type="http://schemas.openxmlformats.org/officeDocument/2006/relationships/image" Target="../media/image29.svg"/><Relationship Id="rId15" Type="http://schemas.openxmlformats.org/officeDocument/2006/relationships/image" Target="../media/image84.svg"/><Relationship Id="rId10" Type="http://schemas.openxmlformats.org/officeDocument/2006/relationships/image" Target="../media/image103.png"/><Relationship Id="rId4" Type="http://schemas.openxmlformats.org/officeDocument/2006/relationships/image" Target="../media/image28.png"/><Relationship Id="rId9" Type="http://schemas.openxmlformats.org/officeDocument/2006/relationships/image" Target="../media/image102.svg"/><Relationship Id="rId14" Type="http://schemas.openxmlformats.org/officeDocument/2006/relationships/image" Target="../media/image83.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96.xml"/><Relationship Id="rId1" Type="http://schemas.openxmlformats.org/officeDocument/2006/relationships/tags" Target="../tags/tag117.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101.xml"/><Relationship Id="rId1" Type="http://schemas.openxmlformats.org/officeDocument/2006/relationships/tags" Target="../tags/tag118.xml"/><Relationship Id="rId4" Type="http://schemas.openxmlformats.org/officeDocument/2006/relationships/hyperlink" Target="https://aws.amazon.com/free/"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4.xml"/><Relationship Id="rId7" Type="http://schemas.openxmlformats.org/officeDocument/2006/relationships/image" Target="../media/image135.png"/><Relationship Id="rId2" Type="http://schemas.openxmlformats.org/officeDocument/2006/relationships/slideLayout" Target="../slideLayouts/slideLayout99.xml"/><Relationship Id="rId1" Type="http://schemas.openxmlformats.org/officeDocument/2006/relationships/tags" Target="../tags/tag119.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75.xml"/><Relationship Id="rId7" Type="http://schemas.openxmlformats.org/officeDocument/2006/relationships/image" Target="../media/image135.png"/><Relationship Id="rId2" Type="http://schemas.openxmlformats.org/officeDocument/2006/relationships/slideLayout" Target="../slideLayouts/slideLayout99.xml"/><Relationship Id="rId1" Type="http://schemas.openxmlformats.org/officeDocument/2006/relationships/tags" Target="../tags/tag120.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82.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notesSlide" Target="../notesSlides/notesSlide76.xml"/><Relationship Id="rId7" Type="http://schemas.openxmlformats.org/officeDocument/2006/relationships/image" Target="../media/image139.png"/><Relationship Id="rId2" Type="http://schemas.openxmlformats.org/officeDocument/2006/relationships/slideLayout" Target="../slideLayouts/slideLayout99.xml"/><Relationship Id="rId1" Type="http://schemas.openxmlformats.org/officeDocument/2006/relationships/tags" Target="../tags/tag121.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99.xml"/><Relationship Id="rId1" Type="http://schemas.openxmlformats.org/officeDocument/2006/relationships/tags" Target="../tags/tag122.xml"/><Relationship Id="rId4" Type="http://schemas.openxmlformats.org/officeDocument/2006/relationships/image" Target="../media/image137.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99.xml"/><Relationship Id="rId1" Type="http://schemas.openxmlformats.org/officeDocument/2006/relationships/tags" Target="../tags/tag123.xml"/><Relationship Id="rId4" Type="http://schemas.openxmlformats.org/officeDocument/2006/relationships/image" Target="../media/image138.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99.xml"/><Relationship Id="rId1" Type="http://schemas.openxmlformats.org/officeDocument/2006/relationships/tags" Target="../tags/tag124.xml"/><Relationship Id="rId4" Type="http://schemas.openxmlformats.org/officeDocument/2006/relationships/image" Target="../media/image139.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99.xml"/><Relationship Id="rId1" Type="http://schemas.openxmlformats.org/officeDocument/2006/relationships/tags" Target="../tags/tag125.xml"/><Relationship Id="rId4" Type="http://schemas.openxmlformats.org/officeDocument/2006/relationships/image" Target="../media/image140.png"/></Relationships>
</file>

<file path=ppt/slides/_rels/slide87.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notesSlide" Target="../notesSlides/notesSlide81.xml"/><Relationship Id="rId7" Type="http://schemas.openxmlformats.org/officeDocument/2006/relationships/image" Target="../media/image144.svg"/><Relationship Id="rId2" Type="http://schemas.openxmlformats.org/officeDocument/2006/relationships/slideLayout" Target="../slideLayouts/slideLayout99.xml"/><Relationship Id="rId1" Type="http://schemas.openxmlformats.org/officeDocument/2006/relationships/tags" Target="../tags/tag126.xml"/><Relationship Id="rId6" Type="http://schemas.openxmlformats.org/officeDocument/2006/relationships/image" Target="../media/image143.png"/><Relationship Id="rId11" Type="http://schemas.openxmlformats.org/officeDocument/2006/relationships/image" Target="../media/image148.svg"/><Relationship Id="rId5" Type="http://schemas.openxmlformats.org/officeDocument/2006/relationships/image" Target="../media/image142.svg"/><Relationship Id="rId10" Type="http://schemas.openxmlformats.org/officeDocument/2006/relationships/image" Target="../media/image147.png"/><Relationship Id="rId4" Type="http://schemas.openxmlformats.org/officeDocument/2006/relationships/image" Target="../media/image141.png"/><Relationship Id="rId9" Type="http://schemas.openxmlformats.org/officeDocument/2006/relationships/image" Target="../media/image146.sv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97.xml"/><Relationship Id="rId1" Type="http://schemas.openxmlformats.org/officeDocument/2006/relationships/tags" Target="../tags/tag127.xml"/><Relationship Id="rId4" Type="http://schemas.openxmlformats.org/officeDocument/2006/relationships/image" Target="../media/image129.jpe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96.xml"/><Relationship Id="rId1" Type="http://schemas.openxmlformats.org/officeDocument/2006/relationships/tags" Target="../tags/tag12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100.xml"/><Relationship Id="rId1" Type="http://schemas.openxmlformats.org/officeDocument/2006/relationships/tags" Target="../tags/tag129.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9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85.xml"/><Relationship Id="rId7" Type="http://schemas.openxmlformats.org/officeDocument/2006/relationships/diagramColors" Target="../diagrams/colors1.xml"/><Relationship Id="rId2" Type="http://schemas.openxmlformats.org/officeDocument/2006/relationships/slideLayout" Target="../slideLayouts/slideLayout100.xml"/><Relationship Id="rId1" Type="http://schemas.openxmlformats.org/officeDocument/2006/relationships/tags" Target="../tags/tag130.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153.svg"/><Relationship Id="rId4" Type="http://schemas.openxmlformats.org/officeDocument/2006/relationships/diagramData" Target="../diagrams/data1.xml"/><Relationship Id="rId9" Type="http://schemas.openxmlformats.org/officeDocument/2006/relationships/image" Target="../media/image152.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99.xml"/><Relationship Id="rId1" Type="http://schemas.openxmlformats.org/officeDocument/2006/relationships/tags" Target="../tags/tag131.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99.xml"/><Relationship Id="rId1" Type="http://schemas.openxmlformats.org/officeDocument/2006/relationships/tags" Target="../tags/tag132.xml"/><Relationship Id="rId5" Type="http://schemas.openxmlformats.org/officeDocument/2006/relationships/image" Target="../media/image35.svg"/><Relationship Id="rId4" Type="http://schemas.openxmlformats.org/officeDocument/2006/relationships/image" Target="../media/image34.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96.xml"/><Relationship Id="rId1" Type="http://schemas.openxmlformats.org/officeDocument/2006/relationships/tags" Target="../tags/tag133.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112.xml"/><Relationship Id="rId1" Type="http://schemas.openxmlformats.org/officeDocument/2006/relationships/tags" Target="../tags/tag134.xml"/><Relationship Id="rId6" Type="http://schemas.openxmlformats.org/officeDocument/2006/relationships/image" Target="../media/image156.svg"/><Relationship Id="rId5" Type="http://schemas.openxmlformats.org/officeDocument/2006/relationships/image" Target="../media/image155.png"/><Relationship Id="rId4" Type="http://schemas.openxmlformats.org/officeDocument/2006/relationships/image" Target="../media/image154.png"/></Relationships>
</file>

<file path=ppt/slides/_rels/slide96.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notesSlide" Target="../notesSlides/notesSlide90.xml"/><Relationship Id="rId7" Type="http://schemas.openxmlformats.org/officeDocument/2006/relationships/image" Target="../media/image160.png"/><Relationship Id="rId2" Type="http://schemas.openxmlformats.org/officeDocument/2006/relationships/slideLayout" Target="../slideLayouts/slideLayout112.xml"/><Relationship Id="rId1" Type="http://schemas.openxmlformats.org/officeDocument/2006/relationships/tags" Target="../tags/tag135.xml"/><Relationship Id="rId6" Type="http://schemas.openxmlformats.org/officeDocument/2006/relationships/image" Target="../media/image159.png"/><Relationship Id="rId5" Type="http://schemas.openxmlformats.org/officeDocument/2006/relationships/image" Target="../media/image158.png"/><Relationship Id="rId10" Type="http://schemas.openxmlformats.org/officeDocument/2006/relationships/image" Target="../media/image163.svg"/><Relationship Id="rId4" Type="http://schemas.openxmlformats.org/officeDocument/2006/relationships/image" Target="../media/image157.png"/><Relationship Id="rId9" Type="http://schemas.openxmlformats.org/officeDocument/2006/relationships/image" Target="../media/image162.png"/></Relationships>
</file>

<file path=ppt/slides/_rels/slide97.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67.svg"/><Relationship Id="rId18" Type="http://schemas.openxmlformats.org/officeDocument/2006/relationships/image" Target="../media/image172.png"/><Relationship Id="rId3" Type="http://schemas.openxmlformats.org/officeDocument/2006/relationships/notesSlide" Target="../notesSlides/notesSlide91.xml"/><Relationship Id="rId21" Type="http://schemas.openxmlformats.org/officeDocument/2006/relationships/image" Target="../media/image175.svg"/><Relationship Id="rId7" Type="http://schemas.openxmlformats.org/officeDocument/2006/relationships/image" Target="../media/image39.svg"/><Relationship Id="rId12" Type="http://schemas.openxmlformats.org/officeDocument/2006/relationships/image" Target="../media/image166.png"/><Relationship Id="rId17" Type="http://schemas.openxmlformats.org/officeDocument/2006/relationships/image" Target="../media/image171.svg"/><Relationship Id="rId2" Type="http://schemas.openxmlformats.org/officeDocument/2006/relationships/slideLayout" Target="../slideLayouts/slideLayout99.xml"/><Relationship Id="rId16" Type="http://schemas.openxmlformats.org/officeDocument/2006/relationships/image" Target="../media/image170.png"/><Relationship Id="rId20" Type="http://schemas.openxmlformats.org/officeDocument/2006/relationships/image" Target="../media/image174.png"/><Relationship Id="rId1" Type="http://schemas.openxmlformats.org/officeDocument/2006/relationships/tags" Target="../tags/tag136.xml"/><Relationship Id="rId6" Type="http://schemas.openxmlformats.org/officeDocument/2006/relationships/image" Target="../media/image38.png"/><Relationship Id="rId11" Type="http://schemas.openxmlformats.org/officeDocument/2006/relationships/image" Target="../media/image165.svg"/><Relationship Id="rId5" Type="http://schemas.openxmlformats.org/officeDocument/2006/relationships/image" Target="../media/image156.svg"/><Relationship Id="rId15" Type="http://schemas.openxmlformats.org/officeDocument/2006/relationships/image" Target="../media/image169.svg"/><Relationship Id="rId10" Type="http://schemas.openxmlformats.org/officeDocument/2006/relationships/image" Target="../media/image164.png"/><Relationship Id="rId19" Type="http://schemas.openxmlformats.org/officeDocument/2006/relationships/image" Target="../media/image173.svg"/><Relationship Id="rId4" Type="http://schemas.openxmlformats.org/officeDocument/2006/relationships/image" Target="../media/image155.png"/><Relationship Id="rId9" Type="http://schemas.openxmlformats.org/officeDocument/2006/relationships/image" Target="../media/image126.svg"/><Relationship Id="rId14" Type="http://schemas.openxmlformats.org/officeDocument/2006/relationships/image" Target="../media/image168.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96.xml"/><Relationship Id="rId1" Type="http://schemas.openxmlformats.org/officeDocument/2006/relationships/tags" Target="../tags/tag137.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99.xml"/><Relationship Id="rId1" Type="http://schemas.openxmlformats.org/officeDocument/2006/relationships/tags" Target="../tags/tag138.xml"/><Relationship Id="rId5" Type="http://schemas.openxmlformats.org/officeDocument/2006/relationships/image" Target="../media/image37.sv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145088A-9F21-7E48-B09D-D52ABC971DE1}"/>
              </a:ext>
            </a:extLst>
          </p:cNvPr>
          <p:cNvSpPr>
            <a:spLocks noGrp="1"/>
          </p:cNvSpPr>
          <p:nvPr>
            <p:ph type="ctrTitle"/>
          </p:nvPr>
        </p:nvSpPr>
        <p:spPr/>
        <p:txBody>
          <a:bodyPr>
            <a:noAutofit/>
          </a:bodyPr>
          <a:lstStyle/>
          <a:p>
            <a:pPr algn="l"/>
            <a:br>
              <a:rPr lang="en-US" sz="4400" dirty="0"/>
            </a:br>
            <a:r>
              <a:rPr lang="en-US" sz="4400" dirty="0"/>
              <a:t>ICS 432 – 01</a:t>
            </a:r>
            <a:br>
              <a:rPr lang="en-US" sz="4400" dirty="0"/>
            </a:br>
            <a:r>
              <a:rPr lang="en-US" sz="4400" dirty="0"/>
              <a:t>Distributed and Cloud Computing </a:t>
            </a:r>
            <a:br>
              <a:rPr lang="en-US" sz="4400" dirty="0"/>
            </a:br>
            <a:r>
              <a:rPr lang="en-US" sz="4400" dirty="0"/>
              <a:t>Fall 2021</a:t>
            </a:r>
            <a:br>
              <a:rPr lang="en-US" sz="4400" dirty="0"/>
            </a:br>
            <a:endParaRPr lang="en-US" sz="4400" dirty="0"/>
          </a:p>
        </p:txBody>
      </p:sp>
      <p:sp>
        <p:nvSpPr>
          <p:cNvPr id="6" name="Subtitle 5">
            <a:extLst>
              <a:ext uri="{FF2B5EF4-FFF2-40B4-BE49-F238E27FC236}">
                <a16:creationId xmlns:a16="http://schemas.microsoft.com/office/drawing/2014/main" id="{C82263AD-4EFB-5B40-88F4-E3166439C74D}"/>
              </a:ext>
            </a:extLst>
          </p:cNvPr>
          <p:cNvSpPr>
            <a:spLocks noGrp="1"/>
          </p:cNvSpPr>
          <p:nvPr>
            <p:ph type="subTitle" idx="1"/>
          </p:nvPr>
        </p:nvSpPr>
        <p:spPr/>
        <p:txBody>
          <a:bodyPr/>
          <a:lstStyle/>
          <a:p>
            <a:r>
              <a:rPr lang="en-US" dirty="0"/>
              <a:t>Instructor: </a:t>
            </a:r>
            <a:r>
              <a:rPr lang="en-US" dirty="0" err="1"/>
              <a:t>Thanaa</a:t>
            </a:r>
            <a:r>
              <a:rPr lang="en-US" dirty="0"/>
              <a:t> Ghanem</a:t>
            </a:r>
          </a:p>
          <a:p>
            <a:r>
              <a:rPr lang="en-US" dirty="0">
                <a:hlinkClick r:id="rId3"/>
              </a:rPr>
              <a:t>thanaa.ghanem@metrostate.edu</a:t>
            </a:r>
            <a:endParaRPr lang="en-US" dirty="0"/>
          </a:p>
          <a:p>
            <a:endParaRPr lang="en-US" dirty="0"/>
          </a:p>
          <a:p>
            <a:r>
              <a:rPr lang="en-US" b="1" dirty="0"/>
              <a:t>Lecture 3</a:t>
            </a:r>
          </a:p>
          <a:p>
            <a:r>
              <a:rPr lang="en-US" b="1" dirty="0"/>
              <a:t>September 11, 2021</a:t>
            </a:r>
          </a:p>
          <a:p>
            <a:endParaRPr lang="en-US" dirty="0"/>
          </a:p>
        </p:txBody>
      </p:sp>
      <p:sp>
        <p:nvSpPr>
          <p:cNvPr id="4" name="Slide Number Placeholder 3">
            <a:extLst>
              <a:ext uri="{FF2B5EF4-FFF2-40B4-BE49-F238E27FC236}">
                <a16:creationId xmlns:a16="http://schemas.microsoft.com/office/drawing/2014/main" id="{14FDB143-A0C0-F14D-86B5-9F7D0E306B8D}"/>
              </a:ext>
            </a:extLst>
          </p:cNvPr>
          <p:cNvSpPr>
            <a:spLocks noGrp="1"/>
          </p:cNvSpPr>
          <p:nvPr>
            <p:ph type="sldNum" sz="quarter" idx="12"/>
          </p:nvPr>
        </p:nvSpPr>
        <p:spPr/>
        <p:txBody>
          <a:bodyPr/>
          <a:lstStyle/>
          <a:p>
            <a:fld id="{B6A95138-A96E-2F42-A959-2EFD44FE4AB7}" type="slidenum">
              <a:rPr lang="en-US" smtClean="0"/>
              <a:pPr/>
              <a:t>1</a:t>
            </a:fld>
            <a:endParaRPr lang="en-US" dirty="0"/>
          </a:p>
        </p:txBody>
      </p:sp>
      <p:sp>
        <p:nvSpPr>
          <p:cNvPr id="7" name="Footer Placeholder 6">
            <a:extLst>
              <a:ext uri="{FF2B5EF4-FFF2-40B4-BE49-F238E27FC236}">
                <a16:creationId xmlns:a16="http://schemas.microsoft.com/office/drawing/2014/main" id="{FC9E78D3-AC7B-A047-B57D-4D47D718C81B}"/>
              </a:ext>
            </a:extLst>
          </p:cNvPr>
          <p:cNvSpPr>
            <a:spLocks noGrp="1"/>
          </p:cNvSpPr>
          <p:nvPr>
            <p:ph type="ftr" sz="quarter" idx="11"/>
          </p:nvPr>
        </p:nvSpPr>
        <p:spPr/>
        <p:txBody>
          <a:bodyPr/>
          <a:lstStyle/>
          <a:p>
            <a:r>
              <a:rPr lang="en-US"/>
              <a:t>Distributed and Cloud Computing – Fall 2021</a:t>
            </a:r>
            <a:endParaRPr lang="en-US" dirty="0"/>
          </a:p>
        </p:txBody>
      </p:sp>
    </p:spTree>
    <p:extLst>
      <p:ext uri="{BB962C8B-B14F-4D97-AF65-F5344CB8AC3E}">
        <p14:creationId xmlns:p14="http://schemas.microsoft.com/office/powerpoint/2010/main" val="41544130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FA4E8-AD66-EE40-ADA0-8A64351E4310}"/>
              </a:ext>
            </a:extLst>
          </p:cNvPr>
          <p:cNvSpPr>
            <a:spLocks noGrp="1"/>
          </p:cNvSpPr>
          <p:nvPr>
            <p:ph type="title"/>
          </p:nvPr>
        </p:nvSpPr>
        <p:spPr/>
        <p:txBody>
          <a:bodyPr/>
          <a:lstStyle/>
          <a:p>
            <a:r>
              <a:rPr lang="en-US" dirty="0"/>
              <a:t>Virtualization vs. Traditional Computing</a:t>
            </a:r>
          </a:p>
        </p:txBody>
      </p:sp>
      <p:sp>
        <p:nvSpPr>
          <p:cNvPr id="3" name="Content Placeholder 2">
            <a:extLst>
              <a:ext uri="{FF2B5EF4-FFF2-40B4-BE49-F238E27FC236}">
                <a16:creationId xmlns:a16="http://schemas.microsoft.com/office/drawing/2014/main" id="{8F148253-A38C-0449-B996-15AC1BB8037C}"/>
              </a:ext>
            </a:extLst>
          </p:cNvPr>
          <p:cNvSpPr>
            <a:spLocks noGrp="1"/>
          </p:cNvSpPr>
          <p:nvPr>
            <p:ph idx="1"/>
          </p:nvPr>
        </p:nvSpPr>
        <p:spPr/>
        <p:txBody>
          <a:bodyPr/>
          <a:lstStyle/>
          <a:p>
            <a:r>
              <a:rPr lang="en-US" dirty="0"/>
              <a:t>In the traditional computing model, only </a:t>
            </a:r>
            <a:r>
              <a:rPr lang="en-US" dirty="0">
                <a:highlight>
                  <a:srgbClr val="FFFF00"/>
                </a:highlight>
              </a:rPr>
              <a:t>one OS </a:t>
            </a:r>
            <a:r>
              <a:rPr lang="en-US" dirty="0"/>
              <a:t>can run at one time per physical computer.</a:t>
            </a:r>
          </a:p>
          <a:p>
            <a:pPr lvl="1"/>
            <a:r>
              <a:rPr lang="en-US" dirty="0"/>
              <a:t>because each OS completely controls the hardware resources in the computer.</a:t>
            </a:r>
          </a:p>
          <a:p>
            <a:pPr lvl="1"/>
            <a:r>
              <a:rPr lang="en-US" dirty="0"/>
              <a:t>if the requirement is to have a Windows-based file server and a Linux-based web server, there’s a problem. Two physical computers are needed.</a:t>
            </a:r>
          </a:p>
          <a:p>
            <a:pPr lvl="1"/>
            <a:endParaRPr lang="en-US" dirty="0"/>
          </a:p>
          <a:p>
            <a:r>
              <a:rPr lang="en-US" dirty="0"/>
              <a:t>Virtualization is often used to let multiple OSs (or multiple instances of the same OS) run on one physical machine at the same time.</a:t>
            </a:r>
          </a:p>
          <a:p>
            <a:pPr lvl="1"/>
            <a:r>
              <a:rPr lang="en-US" dirty="0"/>
              <a:t>they are often still bound by the physical characteristics of the machine</a:t>
            </a:r>
          </a:p>
          <a:p>
            <a:pPr lvl="1"/>
            <a:endParaRPr lang="en-US" dirty="0"/>
          </a:p>
          <a:p>
            <a:endParaRPr lang="en-US" dirty="0"/>
          </a:p>
          <a:p>
            <a:pPr lvl="1"/>
            <a:endParaRPr lang="en-US" dirty="0"/>
          </a:p>
          <a:p>
            <a:endParaRPr lang="en-US" dirty="0"/>
          </a:p>
        </p:txBody>
      </p:sp>
      <p:sp>
        <p:nvSpPr>
          <p:cNvPr id="4" name="Footer Placeholder 3">
            <a:extLst>
              <a:ext uri="{FF2B5EF4-FFF2-40B4-BE49-F238E27FC236}">
                <a16:creationId xmlns:a16="http://schemas.microsoft.com/office/drawing/2014/main" id="{D6249706-B3F5-B543-BFB1-C0F5C97EA10B}"/>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A546D41B-2DC0-774D-8413-44FA8AA1FD01}"/>
              </a:ext>
            </a:extLst>
          </p:cNvPr>
          <p:cNvSpPr>
            <a:spLocks noGrp="1"/>
          </p:cNvSpPr>
          <p:nvPr>
            <p:ph type="sldNum" sz="quarter" idx="12"/>
          </p:nvPr>
        </p:nvSpPr>
        <p:spPr/>
        <p:txBody>
          <a:bodyPr/>
          <a:lstStyle/>
          <a:p>
            <a:fld id="{282CF0B9-EE7B-6F44-881A-1A8450A68866}" type="slidenum">
              <a:rPr lang="en-US" smtClean="0"/>
              <a:t>10</a:t>
            </a:fld>
            <a:endParaRPr lang="en-US"/>
          </a:p>
        </p:txBody>
      </p:sp>
    </p:spTree>
    <p:extLst>
      <p:ext uri="{BB962C8B-B14F-4D97-AF65-F5344CB8AC3E}">
        <p14:creationId xmlns:p14="http://schemas.microsoft.com/office/powerpoint/2010/main" val="31644886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Elastic Beanstalk deployments</a:t>
            </a:r>
          </a:p>
        </p:txBody>
      </p:sp>
      <p:sp>
        <p:nvSpPr>
          <p:cNvPr id="3" name="Content Placeholder 2"/>
          <p:cNvSpPr>
            <a:spLocks noGrp="1"/>
          </p:cNvSpPr>
          <p:nvPr>
            <p:ph idx="1"/>
          </p:nvPr>
        </p:nvSpPr>
        <p:spPr>
          <a:xfrm>
            <a:off x="419100" y="1469164"/>
            <a:ext cx="5411857" cy="4648788"/>
          </a:xfrm>
        </p:spPr>
        <p:txBody>
          <a:bodyPr/>
          <a:lstStyle/>
          <a:p>
            <a:r>
              <a:rPr lang="en-US" dirty="0"/>
              <a:t>It supports web applications written for common platforms </a:t>
            </a:r>
          </a:p>
          <a:p>
            <a:pPr lvl="1"/>
            <a:r>
              <a:rPr lang="en-US" b="1" dirty="0">
                <a:solidFill>
                  <a:schemeClr val="accent5"/>
                </a:solidFill>
              </a:rPr>
              <a:t>Java</a:t>
            </a:r>
            <a:r>
              <a:rPr lang="en-US" dirty="0"/>
              <a:t>, </a:t>
            </a:r>
            <a:r>
              <a:rPr lang="en-US" b="1" dirty="0">
                <a:solidFill>
                  <a:schemeClr val="accent5"/>
                </a:solidFill>
              </a:rPr>
              <a:t>.NET</a:t>
            </a:r>
            <a:r>
              <a:rPr lang="en-US" dirty="0"/>
              <a:t>, </a:t>
            </a:r>
            <a:r>
              <a:rPr lang="en-US" b="1" dirty="0">
                <a:solidFill>
                  <a:schemeClr val="accent5"/>
                </a:solidFill>
              </a:rPr>
              <a:t>PHP</a:t>
            </a:r>
            <a:r>
              <a:rPr lang="en-US" dirty="0"/>
              <a:t>, </a:t>
            </a:r>
            <a:r>
              <a:rPr lang="en-US" b="1" dirty="0">
                <a:solidFill>
                  <a:schemeClr val="accent5"/>
                </a:solidFill>
              </a:rPr>
              <a:t>Node.js</a:t>
            </a:r>
            <a:r>
              <a:rPr lang="en-US" dirty="0"/>
              <a:t>, </a:t>
            </a:r>
            <a:r>
              <a:rPr lang="en-US" b="1" dirty="0">
                <a:solidFill>
                  <a:schemeClr val="accent5"/>
                </a:solidFill>
              </a:rPr>
              <a:t>Python</a:t>
            </a:r>
            <a:r>
              <a:rPr lang="en-US" dirty="0"/>
              <a:t>, </a:t>
            </a:r>
            <a:r>
              <a:rPr lang="en-US" b="1" dirty="0">
                <a:solidFill>
                  <a:schemeClr val="accent5"/>
                </a:solidFill>
              </a:rPr>
              <a:t>Ruby</a:t>
            </a:r>
            <a:r>
              <a:rPr lang="en-US" dirty="0"/>
              <a:t>, </a:t>
            </a:r>
            <a:r>
              <a:rPr lang="en-US" b="1" dirty="0">
                <a:solidFill>
                  <a:schemeClr val="accent5"/>
                </a:solidFill>
              </a:rPr>
              <a:t>Go</a:t>
            </a:r>
            <a:r>
              <a:rPr lang="en-US" dirty="0"/>
              <a:t>, and </a:t>
            </a:r>
            <a:r>
              <a:rPr lang="en-US" b="1" dirty="0">
                <a:solidFill>
                  <a:schemeClr val="accent5"/>
                </a:solidFill>
              </a:rPr>
              <a:t>Docker</a:t>
            </a:r>
          </a:p>
          <a:p>
            <a:pPr lvl="1"/>
            <a:endParaRPr lang="en-US" dirty="0"/>
          </a:p>
          <a:p>
            <a:r>
              <a:rPr lang="en-US" dirty="0"/>
              <a:t>You upload your code</a:t>
            </a:r>
          </a:p>
          <a:p>
            <a:pPr lvl="1"/>
            <a:r>
              <a:rPr lang="en-US" dirty="0"/>
              <a:t>Elastic Beanstalk automatically handles the deployment</a:t>
            </a:r>
          </a:p>
          <a:p>
            <a:pPr lvl="1"/>
            <a:r>
              <a:rPr lang="en-US" dirty="0"/>
              <a:t>Deploys on servers such as Apache, NGINX, Passenger, Puma, and Microsoft Internet Information Services (IIS)</a:t>
            </a:r>
          </a:p>
        </p:txBody>
      </p:sp>
      <p:sp>
        <p:nvSpPr>
          <p:cNvPr id="5" name="Slide Number Placeholder 4">
            <a:extLst>
              <a:ext uri="{FF2B5EF4-FFF2-40B4-BE49-F238E27FC236}">
                <a16:creationId xmlns:a16="http://schemas.microsoft.com/office/drawing/2014/main" id="{E407E6B3-057C-7E42-A1BF-27142BDF3D2A}"/>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4" name="Footer Placeholder 3">
            <a:extLst>
              <a:ext uri="{FF2B5EF4-FFF2-40B4-BE49-F238E27FC236}">
                <a16:creationId xmlns:a16="http://schemas.microsoft.com/office/drawing/2014/main" id="{CD3FE2E2-3CE7-FB4F-8520-5433D76140CB}"/>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grpSp>
        <p:nvGrpSpPr>
          <p:cNvPr id="12" name="Group 11" descr="diagram shows that aws manages the host, OS, language interpreter, app server, and http server. At the top the diagram shows that &quot;your code&quot; is managed by you.">
            <a:extLst>
              <a:ext uri="{FF2B5EF4-FFF2-40B4-BE49-F238E27FC236}">
                <a16:creationId xmlns:a16="http://schemas.microsoft.com/office/drawing/2014/main" id="{D64FFDF3-1E99-CC43-8D9F-BDB62383A2FC}"/>
              </a:ext>
            </a:extLst>
          </p:cNvPr>
          <p:cNvGrpSpPr/>
          <p:nvPr/>
        </p:nvGrpSpPr>
        <p:grpSpPr>
          <a:xfrm>
            <a:off x="5771199" y="2471552"/>
            <a:ext cx="5791323" cy="2644013"/>
            <a:chOff x="3133469" y="3048623"/>
            <a:chExt cx="5791323" cy="2644013"/>
          </a:xfrm>
        </p:grpSpPr>
        <p:pic>
          <p:nvPicPr>
            <p:cNvPr id="13" name="Picture 12">
              <a:extLst>
                <a:ext uri="{FF2B5EF4-FFF2-40B4-BE49-F238E27FC236}">
                  <a16:creationId xmlns:a16="http://schemas.microsoft.com/office/drawing/2014/main" id="{EB32E947-36D1-354B-ABE8-AF3D948F5571}"/>
                </a:ext>
              </a:extLst>
            </p:cNvPr>
            <p:cNvPicPr>
              <a:picLocks noChangeAspect="1"/>
            </p:cNvPicPr>
            <p:nvPr/>
          </p:nvPicPr>
          <p:blipFill>
            <a:blip r:embed="rId4"/>
            <a:stretch>
              <a:fillRect/>
            </a:stretch>
          </p:blipFill>
          <p:spPr>
            <a:xfrm>
              <a:off x="6462643" y="3048623"/>
              <a:ext cx="2462149" cy="2644013"/>
            </a:xfrm>
            <a:prstGeom prst="rect">
              <a:avLst/>
            </a:prstGeom>
          </p:spPr>
        </p:pic>
        <p:sp>
          <p:nvSpPr>
            <p:cNvPr id="14" name="TextBox 13">
              <a:extLst>
                <a:ext uri="{FF2B5EF4-FFF2-40B4-BE49-F238E27FC236}">
                  <a16:creationId xmlns:a16="http://schemas.microsoft.com/office/drawing/2014/main" id="{CDC14727-6DE1-EC43-94D1-8D614ED2B377}"/>
                </a:ext>
              </a:extLst>
            </p:cNvPr>
            <p:cNvSpPr txBox="1"/>
            <p:nvPr/>
          </p:nvSpPr>
          <p:spPr>
            <a:xfrm>
              <a:off x="5331735" y="3146519"/>
              <a:ext cx="109196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D27AA"/>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Your code</a:t>
              </a:r>
            </a:p>
          </p:txBody>
        </p:sp>
        <p:sp>
          <p:nvSpPr>
            <p:cNvPr id="15" name="TextBox 14">
              <a:extLst>
                <a:ext uri="{FF2B5EF4-FFF2-40B4-BE49-F238E27FC236}">
                  <a16:creationId xmlns:a16="http://schemas.microsoft.com/office/drawing/2014/main" id="{F9440FD3-4E5B-C84B-9F04-1941415FAC3D}"/>
                </a:ext>
              </a:extLst>
            </p:cNvPr>
            <p:cNvSpPr txBox="1"/>
            <p:nvPr/>
          </p:nvSpPr>
          <p:spPr>
            <a:xfrm>
              <a:off x="5192744" y="3637660"/>
              <a:ext cx="126989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HTTP server</a:t>
              </a:r>
            </a:p>
          </p:txBody>
        </p:sp>
        <p:sp>
          <p:nvSpPr>
            <p:cNvPr id="16" name="TextBox 15">
              <a:extLst>
                <a:ext uri="{FF2B5EF4-FFF2-40B4-BE49-F238E27FC236}">
                  <a16:creationId xmlns:a16="http://schemas.microsoft.com/office/drawing/2014/main" id="{46D939B1-5DAA-9D44-9141-6AF5BBD9D0F3}"/>
                </a:ext>
              </a:extLst>
            </p:cNvPr>
            <p:cNvSpPr txBox="1"/>
            <p:nvPr/>
          </p:nvSpPr>
          <p:spPr>
            <a:xfrm>
              <a:off x="4679783" y="4035099"/>
              <a:ext cx="178606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Application server</a:t>
              </a:r>
            </a:p>
          </p:txBody>
        </p:sp>
        <p:sp>
          <p:nvSpPr>
            <p:cNvPr id="17" name="TextBox 16">
              <a:extLst>
                <a:ext uri="{FF2B5EF4-FFF2-40B4-BE49-F238E27FC236}">
                  <a16:creationId xmlns:a16="http://schemas.microsoft.com/office/drawing/2014/main" id="{D29FA687-BEA5-924F-8B96-3CE2D6BFE43B}"/>
                </a:ext>
              </a:extLst>
            </p:cNvPr>
            <p:cNvSpPr txBox="1"/>
            <p:nvPr/>
          </p:nvSpPr>
          <p:spPr>
            <a:xfrm>
              <a:off x="4404985" y="4437071"/>
              <a:ext cx="207781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Language interpreter</a:t>
              </a:r>
            </a:p>
          </p:txBody>
        </p:sp>
        <p:sp>
          <p:nvSpPr>
            <p:cNvPr id="18" name="TextBox 17">
              <a:extLst>
                <a:ext uri="{FF2B5EF4-FFF2-40B4-BE49-F238E27FC236}">
                  <a16:creationId xmlns:a16="http://schemas.microsoft.com/office/drawing/2014/main" id="{A228CC6B-485F-4B46-B47C-BE7D399B8AF3}"/>
                </a:ext>
              </a:extLst>
            </p:cNvPr>
            <p:cNvSpPr txBox="1"/>
            <p:nvPr/>
          </p:nvSpPr>
          <p:spPr>
            <a:xfrm>
              <a:off x="4682989" y="4877103"/>
              <a:ext cx="177965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Operating system</a:t>
              </a:r>
            </a:p>
          </p:txBody>
        </p:sp>
        <p:sp>
          <p:nvSpPr>
            <p:cNvPr id="19" name="TextBox 18">
              <a:extLst>
                <a:ext uri="{FF2B5EF4-FFF2-40B4-BE49-F238E27FC236}">
                  <a16:creationId xmlns:a16="http://schemas.microsoft.com/office/drawing/2014/main" id="{2B35C335-F720-594D-BAC2-5ED60A03C24D}"/>
                </a:ext>
              </a:extLst>
            </p:cNvPr>
            <p:cNvSpPr txBox="1"/>
            <p:nvPr/>
          </p:nvSpPr>
          <p:spPr>
            <a:xfrm>
              <a:off x="5817445" y="5219219"/>
              <a:ext cx="60625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Host</a:t>
              </a:r>
            </a:p>
          </p:txBody>
        </p:sp>
        <p:sp>
          <p:nvSpPr>
            <p:cNvPr id="20" name="Left Brace 19">
              <a:extLst>
                <a:ext uri="{FF2B5EF4-FFF2-40B4-BE49-F238E27FC236}">
                  <a16:creationId xmlns:a16="http://schemas.microsoft.com/office/drawing/2014/main" id="{E6F3F55A-FF34-7D45-9408-2681F3BE21BD}"/>
                </a:ext>
              </a:extLst>
            </p:cNvPr>
            <p:cNvSpPr/>
            <p:nvPr/>
          </p:nvSpPr>
          <p:spPr>
            <a:xfrm>
              <a:off x="4023800" y="3726293"/>
              <a:ext cx="655983" cy="176107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Light"/>
                <a:ea typeface="+mn-ea"/>
                <a:cs typeface="+mn-cs"/>
              </a:endParaRPr>
            </a:p>
          </p:txBody>
        </p:sp>
        <p:sp>
          <p:nvSpPr>
            <p:cNvPr id="21" name="Left Brace 20">
              <a:extLst>
                <a:ext uri="{FF2B5EF4-FFF2-40B4-BE49-F238E27FC236}">
                  <a16:creationId xmlns:a16="http://schemas.microsoft.com/office/drawing/2014/main" id="{FE7FBA11-EDA7-8D4E-AB15-5A6DE00A290C}"/>
                </a:ext>
              </a:extLst>
            </p:cNvPr>
            <p:cNvSpPr/>
            <p:nvPr/>
          </p:nvSpPr>
          <p:spPr>
            <a:xfrm>
              <a:off x="4028542" y="3136813"/>
              <a:ext cx="655983" cy="526062"/>
            </a:xfrm>
            <a:prstGeom prst="leftBrace">
              <a:avLst/>
            </a:prstGeom>
            <a:ln w="2857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4D27AA"/>
                </a:solidFill>
                <a:effectLst/>
                <a:uLnTx/>
                <a:uFillTx/>
                <a:latin typeface="Amazon Ember Light"/>
                <a:ea typeface="+mn-ea"/>
                <a:cs typeface="+mn-cs"/>
              </a:endParaRPr>
            </a:p>
          </p:txBody>
        </p:sp>
        <p:sp>
          <p:nvSpPr>
            <p:cNvPr id="22" name="TextBox 21">
              <a:extLst>
                <a:ext uri="{FF2B5EF4-FFF2-40B4-BE49-F238E27FC236}">
                  <a16:creationId xmlns:a16="http://schemas.microsoft.com/office/drawing/2014/main" id="{14F43788-1344-134A-93AF-268D78DCD87F}"/>
                </a:ext>
              </a:extLst>
            </p:cNvPr>
            <p:cNvSpPr txBox="1"/>
            <p:nvPr/>
          </p:nvSpPr>
          <p:spPr>
            <a:xfrm>
              <a:off x="3133469" y="4388897"/>
              <a:ext cx="998991"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AWS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manages</a:t>
              </a:r>
            </a:p>
          </p:txBody>
        </p:sp>
        <p:sp>
          <p:nvSpPr>
            <p:cNvPr id="23" name="TextBox 22">
              <a:extLst>
                <a:ext uri="{FF2B5EF4-FFF2-40B4-BE49-F238E27FC236}">
                  <a16:creationId xmlns:a16="http://schemas.microsoft.com/office/drawing/2014/main" id="{ED80AAD5-01CE-7C44-B900-ECB186740C87}"/>
                </a:ext>
              </a:extLst>
            </p:cNvPr>
            <p:cNvSpPr txBox="1"/>
            <p:nvPr/>
          </p:nvSpPr>
          <p:spPr>
            <a:xfrm>
              <a:off x="3242128" y="3149979"/>
              <a:ext cx="912429"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D27AA"/>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You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D27AA"/>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manage</a:t>
              </a:r>
            </a:p>
          </p:txBody>
        </p:sp>
      </p:grpSp>
    </p:spTree>
    <p:custDataLst>
      <p:tags r:id="rId1"/>
    </p:custDataLst>
    <p:extLst>
      <p:ext uri="{BB962C8B-B14F-4D97-AF65-F5344CB8AC3E}">
        <p14:creationId xmlns:p14="http://schemas.microsoft.com/office/powerpoint/2010/main" val="13792620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DD3E1-B0BA-7941-ACF6-89F4C489A40A}"/>
              </a:ext>
            </a:extLst>
          </p:cNvPr>
          <p:cNvSpPr>
            <a:spLocks noGrp="1"/>
          </p:cNvSpPr>
          <p:nvPr>
            <p:ph type="title"/>
          </p:nvPr>
        </p:nvSpPr>
        <p:spPr/>
        <p:txBody>
          <a:bodyPr/>
          <a:lstStyle/>
          <a:p>
            <a:r>
              <a:rPr lang="en-US" sz="4000" dirty="0"/>
              <a:t>Module wrap-up</a:t>
            </a:r>
          </a:p>
        </p:txBody>
      </p:sp>
      <p:sp>
        <p:nvSpPr>
          <p:cNvPr id="3" name="Text Placeholder 2">
            <a:extLst>
              <a:ext uri="{FF2B5EF4-FFF2-40B4-BE49-F238E27FC236}">
                <a16:creationId xmlns:a16="http://schemas.microsoft.com/office/drawing/2014/main" id="{9705F87E-6E2F-D249-BE4B-4F176A6B5D76}"/>
              </a:ext>
            </a:extLst>
          </p:cNvPr>
          <p:cNvSpPr>
            <a:spLocks noGrp="1"/>
          </p:cNvSpPr>
          <p:nvPr>
            <p:ph type="body" sz="quarter" idx="10"/>
          </p:nvPr>
        </p:nvSpPr>
        <p:spPr/>
        <p:txBody>
          <a:bodyPr/>
          <a:lstStyle/>
          <a:p>
            <a:r>
              <a:rPr lang="en-US" dirty="0"/>
              <a:t>Module 6: Compute</a:t>
            </a:r>
          </a:p>
          <a:p>
            <a:endParaRPr lang="en-US" dirty="0"/>
          </a:p>
        </p:txBody>
      </p:sp>
      <p:sp>
        <p:nvSpPr>
          <p:cNvPr id="4" name="Footer Placeholder 3">
            <a:extLst>
              <a:ext uri="{FF2B5EF4-FFF2-40B4-BE49-F238E27FC236}">
                <a16:creationId xmlns:a16="http://schemas.microsoft.com/office/drawing/2014/main" id="{1A2456B8-8531-F443-AB1E-DDB065BAACC1}"/>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FFFFFF"/>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264847434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mj-lt"/>
              </a:rPr>
              <a:t>Module summary </a:t>
            </a:r>
          </a:p>
        </p:txBody>
      </p:sp>
      <p:sp>
        <p:nvSpPr>
          <p:cNvPr id="6" name="Content Placeholder 5">
            <a:extLst>
              <a:ext uri="{FF2B5EF4-FFF2-40B4-BE49-F238E27FC236}">
                <a16:creationId xmlns:a16="http://schemas.microsoft.com/office/drawing/2014/main" id="{96B1D8CB-247D-9047-BFCE-7C071A34030D}"/>
              </a:ext>
            </a:extLst>
          </p:cNvPr>
          <p:cNvSpPr>
            <a:spLocks noGrp="1"/>
          </p:cNvSpPr>
          <p:nvPr>
            <p:ph idx="1"/>
          </p:nvPr>
        </p:nvSpPr>
        <p:spPr/>
        <p:txBody>
          <a:bodyPr/>
          <a:lstStyle/>
          <a:p>
            <a:pPr marL="0" indent="0">
              <a:buNone/>
            </a:pPr>
            <a:r>
              <a:rPr lang="en-US" sz="2400" dirty="0"/>
              <a:t>In summary, in this module, you learned how to:</a:t>
            </a:r>
          </a:p>
          <a:p>
            <a:r>
              <a:rPr lang="en-US" sz="2400" dirty="0"/>
              <a:t>Provide an overview of different AWS compute services in the cloud</a:t>
            </a:r>
          </a:p>
          <a:p>
            <a:r>
              <a:rPr lang="en-US" sz="2400" dirty="0"/>
              <a:t>Demonstrate why to use Amazon Elastic Compute Cloud (Amazon EC2)</a:t>
            </a:r>
          </a:p>
          <a:p>
            <a:r>
              <a:rPr lang="en-US" sz="2400" dirty="0"/>
              <a:t>Identify the functionality in the Amazon EC2 console</a:t>
            </a:r>
          </a:p>
          <a:p>
            <a:r>
              <a:rPr lang="en-US" sz="2400" dirty="0"/>
              <a:t>Perform basic functions in Amazon EC2 to build a virtual computing environment</a:t>
            </a:r>
          </a:p>
          <a:p>
            <a:r>
              <a:rPr lang="en-US" sz="2400" dirty="0"/>
              <a:t>Identify Amazon EC2 cost optimization elements</a:t>
            </a:r>
          </a:p>
          <a:p>
            <a:r>
              <a:rPr lang="en-US" sz="2400" dirty="0"/>
              <a:t>Demonstrate when to use AWS Elastic Beanstalk</a:t>
            </a:r>
          </a:p>
          <a:p>
            <a:r>
              <a:rPr lang="en-US" sz="2400" dirty="0"/>
              <a:t>Demonstrate when to use AWS Lambda</a:t>
            </a:r>
          </a:p>
          <a:p>
            <a:r>
              <a:rPr lang="en-US" sz="2400" dirty="0"/>
              <a:t>Identify how to run containerized applications in a cluster of managed servers</a:t>
            </a:r>
            <a:endParaRPr lang="en-US" sz="2400" dirty="0">
              <a:latin typeface="+mn-lt"/>
            </a:endParaRPr>
          </a:p>
        </p:txBody>
      </p:sp>
      <p:sp>
        <p:nvSpPr>
          <p:cNvPr id="4" name="Slide Number Placeholder 3">
            <a:extLst>
              <a:ext uri="{FF2B5EF4-FFF2-40B4-BE49-F238E27FC236}">
                <a16:creationId xmlns:a16="http://schemas.microsoft.com/office/drawing/2014/main" id="{EBECEECC-6889-3C4B-ADDE-289EB9D9F6A9}"/>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3" name="Footer Placeholder 2">
            <a:extLst>
              <a:ext uri="{FF2B5EF4-FFF2-40B4-BE49-F238E27FC236}">
                <a16:creationId xmlns:a16="http://schemas.microsoft.com/office/drawing/2014/main" id="{B3400E98-0E0E-E54A-BBC5-8E454C3F9794}"/>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75655463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C6BA22-6D80-6F4D-8779-5BA67DACE489}"/>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6" name="Content Placeholder 5">
            <a:extLst>
              <a:ext uri="{FF2B5EF4-FFF2-40B4-BE49-F238E27FC236}">
                <a16:creationId xmlns:a16="http://schemas.microsoft.com/office/drawing/2014/main" id="{2AA3B981-BB0A-8E4E-A921-BE92B16069F5}"/>
              </a:ext>
            </a:extLst>
          </p:cNvPr>
          <p:cNvSpPr>
            <a:spLocks noGrp="1"/>
          </p:cNvSpPr>
          <p:nvPr>
            <p:ph idx="1"/>
          </p:nvPr>
        </p:nvSpPr>
        <p:spPr/>
        <p:txBody>
          <a:bodyPr/>
          <a:lstStyle/>
          <a:p>
            <a:r>
              <a:rPr lang="en-US" dirty="0">
                <a:hlinkClick r:id="rId4"/>
              </a:rPr>
              <a:t>Amazon EC2 Documentation</a:t>
            </a:r>
            <a:endParaRPr lang="en-US" dirty="0"/>
          </a:p>
          <a:p>
            <a:r>
              <a:rPr lang="en-US" dirty="0">
                <a:hlinkClick r:id="rId5"/>
              </a:rPr>
              <a:t>Amazon EC2 Pricing </a:t>
            </a:r>
            <a:endParaRPr lang="en-US" dirty="0"/>
          </a:p>
          <a:p>
            <a:r>
              <a:rPr lang="en-US" dirty="0">
                <a:hlinkClick r:id="rId6"/>
              </a:rPr>
              <a:t>Amazon ECS Workshop</a:t>
            </a:r>
            <a:endParaRPr lang="en-US" dirty="0"/>
          </a:p>
          <a:p>
            <a:r>
              <a:rPr lang="en-US" dirty="0">
                <a:hlinkClick r:id="rId7"/>
              </a:rPr>
              <a:t>Running Containers on AWS</a:t>
            </a:r>
            <a:endParaRPr lang="en-US" dirty="0"/>
          </a:p>
          <a:p>
            <a:r>
              <a:rPr lang="en-US" dirty="0">
                <a:hlinkClick r:id="rId8"/>
              </a:rPr>
              <a:t>Amazon EKS Workshop</a:t>
            </a:r>
            <a:endParaRPr lang="en-US" dirty="0"/>
          </a:p>
          <a:p>
            <a:r>
              <a:rPr lang="en-US" dirty="0">
                <a:hlinkClick r:id="rId9"/>
              </a:rPr>
              <a:t>AWS Lambda Documentation</a:t>
            </a:r>
            <a:endParaRPr lang="en-US" dirty="0"/>
          </a:p>
          <a:p>
            <a:r>
              <a:rPr lang="en-US" dirty="0">
                <a:hlinkClick r:id="rId10"/>
              </a:rPr>
              <a:t>AWS Elastic Beanstalk Documentation</a:t>
            </a:r>
            <a:endParaRPr lang="en-US" dirty="0"/>
          </a:p>
          <a:p>
            <a:r>
              <a:rPr lang="en-US" u="sng" dirty="0">
                <a:hlinkClick r:id="rId11"/>
              </a:rPr>
              <a:t>Cost Optimization Playbook</a:t>
            </a:r>
            <a:br>
              <a:rPr lang="en-US" dirty="0"/>
            </a:br>
            <a:endParaRPr lang="en-US" dirty="0">
              <a:latin typeface="+mn-lt"/>
            </a:endParaRPr>
          </a:p>
        </p:txBody>
      </p:sp>
      <p:sp>
        <p:nvSpPr>
          <p:cNvPr id="5" name="Title 4">
            <a:extLst>
              <a:ext uri="{FF2B5EF4-FFF2-40B4-BE49-F238E27FC236}">
                <a16:creationId xmlns:a16="http://schemas.microsoft.com/office/drawing/2014/main" id="{9525F029-436D-EA42-9997-2BBAA9D7829C}"/>
              </a:ext>
            </a:extLst>
          </p:cNvPr>
          <p:cNvSpPr>
            <a:spLocks noGrp="1"/>
          </p:cNvSpPr>
          <p:nvPr>
            <p:ph type="title"/>
          </p:nvPr>
        </p:nvSpPr>
        <p:spPr/>
        <p:txBody>
          <a:bodyPr/>
          <a:lstStyle/>
          <a:p>
            <a:r>
              <a:rPr lang="en-US" dirty="0">
                <a:latin typeface="+mj-lt"/>
              </a:rPr>
              <a:t>Additional resources</a:t>
            </a:r>
          </a:p>
        </p:txBody>
      </p:sp>
      <p:sp>
        <p:nvSpPr>
          <p:cNvPr id="3" name="Footer Placeholder 2">
            <a:extLst>
              <a:ext uri="{FF2B5EF4-FFF2-40B4-BE49-F238E27FC236}">
                <a16:creationId xmlns:a16="http://schemas.microsoft.com/office/drawing/2014/main" id="{0CF1C921-7684-6F4A-AB90-2552DEAF301A}"/>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28063574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Google Shape;196;p40"/>
          <p:cNvSpPr txBox="1">
            <a:spLocks noGrp="1"/>
          </p:cNvSpPr>
          <p:nvPr>
            <p:ph type="title"/>
          </p:nvPr>
        </p:nvSpPr>
        <p:spPr>
          <a:xfrm>
            <a:off x="1168733" y="2800917"/>
            <a:ext cx="4804600" cy="2533200"/>
          </a:xfrm>
          <a:prstGeom prst="rect">
            <a:avLst/>
          </a:prstGeom>
        </p:spPr>
        <p:txBody>
          <a:bodyPr spcFirstLastPara="1" wrap="square" lIns="60950" tIns="60950" rIns="60950" bIns="60950" anchor="t" anchorCtr="0">
            <a:noAutofit/>
          </a:bodyPr>
          <a:lstStyle/>
          <a:p>
            <a:r>
              <a:rPr lang="en"/>
              <a:t>Use Google Cloud to Build Your Apps</a:t>
            </a:r>
            <a:endParaRPr/>
          </a:p>
        </p:txBody>
      </p:sp>
      <p:sp>
        <p:nvSpPr>
          <p:cNvPr id="198" name="Google Shape;198;p40"/>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a:t>
            </a:r>
            <a:r>
              <a:rPr lang="en" sz="1067" kern="0">
                <a:solidFill>
                  <a:srgbClr val="FFFFFF"/>
                </a:solidFill>
                <a:latin typeface="Google Sans"/>
                <a:ea typeface="Google Sans"/>
                <a:cs typeface="Google Sans"/>
                <a:sym typeface="Google Sans"/>
              </a:rPr>
              <a:t>in accordance with the terms of use set forth on the program </a:t>
            </a:r>
            <a:r>
              <a:rPr lang="en" sz="1067" u="sng" kern="0">
                <a:solidFill>
                  <a:srgbClr val="FFFFFF"/>
                </a:solidFill>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Website</a:t>
            </a:r>
            <a:r>
              <a:rPr lang="en" sz="1067" kern="0">
                <a:solidFill>
                  <a:srgbClr val="FFFFFF"/>
                </a:solidFill>
                <a:latin typeface="Google Sans"/>
                <a:ea typeface="Google Sans"/>
                <a:cs typeface="Google Sans"/>
                <a:sym typeface="Google Sans"/>
              </a:rPr>
              <a:t>.</a:t>
            </a:r>
            <a:endParaRPr sz="1067" kern="0">
              <a:solidFill>
                <a:srgbClr val="FFFFFF"/>
              </a:solidFill>
              <a:latin typeface="Google Sans"/>
              <a:ea typeface="Google Sans"/>
              <a:cs typeface="Google Sans"/>
              <a:sym typeface="Google Sans"/>
            </a:endParaRPr>
          </a:p>
        </p:txBody>
      </p:sp>
    </p:spTree>
    <p:extLst>
      <p:ext uri="{BB962C8B-B14F-4D97-AF65-F5344CB8AC3E}">
        <p14:creationId xmlns:p14="http://schemas.microsoft.com/office/powerpoint/2010/main" val="25086225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41"/>
          <p:cNvSpPr/>
          <p:nvPr/>
        </p:nvSpPr>
        <p:spPr>
          <a:xfrm>
            <a:off x="1219200" y="1635000"/>
            <a:ext cx="1787400" cy="457200"/>
          </a:xfrm>
          <a:prstGeom prst="rect">
            <a:avLst/>
          </a:prstGeom>
          <a:solidFill>
            <a:schemeClr val="accent1"/>
          </a:solidFill>
          <a:ln>
            <a:noFill/>
          </a:ln>
        </p:spPr>
        <p:txBody>
          <a:bodyPr spcFirstLastPara="1" wrap="square" lIns="60950" tIns="60950" rIns="60950" bIns="60950" anchor="ctr" anchorCtr="0">
            <a:noAutofit/>
          </a:bodyPr>
          <a:lstStyle/>
          <a:p>
            <a:pPr algn="ctr" defTabSz="609630">
              <a:buClr>
                <a:srgbClr val="000000"/>
              </a:buClr>
            </a:pPr>
            <a:r>
              <a:rPr lang="en" sz="1867" kern="0">
                <a:solidFill>
                  <a:srgbClr val="FFFFFF"/>
                </a:solidFill>
                <a:latin typeface="Roboto"/>
                <a:ea typeface="Roboto"/>
                <a:cs typeface="Roboto"/>
                <a:sym typeface="Roboto"/>
              </a:rPr>
              <a:t>Module 1</a:t>
            </a:r>
            <a:endParaRPr sz="1867" kern="0">
              <a:solidFill>
                <a:srgbClr val="FFFFFF"/>
              </a:solidFill>
              <a:latin typeface="Roboto"/>
              <a:ea typeface="Roboto"/>
              <a:cs typeface="Roboto"/>
              <a:sym typeface="Roboto"/>
            </a:endParaRPr>
          </a:p>
        </p:txBody>
      </p:sp>
      <p:sp>
        <p:nvSpPr>
          <p:cNvPr id="204" name="Google Shape;204;p41"/>
          <p:cNvSpPr/>
          <p:nvPr/>
        </p:nvSpPr>
        <p:spPr>
          <a:xfrm>
            <a:off x="3213100" y="1635000"/>
            <a:ext cx="1787400" cy="457200"/>
          </a:xfrm>
          <a:prstGeom prst="rect">
            <a:avLst/>
          </a:prstGeom>
          <a:solidFill>
            <a:schemeClr val="accent1"/>
          </a:solidFill>
          <a:ln>
            <a:noFill/>
          </a:ln>
        </p:spPr>
        <p:txBody>
          <a:bodyPr spcFirstLastPara="1" wrap="square" lIns="60950" tIns="60950" rIns="60950" bIns="60950" anchor="ctr" anchorCtr="0">
            <a:noAutofit/>
          </a:bodyPr>
          <a:lstStyle/>
          <a:p>
            <a:pPr algn="ctr" defTabSz="609630">
              <a:buClr>
                <a:srgbClr val="000000"/>
              </a:buClr>
            </a:pPr>
            <a:r>
              <a:rPr lang="en" sz="1867" kern="0">
                <a:solidFill>
                  <a:srgbClr val="FFFFFF"/>
                </a:solidFill>
                <a:latin typeface="Roboto"/>
                <a:ea typeface="Roboto"/>
                <a:cs typeface="Roboto"/>
                <a:sym typeface="Roboto"/>
              </a:rPr>
              <a:t>Module 2</a:t>
            </a:r>
            <a:endParaRPr sz="1867" kern="0">
              <a:solidFill>
                <a:srgbClr val="FFFFFF"/>
              </a:solidFill>
              <a:latin typeface="Roboto"/>
              <a:ea typeface="Roboto"/>
              <a:cs typeface="Roboto"/>
              <a:sym typeface="Roboto"/>
            </a:endParaRPr>
          </a:p>
        </p:txBody>
      </p:sp>
      <p:sp>
        <p:nvSpPr>
          <p:cNvPr id="205" name="Google Shape;205;p41"/>
          <p:cNvSpPr/>
          <p:nvPr/>
        </p:nvSpPr>
        <p:spPr>
          <a:xfrm>
            <a:off x="5207000" y="1635000"/>
            <a:ext cx="1787400" cy="457200"/>
          </a:xfrm>
          <a:prstGeom prst="rect">
            <a:avLst/>
          </a:prstGeom>
          <a:solidFill>
            <a:schemeClr val="accent6"/>
          </a:solidFill>
          <a:ln>
            <a:noFill/>
          </a:ln>
        </p:spPr>
        <p:txBody>
          <a:bodyPr spcFirstLastPara="1" wrap="square" lIns="60950" tIns="60950" rIns="60950" bIns="60950" anchor="ctr" anchorCtr="0">
            <a:noAutofit/>
          </a:bodyPr>
          <a:lstStyle/>
          <a:p>
            <a:pPr algn="ctr" defTabSz="609630">
              <a:buClr>
                <a:srgbClr val="000000"/>
              </a:buClr>
            </a:pPr>
            <a:r>
              <a:rPr lang="en" sz="1867" kern="0">
                <a:solidFill>
                  <a:srgbClr val="FFFFFF"/>
                </a:solidFill>
                <a:latin typeface="Roboto"/>
                <a:ea typeface="Roboto"/>
                <a:cs typeface="Roboto"/>
                <a:sym typeface="Roboto"/>
              </a:rPr>
              <a:t>Module 3</a:t>
            </a:r>
            <a:endParaRPr sz="1867" kern="0">
              <a:solidFill>
                <a:srgbClr val="FFFFFF"/>
              </a:solidFill>
              <a:latin typeface="Roboto"/>
              <a:ea typeface="Roboto"/>
              <a:cs typeface="Roboto"/>
              <a:sym typeface="Roboto"/>
            </a:endParaRPr>
          </a:p>
        </p:txBody>
      </p:sp>
      <p:sp>
        <p:nvSpPr>
          <p:cNvPr id="206" name="Google Shape;206;p41"/>
          <p:cNvSpPr/>
          <p:nvPr/>
        </p:nvSpPr>
        <p:spPr>
          <a:xfrm>
            <a:off x="7200900" y="1635000"/>
            <a:ext cx="1787400" cy="457200"/>
          </a:xfrm>
          <a:prstGeom prst="rect">
            <a:avLst/>
          </a:prstGeom>
          <a:solidFill>
            <a:schemeClr val="accent1"/>
          </a:solidFill>
          <a:ln>
            <a:noFill/>
          </a:ln>
        </p:spPr>
        <p:txBody>
          <a:bodyPr spcFirstLastPara="1" wrap="square" lIns="60950" tIns="60950" rIns="60950" bIns="60950" anchor="ctr" anchorCtr="0">
            <a:noAutofit/>
          </a:bodyPr>
          <a:lstStyle/>
          <a:p>
            <a:pPr algn="ctr" defTabSz="609630">
              <a:buClr>
                <a:srgbClr val="000000"/>
              </a:buClr>
            </a:pPr>
            <a:r>
              <a:rPr lang="en" sz="1867" kern="0">
                <a:solidFill>
                  <a:srgbClr val="FFFFFF"/>
                </a:solidFill>
                <a:latin typeface="Roboto"/>
                <a:ea typeface="Roboto"/>
                <a:cs typeface="Roboto"/>
                <a:sym typeface="Roboto"/>
              </a:rPr>
              <a:t>Module 4</a:t>
            </a:r>
            <a:endParaRPr sz="1867" kern="0">
              <a:solidFill>
                <a:srgbClr val="FFFFFF"/>
              </a:solidFill>
              <a:latin typeface="Roboto"/>
              <a:ea typeface="Roboto"/>
              <a:cs typeface="Roboto"/>
              <a:sym typeface="Roboto"/>
            </a:endParaRPr>
          </a:p>
        </p:txBody>
      </p:sp>
      <p:sp>
        <p:nvSpPr>
          <p:cNvPr id="207" name="Google Shape;207;p41"/>
          <p:cNvSpPr/>
          <p:nvPr/>
        </p:nvSpPr>
        <p:spPr>
          <a:xfrm>
            <a:off x="9194800" y="1635000"/>
            <a:ext cx="1787400" cy="457200"/>
          </a:xfrm>
          <a:prstGeom prst="rect">
            <a:avLst/>
          </a:prstGeom>
          <a:solidFill>
            <a:schemeClr val="accent1"/>
          </a:solidFill>
          <a:ln>
            <a:noFill/>
          </a:ln>
        </p:spPr>
        <p:txBody>
          <a:bodyPr spcFirstLastPara="1" wrap="square" lIns="60950" tIns="60950" rIns="60950" bIns="60950" anchor="ctr" anchorCtr="0">
            <a:noAutofit/>
          </a:bodyPr>
          <a:lstStyle/>
          <a:p>
            <a:pPr algn="ctr" defTabSz="609630">
              <a:buClr>
                <a:srgbClr val="000000"/>
              </a:buClr>
            </a:pPr>
            <a:r>
              <a:rPr lang="en" sz="1867" kern="0">
                <a:solidFill>
                  <a:srgbClr val="FFFFFF"/>
                </a:solidFill>
                <a:latin typeface="Roboto"/>
                <a:ea typeface="Roboto"/>
                <a:cs typeface="Roboto"/>
                <a:sym typeface="Roboto"/>
              </a:rPr>
              <a:t>Module 5</a:t>
            </a:r>
            <a:endParaRPr sz="1867" kern="0">
              <a:solidFill>
                <a:srgbClr val="FFFFFF"/>
              </a:solidFill>
              <a:latin typeface="Roboto"/>
              <a:ea typeface="Roboto"/>
              <a:cs typeface="Roboto"/>
              <a:sym typeface="Roboto"/>
            </a:endParaRPr>
          </a:p>
        </p:txBody>
      </p:sp>
      <p:sp>
        <p:nvSpPr>
          <p:cNvPr id="208" name="Google Shape;208;p41"/>
          <p:cNvSpPr/>
          <p:nvPr/>
        </p:nvSpPr>
        <p:spPr>
          <a:xfrm>
            <a:off x="1219200" y="3463800"/>
            <a:ext cx="1787400" cy="457200"/>
          </a:xfrm>
          <a:prstGeom prst="rect">
            <a:avLst/>
          </a:prstGeom>
          <a:solidFill>
            <a:schemeClr val="accent1"/>
          </a:solidFill>
          <a:ln>
            <a:noFill/>
          </a:ln>
        </p:spPr>
        <p:txBody>
          <a:bodyPr spcFirstLastPara="1" wrap="square" lIns="60950" tIns="60950" rIns="60950" bIns="60950" anchor="ctr" anchorCtr="0">
            <a:noAutofit/>
          </a:bodyPr>
          <a:lstStyle/>
          <a:p>
            <a:pPr algn="ctr" defTabSz="609630">
              <a:buClr>
                <a:srgbClr val="000000"/>
              </a:buClr>
            </a:pPr>
            <a:r>
              <a:rPr lang="en" sz="1867" kern="0">
                <a:solidFill>
                  <a:srgbClr val="FFFFFF"/>
                </a:solidFill>
                <a:latin typeface="Roboto"/>
                <a:ea typeface="Roboto"/>
                <a:cs typeface="Roboto"/>
                <a:sym typeface="Roboto"/>
              </a:rPr>
              <a:t>Module 6</a:t>
            </a:r>
            <a:endParaRPr sz="1867" kern="0">
              <a:solidFill>
                <a:srgbClr val="FFFFFF"/>
              </a:solidFill>
              <a:latin typeface="Roboto"/>
              <a:ea typeface="Roboto"/>
              <a:cs typeface="Roboto"/>
              <a:sym typeface="Roboto"/>
            </a:endParaRPr>
          </a:p>
        </p:txBody>
      </p:sp>
      <p:sp>
        <p:nvSpPr>
          <p:cNvPr id="209" name="Google Shape;209;p41"/>
          <p:cNvSpPr/>
          <p:nvPr/>
        </p:nvSpPr>
        <p:spPr>
          <a:xfrm>
            <a:off x="3213100" y="3463800"/>
            <a:ext cx="1787400" cy="457200"/>
          </a:xfrm>
          <a:prstGeom prst="rect">
            <a:avLst/>
          </a:prstGeom>
          <a:solidFill>
            <a:schemeClr val="accent1"/>
          </a:solidFill>
          <a:ln>
            <a:noFill/>
          </a:ln>
        </p:spPr>
        <p:txBody>
          <a:bodyPr spcFirstLastPara="1" wrap="square" lIns="60950" tIns="60950" rIns="60950" bIns="60950" anchor="ctr" anchorCtr="0">
            <a:noAutofit/>
          </a:bodyPr>
          <a:lstStyle/>
          <a:p>
            <a:pPr algn="ctr" defTabSz="609630">
              <a:buClr>
                <a:srgbClr val="000000"/>
              </a:buClr>
            </a:pPr>
            <a:r>
              <a:rPr lang="en" sz="1867" kern="0">
                <a:solidFill>
                  <a:srgbClr val="FFFFFF"/>
                </a:solidFill>
                <a:latin typeface="Roboto"/>
                <a:ea typeface="Roboto"/>
                <a:cs typeface="Roboto"/>
                <a:sym typeface="Roboto"/>
              </a:rPr>
              <a:t>Module 7</a:t>
            </a:r>
            <a:endParaRPr sz="1867" kern="0">
              <a:solidFill>
                <a:srgbClr val="FFFFFF"/>
              </a:solidFill>
              <a:latin typeface="Roboto"/>
              <a:ea typeface="Roboto"/>
              <a:cs typeface="Roboto"/>
              <a:sym typeface="Roboto"/>
            </a:endParaRPr>
          </a:p>
        </p:txBody>
      </p:sp>
      <p:sp>
        <p:nvSpPr>
          <p:cNvPr id="210" name="Google Shape;210;p41"/>
          <p:cNvSpPr/>
          <p:nvPr/>
        </p:nvSpPr>
        <p:spPr>
          <a:xfrm>
            <a:off x="5207000" y="3463800"/>
            <a:ext cx="1787400" cy="457200"/>
          </a:xfrm>
          <a:prstGeom prst="rect">
            <a:avLst/>
          </a:prstGeom>
          <a:solidFill>
            <a:schemeClr val="accent1"/>
          </a:solidFill>
          <a:ln>
            <a:noFill/>
          </a:ln>
        </p:spPr>
        <p:txBody>
          <a:bodyPr spcFirstLastPara="1" wrap="square" lIns="60950" tIns="60950" rIns="60950" bIns="60950" anchor="ctr" anchorCtr="0">
            <a:noAutofit/>
          </a:bodyPr>
          <a:lstStyle/>
          <a:p>
            <a:pPr algn="ctr" defTabSz="609630">
              <a:buClr>
                <a:srgbClr val="000000"/>
              </a:buClr>
            </a:pPr>
            <a:r>
              <a:rPr lang="en" sz="1867" kern="0">
                <a:solidFill>
                  <a:srgbClr val="FFFFFF"/>
                </a:solidFill>
                <a:latin typeface="Roboto"/>
                <a:ea typeface="Roboto"/>
                <a:cs typeface="Roboto"/>
                <a:sym typeface="Roboto"/>
              </a:rPr>
              <a:t>Module 8</a:t>
            </a:r>
            <a:endParaRPr sz="1867" kern="0">
              <a:solidFill>
                <a:srgbClr val="FFFFFF"/>
              </a:solidFill>
              <a:latin typeface="Roboto"/>
              <a:ea typeface="Roboto"/>
              <a:cs typeface="Roboto"/>
              <a:sym typeface="Roboto"/>
            </a:endParaRPr>
          </a:p>
        </p:txBody>
      </p:sp>
      <p:sp>
        <p:nvSpPr>
          <p:cNvPr id="211" name="Google Shape;211;p41"/>
          <p:cNvSpPr/>
          <p:nvPr/>
        </p:nvSpPr>
        <p:spPr>
          <a:xfrm>
            <a:off x="7200900" y="3463800"/>
            <a:ext cx="1787400" cy="457200"/>
          </a:xfrm>
          <a:prstGeom prst="rect">
            <a:avLst/>
          </a:prstGeom>
          <a:solidFill>
            <a:schemeClr val="accent1"/>
          </a:solidFill>
          <a:ln>
            <a:noFill/>
          </a:ln>
        </p:spPr>
        <p:txBody>
          <a:bodyPr spcFirstLastPara="1" wrap="square" lIns="60950" tIns="60950" rIns="60950" bIns="60950" anchor="ctr" anchorCtr="0">
            <a:noAutofit/>
          </a:bodyPr>
          <a:lstStyle/>
          <a:p>
            <a:pPr algn="ctr" defTabSz="609630">
              <a:buClr>
                <a:srgbClr val="000000"/>
              </a:buClr>
            </a:pPr>
            <a:r>
              <a:rPr lang="en" sz="1867" kern="0">
                <a:solidFill>
                  <a:srgbClr val="FFFFFF"/>
                </a:solidFill>
                <a:latin typeface="Roboto"/>
                <a:ea typeface="Roboto"/>
                <a:cs typeface="Roboto"/>
                <a:sym typeface="Roboto"/>
              </a:rPr>
              <a:t>Module 9</a:t>
            </a:r>
            <a:endParaRPr sz="1867" kern="0">
              <a:solidFill>
                <a:srgbClr val="FFFFFF"/>
              </a:solidFill>
              <a:latin typeface="Roboto"/>
              <a:ea typeface="Roboto"/>
              <a:cs typeface="Roboto"/>
              <a:sym typeface="Roboto"/>
            </a:endParaRPr>
          </a:p>
        </p:txBody>
      </p:sp>
      <p:sp>
        <p:nvSpPr>
          <p:cNvPr id="212" name="Google Shape;212;p41"/>
          <p:cNvSpPr/>
          <p:nvPr/>
        </p:nvSpPr>
        <p:spPr>
          <a:xfrm>
            <a:off x="9194800" y="3463800"/>
            <a:ext cx="1787400" cy="457200"/>
          </a:xfrm>
          <a:prstGeom prst="rect">
            <a:avLst/>
          </a:prstGeom>
          <a:solidFill>
            <a:schemeClr val="accent1"/>
          </a:solidFill>
          <a:ln>
            <a:noFill/>
          </a:ln>
        </p:spPr>
        <p:txBody>
          <a:bodyPr spcFirstLastPara="1" wrap="square" lIns="60950" tIns="60950" rIns="60950" bIns="60950" anchor="ctr" anchorCtr="0">
            <a:noAutofit/>
          </a:bodyPr>
          <a:lstStyle/>
          <a:p>
            <a:pPr algn="ctr" defTabSz="609630">
              <a:buClr>
                <a:srgbClr val="000000"/>
              </a:buClr>
            </a:pPr>
            <a:r>
              <a:rPr lang="en" sz="1867" kern="0">
                <a:solidFill>
                  <a:srgbClr val="FFFFFF"/>
                </a:solidFill>
                <a:latin typeface="Roboto"/>
                <a:ea typeface="Roboto"/>
                <a:cs typeface="Roboto"/>
                <a:sym typeface="Roboto"/>
              </a:rPr>
              <a:t>Module 10</a:t>
            </a:r>
            <a:endParaRPr sz="1867" kern="0">
              <a:solidFill>
                <a:srgbClr val="FFFFFF"/>
              </a:solidFill>
              <a:latin typeface="Roboto"/>
              <a:ea typeface="Roboto"/>
              <a:cs typeface="Roboto"/>
              <a:sym typeface="Roboto"/>
            </a:endParaRPr>
          </a:p>
        </p:txBody>
      </p:sp>
      <p:sp>
        <p:nvSpPr>
          <p:cNvPr id="213" name="Google Shape;213;p41"/>
          <p:cNvSpPr/>
          <p:nvPr/>
        </p:nvSpPr>
        <p:spPr>
          <a:xfrm>
            <a:off x="1219200" y="2193800"/>
            <a:ext cx="1787400" cy="1085400"/>
          </a:xfrm>
          <a:prstGeom prst="rect">
            <a:avLst/>
          </a:prstGeom>
          <a:noFill/>
          <a:ln w="9525" cap="flat" cmpd="sng">
            <a:solidFill>
              <a:schemeClr val="accent1"/>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pPr>
            <a:r>
              <a:rPr lang="en" sz="1333" kern="0">
                <a:solidFill>
                  <a:srgbClr val="3C4043"/>
                </a:solidFill>
                <a:latin typeface="Roboto"/>
                <a:ea typeface="Roboto"/>
                <a:cs typeface="Roboto"/>
                <a:sym typeface="Roboto"/>
              </a:rPr>
              <a:t>So, What’s the Cloud Anyway?</a:t>
            </a:r>
            <a:endParaRPr sz="1333" kern="0">
              <a:solidFill>
                <a:srgbClr val="3C4043"/>
              </a:solidFill>
              <a:latin typeface="Roboto"/>
              <a:ea typeface="Roboto"/>
              <a:cs typeface="Roboto"/>
              <a:sym typeface="Roboto"/>
            </a:endParaRPr>
          </a:p>
        </p:txBody>
      </p:sp>
      <p:sp>
        <p:nvSpPr>
          <p:cNvPr id="214" name="Google Shape;214;p41"/>
          <p:cNvSpPr/>
          <p:nvPr/>
        </p:nvSpPr>
        <p:spPr>
          <a:xfrm>
            <a:off x="3213100" y="2193800"/>
            <a:ext cx="1787400" cy="1085400"/>
          </a:xfrm>
          <a:prstGeom prst="rect">
            <a:avLst/>
          </a:prstGeom>
          <a:noFill/>
          <a:ln w="9525" cap="flat" cmpd="sng">
            <a:solidFill>
              <a:schemeClr val="accent1"/>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pPr>
            <a:r>
              <a:rPr lang="en" sz="1333" kern="0">
                <a:solidFill>
                  <a:srgbClr val="3C4043"/>
                </a:solidFill>
                <a:latin typeface="Roboto"/>
                <a:ea typeface="Roboto"/>
                <a:cs typeface="Roboto"/>
                <a:sym typeface="Roboto"/>
              </a:rPr>
              <a:t>Start with a Solid Platform</a:t>
            </a:r>
            <a:endParaRPr sz="1333" kern="0">
              <a:solidFill>
                <a:srgbClr val="3C4043"/>
              </a:solidFill>
              <a:latin typeface="Roboto"/>
              <a:ea typeface="Roboto"/>
              <a:cs typeface="Roboto"/>
              <a:sym typeface="Roboto"/>
            </a:endParaRPr>
          </a:p>
        </p:txBody>
      </p:sp>
      <p:sp>
        <p:nvSpPr>
          <p:cNvPr id="215" name="Google Shape;215;p41"/>
          <p:cNvSpPr/>
          <p:nvPr/>
        </p:nvSpPr>
        <p:spPr>
          <a:xfrm>
            <a:off x="5207000" y="2193800"/>
            <a:ext cx="1787400" cy="1085400"/>
          </a:xfrm>
          <a:prstGeom prst="rect">
            <a:avLst/>
          </a:prstGeom>
          <a:noFill/>
          <a:ln w="38100" cap="flat" cmpd="sng">
            <a:solidFill>
              <a:schemeClr val="accent6"/>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pPr>
            <a:r>
              <a:rPr lang="en" sz="1333" kern="0">
                <a:solidFill>
                  <a:srgbClr val="3C4043"/>
                </a:solidFill>
                <a:latin typeface="Roboto"/>
                <a:ea typeface="Roboto"/>
                <a:cs typeface="Roboto"/>
                <a:sym typeface="Roboto"/>
              </a:rPr>
              <a:t>Use Google Cloud to Build Your Apps</a:t>
            </a:r>
            <a:endParaRPr sz="1333" kern="0">
              <a:solidFill>
                <a:srgbClr val="3C4043"/>
              </a:solidFill>
              <a:latin typeface="Roboto"/>
              <a:ea typeface="Roboto"/>
              <a:cs typeface="Roboto"/>
              <a:sym typeface="Roboto"/>
            </a:endParaRPr>
          </a:p>
        </p:txBody>
      </p:sp>
      <p:sp>
        <p:nvSpPr>
          <p:cNvPr id="216" name="Google Shape;216;p41"/>
          <p:cNvSpPr/>
          <p:nvPr/>
        </p:nvSpPr>
        <p:spPr>
          <a:xfrm>
            <a:off x="7200900" y="2193800"/>
            <a:ext cx="1787400" cy="1085400"/>
          </a:xfrm>
          <a:prstGeom prst="rect">
            <a:avLst/>
          </a:prstGeom>
          <a:noFill/>
          <a:ln w="9525" cap="flat" cmpd="sng">
            <a:solidFill>
              <a:schemeClr val="accent1"/>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pPr>
            <a:r>
              <a:rPr lang="en" sz="1333" kern="0">
                <a:solidFill>
                  <a:srgbClr val="3C4043"/>
                </a:solidFill>
                <a:latin typeface="Roboto"/>
                <a:ea typeface="Roboto"/>
                <a:cs typeface="Roboto"/>
                <a:sym typeface="Roboto"/>
              </a:rPr>
              <a:t>Where Do I Store This Stuff?</a:t>
            </a:r>
            <a:endParaRPr sz="1333" kern="0">
              <a:solidFill>
                <a:srgbClr val="3C4043"/>
              </a:solidFill>
              <a:latin typeface="Roboto"/>
              <a:ea typeface="Roboto"/>
              <a:cs typeface="Roboto"/>
              <a:sym typeface="Roboto"/>
            </a:endParaRPr>
          </a:p>
        </p:txBody>
      </p:sp>
      <p:sp>
        <p:nvSpPr>
          <p:cNvPr id="217" name="Google Shape;217;p41"/>
          <p:cNvSpPr/>
          <p:nvPr/>
        </p:nvSpPr>
        <p:spPr>
          <a:xfrm>
            <a:off x="9194800" y="2193800"/>
            <a:ext cx="1787400" cy="1085400"/>
          </a:xfrm>
          <a:prstGeom prst="rect">
            <a:avLst/>
          </a:prstGeom>
          <a:noFill/>
          <a:ln w="9525" cap="flat" cmpd="sng">
            <a:solidFill>
              <a:schemeClr val="accent1"/>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pPr>
            <a:r>
              <a:rPr lang="en" sz="1333" kern="0">
                <a:solidFill>
                  <a:srgbClr val="3C4043"/>
                </a:solidFill>
                <a:latin typeface="Roboto"/>
                <a:ea typeface="Roboto"/>
                <a:cs typeface="Roboto"/>
                <a:sym typeface="Roboto"/>
              </a:rPr>
              <a:t>There’s an API for That!</a:t>
            </a:r>
            <a:endParaRPr sz="1333" kern="0">
              <a:solidFill>
                <a:srgbClr val="3C4043"/>
              </a:solidFill>
              <a:latin typeface="Roboto"/>
              <a:ea typeface="Roboto"/>
              <a:cs typeface="Roboto"/>
              <a:sym typeface="Roboto"/>
            </a:endParaRPr>
          </a:p>
        </p:txBody>
      </p:sp>
      <p:sp>
        <p:nvSpPr>
          <p:cNvPr id="218" name="Google Shape;218;p41"/>
          <p:cNvSpPr/>
          <p:nvPr/>
        </p:nvSpPr>
        <p:spPr>
          <a:xfrm>
            <a:off x="1219200" y="4022600"/>
            <a:ext cx="1787400" cy="1085000"/>
          </a:xfrm>
          <a:prstGeom prst="rect">
            <a:avLst/>
          </a:prstGeom>
          <a:noFill/>
          <a:ln w="9525" cap="flat" cmpd="sng">
            <a:solidFill>
              <a:schemeClr val="accent1"/>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pPr>
            <a:r>
              <a:rPr lang="en" sz="1333" kern="0">
                <a:solidFill>
                  <a:srgbClr val="3C4043"/>
                </a:solidFill>
                <a:latin typeface="Roboto"/>
                <a:ea typeface="Roboto"/>
                <a:cs typeface="Roboto"/>
                <a:sym typeface="Roboto"/>
              </a:rPr>
              <a:t>You Can’t Secure the Cloud, Right?</a:t>
            </a:r>
            <a:endParaRPr sz="1333" kern="0">
              <a:solidFill>
                <a:srgbClr val="3C4043"/>
              </a:solidFill>
              <a:latin typeface="Roboto"/>
              <a:ea typeface="Roboto"/>
              <a:cs typeface="Roboto"/>
              <a:sym typeface="Roboto"/>
            </a:endParaRPr>
          </a:p>
        </p:txBody>
      </p:sp>
      <p:sp>
        <p:nvSpPr>
          <p:cNvPr id="219" name="Google Shape;219;p41"/>
          <p:cNvSpPr/>
          <p:nvPr/>
        </p:nvSpPr>
        <p:spPr>
          <a:xfrm>
            <a:off x="3213100" y="4022600"/>
            <a:ext cx="1787400" cy="1085000"/>
          </a:xfrm>
          <a:prstGeom prst="rect">
            <a:avLst/>
          </a:prstGeom>
          <a:noFill/>
          <a:ln w="9525" cap="flat" cmpd="sng">
            <a:solidFill>
              <a:schemeClr val="accent1"/>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pPr>
            <a:r>
              <a:rPr lang="en" sz="1333" kern="0">
                <a:solidFill>
                  <a:srgbClr val="3C4043"/>
                </a:solidFill>
                <a:latin typeface="Roboto"/>
                <a:ea typeface="Roboto"/>
                <a:cs typeface="Roboto"/>
                <a:sym typeface="Roboto"/>
              </a:rPr>
              <a:t>It Helps to Network</a:t>
            </a:r>
            <a:endParaRPr sz="1333" kern="0">
              <a:solidFill>
                <a:srgbClr val="3C4043"/>
              </a:solidFill>
              <a:latin typeface="Roboto"/>
              <a:ea typeface="Roboto"/>
              <a:cs typeface="Roboto"/>
              <a:sym typeface="Roboto"/>
            </a:endParaRPr>
          </a:p>
        </p:txBody>
      </p:sp>
      <p:sp>
        <p:nvSpPr>
          <p:cNvPr id="220" name="Google Shape;220;p41"/>
          <p:cNvSpPr/>
          <p:nvPr/>
        </p:nvSpPr>
        <p:spPr>
          <a:xfrm>
            <a:off x="5207000" y="4022600"/>
            <a:ext cx="1787400" cy="1085000"/>
          </a:xfrm>
          <a:prstGeom prst="rect">
            <a:avLst/>
          </a:prstGeom>
          <a:noFill/>
          <a:ln w="9525" cap="flat" cmpd="sng">
            <a:solidFill>
              <a:schemeClr val="accent1"/>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pPr>
            <a:r>
              <a:rPr lang="en" sz="1333" kern="0">
                <a:solidFill>
                  <a:srgbClr val="3C4043"/>
                </a:solidFill>
                <a:latin typeface="Roboto"/>
                <a:ea typeface="Roboto"/>
                <a:cs typeface="Roboto"/>
                <a:sym typeface="Roboto"/>
              </a:rPr>
              <a:t>Let Google Keep an Eye on Things</a:t>
            </a:r>
            <a:endParaRPr sz="1333" kern="0">
              <a:solidFill>
                <a:srgbClr val="3C4043"/>
              </a:solidFill>
              <a:latin typeface="Roboto"/>
              <a:ea typeface="Roboto"/>
              <a:cs typeface="Roboto"/>
              <a:sym typeface="Roboto"/>
            </a:endParaRPr>
          </a:p>
        </p:txBody>
      </p:sp>
      <p:sp>
        <p:nvSpPr>
          <p:cNvPr id="221" name="Google Shape;221;p41"/>
          <p:cNvSpPr/>
          <p:nvPr/>
        </p:nvSpPr>
        <p:spPr>
          <a:xfrm>
            <a:off x="7200900" y="4022600"/>
            <a:ext cx="1787400" cy="1085000"/>
          </a:xfrm>
          <a:prstGeom prst="rect">
            <a:avLst/>
          </a:prstGeom>
          <a:noFill/>
          <a:ln w="9525" cap="flat" cmpd="sng">
            <a:solidFill>
              <a:schemeClr val="accent1"/>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pPr>
            <a:r>
              <a:rPr lang="en" sz="1333" kern="0">
                <a:solidFill>
                  <a:srgbClr val="3C4043"/>
                </a:solidFill>
                <a:latin typeface="Roboto"/>
                <a:ea typeface="Roboto"/>
                <a:cs typeface="Roboto"/>
                <a:sym typeface="Roboto"/>
              </a:rPr>
              <a:t>You Have the Data, but What Are You Doing with It?</a:t>
            </a:r>
            <a:endParaRPr sz="1333" kern="0">
              <a:solidFill>
                <a:srgbClr val="3C4043"/>
              </a:solidFill>
              <a:latin typeface="Roboto"/>
              <a:ea typeface="Roboto"/>
              <a:cs typeface="Roboto"/>
              <a:sym typeface="Roboto"/>
            </a:endParaRPr>
          </a:p>
        </p:txBody>
      </p:sp>
      <p:sp>
        <p:nvSpPr>
          <p:cNvPr id="222" name="Google Shape;222;p41"/>
          <p:cNvSpPr/>
          <p:nvPr/>
        </p:nvSpPr>
        <p:spPr>
          <a:xfrm>
            <a:off x="9194800" y="4022600"/>
            <a:ext cx="1787400" cy="1085000"/>
          </a:xfrm>
          <a:prstGeom prst="rect">
            <a:avLst/>
          </a:prstGeom>
          <a:noFill/>
          <a:ln w="9525" cap="flat" cmpd="sng">
            <a:solidFill>
              <a:schemeClr val="accent1"/>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pPr>
            <a:r>
              <a:rPr lang="en" sz="1333" kern="0">
                <a:solidFill>
                  <a:srgbClr val="3C4043"/>
                </a:solidFill>
                <a:latin typeface="Roboto"/>
                <a:ea typeface="Roboto"/>
                <a:cs typeface="Roboto"/>
                <a:sym typeface="Roboto"/>
              </a:rPr>
              <a:t>Let Machines Do the Work</a:t>
            </a:r>
            <a:endParaRPr sz="1333" kern="0">
              <a:solidFill>
                <a:srgbClr val="3C4043"/>
              </a:solidFill>
              <a:latin typeface="Roboto"/>
              <a:ea typeface="Roboto"/>
              <a:cs typeface="Roboto"/>
              <a:sym typeface="Roboto"/>
            </a:endParaRPr>
          </a:p>
        </p:txBody>
      </p:sp>
      <p:sp>
        <p:nvSpPr>
          <p:cNvPr id="223" name="Google Shape;223;p41"/>
          <p:cNvSpPr/>
          <p:nvPr/>
        </p:nvSpPr>
        <p:spPr>
          <a:xfrm>
            <a:off x="1219200" y="5292600"/>
            <a:ext cx="9759800" cy="457200"/>
          </a:xfrm>
          <a:prstGeom prst="rect">
            <a:avLst/>
          </a:prstGeom>
          <a:solidFill>
            <a:schemeClr val="accent1"/>
          </a:solidFill>
          <a:ln>
            <a:noFill/>
          </a:ln>
        </p:spPr>
        <p:txBody>
          <a:bodyPr spcFirstLastPara="1" wrap="square" lIns="60950" tIns="60950" rIns="60950" bIns="60950" anchor="ctr" anchorCtr="0">
            <a:noAutofit/>
          </a:bodyPr>
          <a:lstStyle/>
          <a:p>
            <a:pPr algn="ctr" defTabSz="609630">
              <a:buClr>
                <a:srgbClr val="000000"/>
              </a:buClr>
            </a:pPr>
            <a:r>
              <a:rPr lang="en" sz="1867" kern="0">
                <a:solidFill>
                  <a:srgbClr val="FFFFFF"/>
                </a:solidFill>
                <a:latin typeface="Roboto"/>
                <a:ea typeface="Roboto"/>
                <a:cs typeface="Roboto"/>
                <a:sym typeface="Roboto"/>
              </a:rPr>
              <a:t>Google Cloud skills badges</a:t>
            </a:r>
            <a:endParaRPr sz="1867" kern="0">
              <a:solidFill>
                <a:srgbClr val="FFFFFF"/>
              </a:solidFill>
              <a:latin typeface="Roboto"/>
              <a:ea typeface="Roboto"/>
              <a:cs typeface="Roboto"/>
              <a:sym typeface="Roboto"/>
            </a:endParaRPr>
          </a:p>
        </p:txBody>
      </p:sp>
      <p:sp>
        <p:nvSpPr>
          <p:cNvPr id="224" name="Google Shape;224;p41"/>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Course map</a:t>
            </a:r>
            <a:endParaRPr/>
          </a:p>
        </p:txBody>
      </p:sp>
      <p:sp>
        <p:nvSpPr>
          <p:cNvPr id="225" name="Google Shape;225;p41"/>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extLst>
      <p:ext uri="{BB962C8B-B14F-4D97-AF65-F5344CB8AC3E}">
        <p14:creationId xmlns:p14="http://schemas.microsoft.com/office/powerpoint/2010/main" val="6803906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2"/>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Learn how to ... (1/2)</a:t>
            </a:r>
            <a:endParaRPr/>
          </a:p>
        </p:txBody>
      </p:sp>
      <p:sp>
        <p:nvSpPr>
          <p:cNvPr id="231" name="Google Shape;231;p42"/>
          <p:cNvSpPr txBox="1">
            <a:spLocks noGrp="1"/>
          </p:cNvSpPr>
          <p:nvPr>
            <p:ph type="body" idx="1"/>
          </p:nvPr>
        </p:nvSpPr>
        <p:spPr>
          <a:xfrm>
            <a:off x="1161650" y="1621417"/>
            <a:ext cx="4834600" cy="4512400"/>
          </a:xfrm>
          <a:prstGeom prst="rect">
            <a:avLst/>
          </a:prstGeom>
        </p:spPr>
        <p:txBody>
          <a:bodyPr spcFirstLastPara="1" wrap="square" lIns="60950" tIns="60950" rIns="60950" bIns="60950" anchor="t" anchorCtr="0">
            <a:noAutofit/>
          </a:bodyPr>
          <a:lstStyle/>
          <a:p>
            <a:pPr marL="0" indent="0">
              <a:buNone/>
            </a:pPr>
            <a:r>
              <a:rPr lang="en" sz="2000" dirty="0"/>
              <a:t>Discover the different compute options in Google Cloud</a:t>
            </a:r>
            <a:endParaRPr sz="2000" dirty="0"/>
          </a:p>
          <a:p>
            <a:pPr indent="-279414">
              <a:spcBef>
                <a:spcPts val="1333"/>
              </a:spcBef>
              <a:buSzPts val="3000"/>
            </a:pPr>
            <a:r>
              <a:rPr lang="en" sz="2000" dirty="0"/>
              <a:t>Explore the role of compute options in the cloud</a:t>
            </a:r>
            <a:endParaRPr sz="2000" dirty="0"/>
          </a:p>
          <a:p>
            <a:pPr indent="-279414">
              <a:spcBef>
                <a:spcPts val="1333"/>
              </a:spcBef>
              <a:buSzPts val="3000"/>
            </a:pPr>
            <a:r>
              <a:rPr lang="en" sz="2000" dirty="0"/>
              <a:t>Describe building and managing virtual machines</a:t>
            </a:r>
            <a:endParaRPr sz="2000" dirty="0"/>
          </a:p>
          <a:p>
            <a:pPr indent="-279414">
              <a:spcBef>
                <a:spcPts val="1333"/>
              </a:spcBef>
              <a:buSzPts val="3000"/>
            </a:pPr>
            <a:r>
              <a:rPr lang="en" sz="2000" dirty="0"/>
              <a:t>Explain building elastic applications using autoscaling</a:t>
            </a:r>
            <a:endParaRPr sz="2000" dirty="0"/>
          </a:p>
          <a:p>
            <a:pPr indent="-279414">
              <a:spcBef>
                <a:spcPts val="1333"/>
              </a:spcBef>
              <a:spcAft>
                <a:spcPts val="1333"/>
              </a:spcAft>
              <a:buSzPts val="3000"/>
            </a:pPr>
            <a:r>
              <a:rPr lang="en" sz="2000" dirty="0"/>
              <a:t>Explore PaaS options by leveraging App Engine</a:t>
            </a:r>
            <a:endParaRPr dirty="0"/>
          </a:p>
        </p:txBody>
      </p:sp>
      <p:pic>
        <p:nvPicPr>
          <p:cNvPr id="232" name="Google Shape;232;p42"/>
          <p:cNvPicPr preferRelativeResize="0"/>
          <p:nvPr/>
        </p:nvPicPr>
        <p:blipFill rotWithShape="1">
          <a:blip r:embed="rId3">
            <a:alphaModFix/>
          </a:blip>
          <a:srcRect/>
          <a:stretch/>
        </p:blipFill>
        <p:spPr>
          <a:xfrm>
            <a:off x="6301167" y="1236209"/>
            <a:ext cx="4664016" cy="4664016"/>
          </a:xfrm>
          <a:prstGeom prst="rect">
            <a:avLst/>
          </a:prstGeom>
          <a:noFill/>
          <a:ln>
            <a:noFill/>
          </a:ln>
        </p:spPr>
      </p:pic>
      <p:sp>
        <p:nvSpPr>
          <p:cNvPr id="233" name="Google Shape;233;p42"/>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4">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extLst>
      <p:ext uri="{BB962C8B-B14F-4D97-AF65-F5344CB8AC3E}">
        <p14:creationId xmlns:p14="http://schemas.microsoft.com/office/powerpoint/2010/main" val="104089601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3"/>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Learn how to ... (2/2)</a:t>
            </a:r>
            <a:endParaRPr/>
          </a:p>
        </p:txBody>
      </p:sp>
      <p:sp>
        <p:nvSpPr>
          <p:cNvPr id="239" name="Google Shape;239;p43"/>
          <p:cNvSpPr txBox="1">
            <a:spLocks noGrp="1"/>
          </p:cNvSpPr>
          <p:nvPr>
            <p:ph type="body" idx="1"/>
          </p:nvPr>
        </p:nvSpPr>
        <p:spPr>
          <a:xfrm>
            <a:off x="1161650" y="1621417"/>
            <a:ext cx="4834600" cy="4512400"/>
          </a:xfrm>
          <a:prstGeom prst="rect">
            <a:avLst/>
          </a:prstGeom>
        </p:spPr>
        <p:txBody>
          <a:bodyPr spcFirstLastPara="1" wrap="square" lIns="60950" tIns="60950" rIns="60950" bIns="60950" anchor="t" anchorCtr="0">
            <a:noAutofit/>
          </a:bodyPr>
          <a:lstStyle/>
          <a:p>
            <a:pPr indent="-279414">
              <a:buSzPts val="3000"/>
            </a:pPr>
            <a:r>
              <a:rPr lang="en" sz="2000"/>
              <a:t>Discuss building event-driven services utilizing Cloud Functions</a:t>
            </a:r>
            <a:endParaRPr sz="2000"/>
          </a:p>
          <a:p>
            <a:pPr indent="-279414">
              <a:spcBef>
                <a:spcPts val="1933"/>
              </a:spcBef>
              <a:buSzPts val="3000"/>
            </a:pPr>
            <a:r>
              <a:rPr lang="en" sz="2000"/>
              <a:t>Explain containerizing and orchestrating applications with Google Kubernetes Engine</a:t>
            </a:r>
            <a:endParaRPr sz="2000"/>
          </a:p>
          <a:p>
            <a:pPr marL="0" indent="0">
              <a:spcBef>
                <a:spcPts val="1933"/>
              </a:spcBef>
              <a:buNone/>
            </a:pPr>
            <a:endParaRPr sz="2000"/>
          </a:p>
          <a:p>
            <a:pPr marL="0" indent="0">
              <a:buNone/>
            </a:pPr>
            <a:endParaRPr sz="2000"/>
          </a:p>
        </p:txBody>
      </p:sp>
      <p:pic>
        <p:nvPicPr>
          <p:cNvPr id="240" name="Google Shape;240;p43"/>
          <p:cNvPicPr preferRelativeResize="0"/>
          <p:nvPr/>
        </p:nvPicPr>
        <p:blipFill rotWithShape="1">
          <a:blip r:embed="rId3">
            <a:alphaModFix/>
          </a:blip>
          <a:srcRect/>
          <a:stretch/>
        </p:blipFill>
        <p:spPr>
          <a:xfrm>
            <a:off x="6301167" y="1236209"/>
            <a:ext cx="4664016" cy="4664016"/>
          </a:xfrm>
          <a:prstGeom prst="rect">
            <a:avLst/>
          </a:prstGeom>
          <a:noFill/>
          <a:ln>
            <a:noFill/>
          </a:ln>
        </p:spPr>
      </p:pic>
      <p:sp>
        <p:nvSpPr>
          <p:cNvPr id="241" name="Google Shape;241;p43"/>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4">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extLst>
      <p:ext uri="{BB962C8B-B14F-4D97-AF65-F5344CB8AC3E}">
        <p14:creationId xmlns:p14="http://schemas.microsoft.com/office/powerpoint/2010/main" val="6501145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4"/>
          <p:cNvSpPr txBox="1">
            <a:spLocks noGrp="1"/>
          </p:cNvSpPr>
          <p:nvPr>
            <p:ph type="body" idx="1"/>
          </p:nvPr>
        </p:nvSpPr>
        <p:spPr>
          <a:xfrm>
            <a:off x="1036400" y="1529917"/>
            <a:ext cx="5059600" cy="4516800"/>
          </a:xfrm>
          <a:prstGeom prst="rect">
            <a:avLst/>
          </a:prstGeom>
        </p:spPr>
        <p:txBody>
          <a:bodyPr spcFirstLastPara="1" wrap="square" lIns="60950" tIns="60950" rIns="60950" bIns="60950" anchor="t" anchorCtr="0">
            <a:noAutofit/>
          </a:bodyPr>
          <a:lstStyle/>
          <a:p>
            <a:pPr marL="0" indent="0">
              <a:buNone/>
            </a:pPr>
            <a:r>
              <a:rPr lang="en" dirty="0"/>
              <a:t>Compute Options in the Cloud</a:t>
            </a:r>
            <a:endParaRPr dirty="0"/>
          </a:p>
          <a:p>
            <a:pPr marL="0" indent="0">
              <a:spcBef>
                <a:spcPts val="1933"/>
              </a:spcBef>
              <a:buNone/>
            </a:pPr>
            <a:r>
              <a:rPr lang="en" dirty="0"/>
              <a:t>Exploring IaaS with Compute Engine</a:t>
            </a:r>
            <a:endParaRPr dirty="0"/>
          </a:p>
          <a:p>
            <a:pPr marL="0" indent="0">
              <a:spcBef>
                <a:spcPts val="1933"/>
              </a:spcBef>
              <a:buNone/>
            </a:pPr>
            <a:r>
              <a:rPr lang="en" dirty="0"/>
              <a:t>Exploring PaaS with App Engine</a:t>
            </a:r>
          </a:p>
          <a:p>
            <a:pPr marL="0" indent="0">
              <a:buNone/>
            </a:pPr>
            <a:endParaRPr lang="en-US" dirty="0"/>
          </a:p>
          <a:p>
            <a:pPr marL="0" indent="0">
              <a:buNone/>
            </a:pPr>
            <a:r>
              <a:rPr lang="en-US" dirty="0"/>
              <a:t>Event Driven Programs with Cloud Functions</a:t>
            </a:r>
          </a:p>
          <a:p>
            <a:pPr marL="0" indent="0">
              <a:spcBef>
                <a:spcPts val="1933"/>
              </a:spcBef>
              <a:buNone/>
            </a:pPr>
            <a:r>
              <a:rPr lang="en-US" dirty="0"/>
              <a:t>Containerizing and Orchestrating Apps with GKE</a:t>
            </a:r>
          </a:p>
          <a:p>
            <a:pPr marL="0" indent="0">
              <a:spcBef>
                <a:spcPts val="1933"/>
              </a:spcBef>
              <a:buNone/>
            </a:pPr>
            <a:endParaRPr lang="en-US" dirty="0"/>
          </a:p>
          <a:p>
            <a:pPr marL="0" indent="0">
              <a:spcBef>
                <a:spcPts val="1933"/>
              </a:spcBef>
              <a:buNone/>
            </a:pPr>
            <a:endParaRPr dirty="0"/>
          </a:p>
        </p:txBody>
      </p:sp>
      <p:sp>
        <p:nvSpPr>
          <p:cNvPr id="247" name="Google Shape;247;p44"/>
          <p:cNvSpPr txBox="1">
            <a:spLocks noGrp="1"/>
          </p:cNvSpPr>
          <p:nvPr>
            <p:ph type="title"/>
          </p:nvPr>
        </p:nvSpPr>
        <p:spPr>
          <a:xfrm>
            <a:off x="1114983" y="769917"/>
            <a:ext cx="4991000" cy="760000"/>
          </a:xfrm>
          <a:prstGeom prst="rect">
            <a:avLst/>
          </a:prstGeom>
        </p:spPr>
        <p:txBody>
          <a:bodyPr spcFirstLastPara="1" wrap="square" lIns="60950" tIns="60950" rIns="60950" bIns="60950" anchor="t" anchorCtr="0">
            <a:noAutofit/>
          </a:bodyPr>
          <a:lstStyle/>
          <a:p>
            <a:r>
              <a:rPr lang="en" dirty="0"/>
              <a:t>Agenda </a:t>
            </a:r>
            <a:endParaRPr dirty="0"/>
          </a:p>
        </p:txBody>
      </p:sp>
      <p:sp>
        <p:nvSpPr>
          <p:cNvPr id="248" name="Google Shape;248;p44"/>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extLst>
      <p:ext uri="{BB962C8B-B14F-4D97-AF65-F5344CB8AC3E}">
        <p14:creationId xmlns:p14="http://schemas.microsoft.com/office/powerpoint/2010/main" val="75685277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4"/>
          <p:cNvSpPr txBox="1">
            <a:spLocks noGrp="1"/>
          </p:cNvSpPr>
          <p:nvPr>
            <p:ph type="body" idx="1"/>
          </p:nvPr>
        </p:nvSpPr>
        <p:spPr>
          <a:xfrm>
            <a:off x="1036400" y="1529917"/>
            <a:ext cx="5059600" cy="4516800"/>
          </a:xfrm>
          <a:prstGeom prst="rect">
            <a:avLst/>
          </a:prstGeom>
        </p:spPr>
        <p:txBody>
          <a:bodyPr spcFirstLastPara="1" wrap="square" lIns="60950" tIns="60950" rIns="60950" bIns="60950" anchor="t" anchorCtr="0">
            <a:noAutofit/>
          </a:bodyPr>
          <a:lstStyle/>
          <a:p>
            <a:pPr marL="0" indent="0">
              <a:buNone/>
            </a:pPr>
            <a:r>
              <a:rPr lang="en" dirty="0">
                <a:solidFill>
                  <a:srgbClr val="0070C0"/>
                </a:solidFill>
              </a:rPr>
              <a:t>Compute Options in the Cloud</a:t>
            </a:r>
            <a:endParaRPr dirty="0">
              <a:solidFill>
                <a:srgbClr val="0070C0"/>
              </a:solidFill>
            </a:endParaRPr>
          </a:p>
          <a:p>
            <a:pPr marL="0" indent="0">
              <a:spcBef>
                <a:spcPts val="1933"/>
              </a:spcBef>
              <a:buNone/>
            </a:pPr>
            <a:r>
              <a:rPr lang="en" dirty="0"/>
              <a:t>Exploring IaaS with Compute Engine</a:t>
            </a:r>
            <a:endParaRPr dirty="0"/>
          </a:p>
          <a:p>
            <a:pPr marL="0" indent="0">
              <a:spcBef>
                <a:spcPts val="1933"/>
              </a:spcBef>
              <a:buNone/>
            </a:pPr>
            <a:r>
              <a:rPr lang="en" dirty="0"/>
              <a:t>Exploring PaaS with App Engine</a:t>
            </a:r>
          </a:p>
          <a:p>
            <a:pPr marL="0" indent="0">
              <a:buNone/>
            </a:pPr>
            <a:endParaRPr lang="en-US" dirty="0"/>
          </a:p>
          <a:p>
            <a:pPr marL="0" indent="0">
              <a:buNone/>
            </a:pPr>
            <a:r>
              <a:rPr lang="en-US" dirty="0"/>
              <a:t>Event Driven Programs with Cloud Functions</a:t>
            </a:r>
          </a:p>
          <a:p>
            <a:pPr marL="0" indent="0">
              <a:spcBef>
                <a:spcPts val="1933"/>
              </a:spcBef>
              <a:buNone/>
            </a:pPr>
            <a:r>
              <a:rPr lang="en-US" dirty="0"/>
              <a:t>Containerizing and Orchestrating Apps with GKE</a:t>
            </a:r>
          </a:p>
          <a:p>
            <a:pPr marL="0" indent="0">
              <a:spcBef>
                <a:spcPts val="1933"/>
              </a:spcBef>
              <a:buNone/>
            </a:pPr>
            <a:endParaRPr lang="en-US" dirty="0"/>
          </a:p>
          <a:p>
            <a:pPr marL="0" indent="0">
              <a:spcBef>
                <a:spcPts val="1933"/>
              </a:spcBef>
              <a:buNone/>
            </a:pPr>
            <a:endParaRPr dirty="0"/>
          </a:p>
        </p:txBody>
      </p:sp>
      <p:sp>
        <p:nvSpPr>
          <p:cNvPr id="247" name="Google Shape;247;p44"/>
          <p:cNvSpPr txBox="1">
            <a:spLocks noGrp="1"/>
          </p:cNvSpPr>
          <p:nvPr>
            <p:ph type="title"/>
          </p:nvPr>
        </p:nvSpPr>
        <p:spPr>
          <a:xfrm>
            <a:off x="1114983" y="769917"/>
            <a:ext cx="4991000" cy="760000"/>
          </a:xfrm>
          <a:prstGeom prst="rect">
            <a:avLst/>
          </a:prstGeom>
        </p:spPr>
        <p:txBody>
          <a:bodyPr spcFirstLastPara="1" wrap="square" lIns="60950" tIns="60950" rIns="60950" bIns="60950" anchor="t" anchorCtr="0">
            <a:noAutofit/>
          </a:bodyPr>
          <a:lstStyle/>
          <a:p>
            <a:r>
              <a:rPr lang="en" dirty="0"/>
              <a:t>Agenda </a:t>
            </a:r>
            <a:endParaRPr dirty="0"/>
          </a:p>
        </p:txBody>
      </p:sp>
      <p:sp>
        <p:nvSpPr>
          <p:cNvPr id="248" name="Google Shape;248;p44"/>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extLst>
      <p:ext uri="{BB962C8B-B14F-4D97-AF65-F5344CB8AC3E}">
        <p14:creationId xmlns:p14="http://schemas.microsoft.com/office/powerpoint/2010/main" val="3753663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BAFF9-F314-C343-AAED-7B380D1208BD}"/>
              </a:ext>
            </a:extLst>
          </p:cNvPr>
          <p:cNvSpPr>
            <a:spLocks noGrp="1"/>
          </p:cNvSpPr>
          <p:nvPr>
            <p:ph type="title"/>
          </p:nvPr>
        </p:nvSpPr>
        <p:spPr/>
        <p:txBody>
          <a:bodyPr/>
          <a:lstStyle/>
          <a:p>
            <a:r>
              <a:rPr lang="en-US" dirty="0"/>
              <a:t>Hypervisors</a:t>
            </a:r>
          </a:p>
        </p:txBody>
      </p:sp>
      <p:sp>
        <p:nvSpPr>
          <p:cNvPr id="3" name="Content Placeholder 2">
            <a:extLst>
              <a:ext uri="{FF2B5EF4-FFF2-40B4-BE49-F238E27FC236}">
                <a16:creationId xmlns:a16="http://schemas.microsoft.com/office/drawing/2014/main" id="{A86249EC-E3B9-BA40-9C63-C4C171934EB6}"/>
              </a:ext>
            </a:extLst>
          </p:cNvPr>
          <p:cNvSpPr>
            <a:spLocks noGrp="1"/>
          </p:cNvSpPr>
          <p:nvPr>
            <p:ph idx="1"/>
          </p:nvPr>
        </p:nvSpPr>
        <p:spPr>
          <a:xfrm>
            <a:off x="838200" y="1690688"/>
            <a:ext cx="10515600" cy="2339891"/>
          </a:xfrm>
        </p:spPr>
        <p:txBody>
          <a:bodyPr/>
          <a:lstStyle/>
          <a:p>
            <a:r>
              <a:rPr lang="en-US" sz="2400" dirty="0"/>
              <a:t>Servers in the data center runs a piece of software called a </a:t>
            </a:r>
            <a:r>
              <a:rPr lang="en-US" sz="2400" dirty="0">
                <a:solidFill>
                  <a:srgbClr val="FF0000"/>
                </a:solidFill>
              </a:rPr>
              <a:t>hypervisor </a:t>
            </a:r>
            <a:r>
              <a:rPr lang="en-US" sz="2400" dirty="0"/>
              <a:t>or</a:t>
            </a:r>
            <a:r>
              <a:rPr lang="en-US" sz="2400" dirty="0">
                <a:solidFill>
                  <a:srgbClr val="FF0000"/>
                </a:solidFill>
              </a:rPr>
              <a:t> virtual machine manager </a:t>
            </a:r>
            <a:r>
              <a:rPr lang="en-US" sz="2400" dirty="0"/>
              <a:t>that allocates and manages the server’s resources that are granted to its “guest” virtual machines.</a:t>
            </a:r>
          </a:p>
          <a:p>
            <a:pPr lvl="1"/>
            <a:r>
              <a:rPr lang="en-US" sz="2000" dirty="0"/>
              <a:t>If a VM instance crashes, it does not crash the server</a:t>
            </a:r>
          </a:p>
          <a:p>
            <a:pPr lvl="1"/>
            <a:r>
              <a:rPr lang="en-US" sz="2000" dirty="0"/>
              <a:t>User applications running in different VMs on the same server are largely unaware of each other.</a:t>
            </a:r>
          </a:p>
          <a:p>
            <a:endParaRPr lang="en-US" sz="2400" dirty="0"/>
          </a:p>
          <a:p>
            <a:endParaRPr lang="en-US" dirty="0"/>
          </a:p>
          <a:p>
            <a:endParaRPr lang="en-US" dirty="0"/>
          </a:p>
        </p:txBody>
      </p:sp>
      <p:pic>
        <p:nvPicPr>
          <p:cNvPr id="4" name="Picture 2">
            <a:extLst>
              <a:ext uri="{FF2B5EF4-FFF2-40B4-BE49-F238E27FC236}">
                <a16:creationId xmlns:a16="http://schemas.microsoft.com/office/drawing/2014/main" id="{AC473271-9610-8442-9291-27F81324AA8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16679" y="4047330"/>
            <a:ext cx="5361201" cy="2239963"/>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E6D74975-7514-854D-B194-E47B92F8311F}"/>
              </a:ext>
            </a:extLst>
          </p:cNvPr>
          <p:cNvSpPr>
            <a:spLocks noGrp="1"/>
          </p:cNvSpPr>
          <p:nvPr>
            <p:ph type="ftr" sz="quarter" idx="11"/>
          </p:nvPr>
        </p:nvSpPr>
        <p:spPr/>
        <p:txBody>
          <a:bodyPr/>
          <a:lstStyle/>
          <a:p>
            <a:r>
              <a:rPr lang="en-US"/>
              <a:t>Distributed and Cloud Computing – Fall 2021</a:t>
            </a:r>
          </a:p>
        </p:txBody>
      </p:sp>
      <p:sp>
        <p:nvSpPr>
          <p:cNvPr id="6" name="Slide Number Placeholder 5">
            <a:extLst>
              <a:ext uri="{FF2B5EF4-FFF2-40B4-BE49-F238E27FC236}">
                <a16:creationId xmlns:a16="http://schemas.microsoft.com/office/drawing/2014/main" id="{1D33CD1B-0718-2B4A-84F8-DA440AD3987A}"/>
              </a:ext>
            </a:extLst>
          </p:cNvPr>
          <p:cNvSpPr>
            <a:spLocks noGrp="1"/>
          </p:cNvSpPr>
          <p:nvPr>
            <p:ph type="sldNum" sz="quarter" idx="12"/>
          </p:nvPr>
        </p:nvSpPr>
        <p:spPr/>
        <p:txBody>
          <a:bodyPr/>
          <a:lstStyle/>
          <a:p>
            <a:fld id="{282CF0B9-EE7B-6F44-881A-1A8450A68866}" type="slidenum">
              <a:rPr lang="en-US" smtClean="0"/>
              <a:t>11</a:t>
            </a:fld>
            <a:endParaRPr lang="en-US"/>
          </a:p>
        </p:txBody>
      </p:sp>
    </p:spTree>
    <p:extLst>
      <p:ext uri="{BB962C8B-B14F-4D97-AF65-F5344CB8AC3E}">
        <p14:creationId xmlns:p14="http://schemas.microsoft.com/office/powerpoint/2010/main" val="50790413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8"/>
          <p:cNvSpPr/>
          <p:nvPr/>
        </p:nvSpPr>
        <p:spPr>
          <a:xfrm>
            <a:off x="1518400" y="4090891"/>
            <a:ext cx="9159400" cy="552000"/>
          </a:xfrm>
          <a:prstGeom prst="rect">
            <a:avLst/>
          </a:prstGeom>
          <a:solidFill>
            <a:srgbClr val="FFF2CC"/>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75" name="Google Shape;275;p48"/>
          <p:cNvSpPr txBox="1"/>
          <p:nvPr/>
        </p:nvSpPr>
        <p:spPr>
          <a:xfrm>
            <a:off x="1587851" y="4125661"/>
            <a:ext cx="2155600" cy="488800"/>
          </a:xfrm>
          <a:prstGeom prst="rect">
            <a:avLst/>
          </a:prstGeom>
          <a:solidFill>
            <a:srgbClr val="FFF2CC"/>
          </a:solidFill>
          <a:ln>
            <a:noFill/>
          </a:ln>
        </p:spPr>
        <p:txBody>
          <a:bodyPr spcFirstLastPara="1" wrap="square" lIns="91433" tIns="91433" rIns="91433" bIns="91433" anchor="ctr" anchorCtr="0">
            <a:noAutofit/>
          </a:bodyPr>
          <a:lstStyle/>
          <a:p>
            <a:pPr algn="ctr" defTabSz="609630">
              <a:buClr>
                <a:srgbClr val="000000"/>
              </a:buClr>
            </a:pPr>
            <a:r>
              <a:rPr lang="en" sz="1867" kern="0">
                <a:solidFill>
                  <a:srgbClr val="3C4043"/>
                </a:solidFill>
                <a:latin typeface="Google Sans"/>
                <a:ea typeface="Google Sans"/>
                <a:cs typeface="Google Sans"/>
                <a:sym typeface="Google Sans"/>
              </a:rPr>
              <a:t>IaaS</a:t>
            </a:r>
            <a:endParaRPr sz="1867" kern="0">
              <a:solidFill>
                <a:srgbClr val="3C4043"/>
              </a:solidFill>
              <a:latin typeface="Google Sans"/>
              <a:ea typeface="Google Sans"/>
              <a:cs typeface="Google Sans"/>
              <a:sym typeface="Google Sans"/>
            </a:endParaRPr>
          </a:p>
        </p:txBody>
      </p:sp>
      <p:sp>
        <p:nvSpPr>
          <p:cNvPr id="276" name="Google Shape;276;p48"/>
          <p:cNvSpPr txBox="1"/>
          <p:nvPr/>
        </p:nvSpPr>
        <p:spPr>
          <a:xfrm>
            <a:off x="1518400" y="4848351"/>
            <a:ext cx="2225800" cy="1095200"/>
          </a:xfrm>
          <a:prstGeom prst="rect">
            <a:avLst/>
          </a:prstGeom>
          <a:noFill/>
          <a:ln>
            <a:noFill/>
          </a:ln>
        </p:spPr>
        <p:txBody>
          <a:bodyPr spcFirstLastPara="1" wrap="square" lIns="121917" tIns="0" rIns="121917" bIns="0" anchor="t" anchorCtr="0">
            <a:noAutofit/>
          </a:bodyPr>
          <a:lstStyle/>
          <a:p>
            <a:pPr defTabSz="609630">
              <a:buClr>
                <a:srgbClr val="000000"/>
              </a:buClr>
            </a:pPr>
            <a:r>
              <a:rPr lang="en" sz="1333" kern="0">
                <a:solidFill>
                  <a:srgbClr val="3C4043"/>
                </a:solidFill>
                <a:latin typeface="Roboto"/>
                <a:ea typeface="Roboto"/>
                <a:cs typeface="Roboto"/>
                <a:sym typeface="Roboto"/>
              </a:rPr>
              <a:t>Virtual machines with industry-leading price/performance</a:t>
            </a:r>
            <a:endParaRPr sz="1333" kern="0">
              <a:solidFill>
                <a:srgbClr val="3C4043"/>
              </a:solidFill>
              <a:latin typeface="Roboto"/>
              <a:ea typeface="Roboto"/>
              <a:cs typeface="Roboto"/>
              <a:sym typeface="Roboto"/>
            </a:endParaRPr>
          </a:p>
        </p:txBody>
      </p:sp>
      <p:sp>
        <p:nvSpPr>
          <p:cNvPr id="277" name="Google Shape;277;p48"/>
          <p:cNvSpPr txBox="1"/>
          <p:nvPr/>
        </p:nvSpPr>
        <p:spPr>
          <a:xfrm>
            <a:off x="8459147" y="4125669"/>
            <a:ext cx="2225800" cy="488800"/>
          </a:xfrm>
          <a:prstGeom prst="rect">
            <a:avLst/>
          </a:prstGeom>
          <a:solidFill>
            <a:srgbClr val="FFF2CC"/>
          </a:solidFill>
          <a:ln>
            <a:noFill/>
          </a:ln>
        </p:spPr>
        <p:txBody>
          <a:bodyPr spcFirstLastPara="1" wrap="square" lIns="91433" tIns="91433" rIns="91433" bIns="91433" anchor="ctr" anchorCtr="0">
            <a:noAutofit/>
          </a:bodyPr>
          <a:lstStyle/>
          <a:p>
            <a:pPr algn="ctr" defTabSz="609630">
              <a:buClr>
                <a:srgbClr val="000000"/>
              </a:buClr>
            </a:pPr>
            <a:r>
              <a:rPr lang="en" sz="1867" kern="0">
                <a:solidFill>
                  <a:srgbClr val="3C4043"/>
                </a:solidFill>
                <a:latin typeface="Google Sans"/>
                <a:ea typeface="Google Sans"/>
                <a:cs typeface="Google Sans"/>
                <a:sym typeface="Google Sans"/>
              </a:rPr>
              <a:t>Hybrid</a:t>
            </a:r>
            <a:endParaRPr sz="1867" kern="0">
              <a:solidFill>
                <a:srgbClr val="3C4043"/>
              </a:solidFill>
              <a:latin typeface="Google Sans"/>
              <a:ea typeface="Google Sans"/>
              <a:cs typeface="Google Sans"/>
              <a:sym typeface="Google Sans"/>
            </a:endParaRPr>
          </a:p>
        </p:txBody>
      </p:sp>
      <p:sp>
        <p:nvSpPr>
          <p:cNvPr id="278" name="Google Shape;278;p48"/>
          <p:cNvSpPr txBox="1"/>
          <p:nvPr/>
        </p:nvSpPr>
        <p:spPr>
          <a:xfrm>
            <a:off x="8453500" y="4848351"/>
            <a:ext cx="2225000" cy="1095200"/>
          </a:xfrm>
          <a:prstGeom prst="rect">
            <a:avLst/>
          </a:prstGeom>
          <a:noFill/>
          <a:ln>
            <a:noFill/>
          </a:ln>
        </p:spPr>
        <p:txBody>
          <a:bodyPr spcFirstLastPara="1" wrap="square" lIns="121917" tIns="0" rIns="121917" bIns="0" anchor="t" anchorCtr="0">
            <a:noAutofit/>
          </a:bodyPr>
          <a:lstStyle/>
          <a:p>
            <a:pPr defTabSz="609630">
              <a:buClr>
                <a:srgbClr val="000000"/>
              </a:buClr>
            </a:pPr>
            <a:r>
              <a:rPr lang="en" sz="1333" kern="0">
                <a:solidFill>
                  <a:srgbClr val="3C4043"/>
                </a:solidFill>
                <a:latin typeface="Roboto"/>
                <a:ea typeface="Roboto"/>
                <a:cs typeface="Roboto"/>
                <a:sym typeface="Roboto"/>
              </a:rPr>
              <a:t>Cluster manager and orchestration engine built on Google’s container experience</a:t>
            </a:r>
            <a:endParaRPr sz="1333" kern="0">
              <a:solidFill>
                <a:srgbClr val="3C4043"/>
              </a:solidFill>
              <a:latin typeface="Roboto"/>
              <a:ea typeface="Roboto"/>
              <a:cs typeface="Roboto"/>
              <a:sym typeface="Roboto"/>
            </a:endParaRPr>
          </a:p>
        </p:txBody>
      </p:sp>
      <p:pic>
        <p:nvPicPr>
          <p:cNvPr id="279" name="Google Shape;279;p48"/>
          <p:cNvPicPr preferRelativeResize="0"/>
          <p:nvPr/>
        </p:nvPicPr>
        <p:blipFill rotWithShape="1">
          <a:blip r:embed="rId3">
            <a:alphaModFix/>
          </a:blip>
          <a:srcRect/>
          <a:stretch/>
        </p:blipFill>
        <p:spPr>
          <a:xfrm>
            <a:off x="2034051" y="2029749"/>
            <a:ext cx="1146059" cy="1147027"/>
          </a:xfrm>
          <a:prstGeom prst="rect">
            <a:avLst/>
          </a:prstGeom>
          <a:noFill/>
          <a:ln>
            <a:noFill/>
          </a:ln>
        </p:spPr>
      </p:pic>
      <p:sp>
        <p:nvSpPr>
          <p:cNvPr id="280" name="Google Shape;280;p48"/>
          <p:cNvSpPr txBox="1"/>
          <p:nvPr/>
        </p:nvSpPr>
        <p:spPr>
          <a:xfrm>
            <a:off x="3737469" y="4125661"/>
            <a:ext cx="2340800" cy="488800"/>
          </a:xfrm>
          <a:prstGeom prst="rect">
            <a:avLst/>
          </a:prstGeom>
          <a:solidFill>
            <a:srgbClr val="FFF2CC"/>
          </a:solidFill>
          <a:ln>
            <a:noFill/>
          </a:ln>
        </p:spPr>
        <p:txBody>
          <a:bodyPr spcFirstLastPara="1" wrap="square" lIns="91433" tIns="91433" rIns="91433" bIns="91433" anchor="ctr" anchorCtr="0">
            <a:noAutofit/>
          </a:bodyPr>
          <a:lstStyle/>
          <a:p>
            <a:pPr algn="ctr" defTabSz="609630">
              <a:buClr>
                <a:srgbClr val="000000"/>
              </a:buClr>
            </a:pPr>
            <a:r>
              <a:rPr lang="en" sz="1867" kern="0">
                <a:solidFill>
                  <a:srgbClr val="3C4043"/>
                </a:solidFill>
                <a:latin typeface="Google Sans"/>
                <a:ea typeface="Google Sans"/>
                <a:cs typeface="Google Sans"/>
                <a:sym typeface="Google Sans"/>
              </a:rPr>
              <a:t>PaaS</a:t>
            </a:r>
            <a:endParaRPr sz="1867" kern="0">
              <a:solidFill>
                <a:srgbClr val="3C4043"/>
              </a:solidFill>
              <a:latin typeface="Google Sans"/>
              <a:ea typeface="Google Sans"/>
              <a:cs typeface="Google Sans"/>
              <a:sym typeface="Google Sans"/>
            </a:endParaRPr>
          </a:p>
        </p:txBody>
      </p:sp>
      <p:sp>
        <p:nvSpPr>
          <p:cNvPr id="281" name="Google Shape;281;p48"/>
          <p:cNvSpPr txBox="1"/>
          <p:nvPr/>
        </p:nvSpPr>
        <p:spPr>
          <a:xfrm>
            <a:off x="6141392" y="4125661"/>
            <a:ext cx="2201400" cy="488800"/>
          </a:xfrm>
          <a:prstGeom prst="rect">
            <a:avLst/>
          </a:prstGeom>
          <a:solidFill>
            <a:srgbClr val="FFF2CC"/>
          </a:solidFill>
          <a:ln>
            <a:noFill/>
          </a:ln>
        </p:spPr>
        <p:txBody>
          <a:bodyPr spcFirstLastPara="1" wrap="square" lIns="91433" tIns="91433" rIns="91433" bIns="91433" anchor="ctr" anchorCtr="0">
            <a:noAutofit/>
          </a:bodyPr>
          <a:lstStyle/>
          <a:p>
            <a:pPr algn="ctr" defTabSz="609630">
              <a:buClr>
                <a:srgbClr val="000000"/>
              </a:buClr>
            </a:pPr>
            <a:r>
              <a:rPr lang="en" sz="1867" kern="0">
                <a:solidFill>
                  <a:srgbClr val="3C4043"/>
                </a:solidFill>
                <a:latin typeface="Google Sans"/>
                <a:ea typeface="Google Sans"/>
                <a:cs typeface="Google Sans"/>
                <a:sym typeface="Google Sans"/>
              </a:rPr>
              <a:t>Serverless logic</a:t>
            </a:r>
            <a:endParaRPr sz="1867" kern="0">
              <a:solidFill>
                <a:srgbClr val="3C4043"/>
              </a:solidFill>
              <a:latin typeface="Google Sans"/>
              <a:ea typeface="Google Sans"/>
              <a:cs typeface="Google Sans"/>
              <a:sym typeface="Google Sans"/>
            </a:endParaRPr>
          </a:p>
        </p:txBody>
      </p:sp>
      <p:sp>
        <p:nvSpPr>
          <p:cNvPr id="282" name="Google Shape;282;p48"/>
          <p:cNvSpPr txBox="1"/>
          <p:nvPr/>
        </p:nvSpPr>
        <p:spPr>
          <a:xfrm>
            <a:off x="3737467" y="4848350"/>
            <a:ext cx="2225000" cy="1095200"/>
          </a:xfrm>
          <a:prstGeom prst="rect">
            <a:avLst/>
          </a:prstGeom>
          <a:noFill/>
          <a:ln>
            <a:noFill/>
          </a:ln>
        </p:spPr>
        <p:txBody>
          <a:bodyPr spcFirstLastPara="1" wrap="square" lIns="121917" tIns="0" rIns="121917" bIns="0" anchor="t" anchorCtr="0">
            <a:noAutofit/>
          </a:bodyPr>
          <a:lstStyle/>
          <a:p>
            <a:pPr defTabSz="609630">
              <a:buClr>
                <a:srgbClr val="000000"/>
              </a:buClr>
            </a:pPr>
            <a:r>
              <a:rPr lang="en" sz="1333" kern="0">
                <a:solidFill>
                  <a:srgbClr val="3C4043"/>
                </a:solidFill>
                <a:latin typeface="Roboto"/>
                <a:ea typeface="Roboto"/>
                <a:cs typeface="Roboto"/>
                <a:sym typeface="Roboto"/>
              </a:rPr>
              <a:t>A flexible, zero ops platform for building highly available apps</a:t>
            </a:r>
            <a:endParaRPr sz="1333" kern="0">
              <a:solidFill>
                <a:srgbClr val="3C4043"/>
              </a:solidFill>
              <a:latin typeface="Roboto"/>
              <a:ea typeface="Roboto"/>
              <a:cs typeface="Roboto"/>
              <a:sym typeface="Roboto"/>
            </a:endParaRPr>
          </a:p>
        </p:txBody>
      </p:sp>
      <p:sp>
        <p:nvSpPr>
          <p:cNvPr id="283" name="Google Shape;283;p48"/>
          <p:cNvSpPr txBox="1"/>
          <p:nvPr/>
        </p:nvSpPr>
        <p:spPr>
          <a:xfrm>
            <a:off x="6092617" y="4848350"/>
            <a:ext cx="2225800" cy="1095200"/>
          </a:xfrm>
          <a:prstGeom prst="rect">
            <a:avLst/>
          </a:prstGeom>
          <a:noFill/>
          <a:ln>
            <a:noFill/>
          </a:ln>
        </p:spPr>
        <p:txBody>
          <a:bodyPr spcFirstLastPara="1" wrap="square" lIns="121917" tIns="0" rIns="121917" bIns="0" anchor="t" anchorCtr="0">
            <a:noAutofit/>
          </a:bodyPr>
          <a:lstStyle/>
          <a:p>
            <a:pPr defTabSz="609630">
              <a:buClr>
                <a:srgbClr val="000000"/>
              </a:buClr>
            </a:pPr>
            <a:r>
              <a:rPr lang="en" sz="1333" kern="0">
                <a:solidFill>
                  <a:srgbClr val="3C4043"/>
                </a:solidFill>
                <a:latin typeface="Roboto"/>
                <a:ea typeface="Roboto"/>
                <a:cs typeface="Roboto"/>
                <a:sym typeface="Roboto"/>
              </a:rPr>
              <a:t>A lightweight fully managed serverless execution environment for building and connecting cloud services</a:t>
            </a:r>
            <a:endParaRPr sz="1333" kern="0">
              <a:solidFill>
                <a:srgbClr val="3C4043"/>
              </a:solidFill>
              <a:latin typeface="Roboto"/>
              <a:ea typeface="Roboto"/>
              <a:cs typeface="Roboto"/>
              <a:sym typeface="Roboto"/>
            </a:endParaRPr>
          </a:p>
        </p:txBody>
      </p:sp>
      <p:pic>
        <p:nvPicPr>
          <p:cNvPr id="284" name="Google Shape;284;p48"/>
          <p:cNvPicPr preferRelativeResize="0"/>
          <p:nvPr/>
        </p:nvPicPr>
        <p:blipFill rotWithShape="1">
          <a:blip r:embed="rId4">
            <a:alphaModFix/>
          </a:blip>
          <a:srcRect/>
          <a:stretch/>
        </p:blipFill>
        <p:spPr>
          <a:xfrm>
            <a:off x="6714375" y="2033543"/>
            <a:ext cx="1146059" cy="1147027"/>
          </a:xfrm>
          <a:prstGeom prst="rect">
            <a:avLst/>
          </a:prstGeom>
          <a:noFill/>
          <a:ln>
            <a:noFill/>
          </a:ln>
        </p:spPr>
      </p:pic>
      <p:pic>
        <p:nvPicPr>
          <p:cNvPr id="285" name="Google Shape;285;p48"/>
          <p:cNvPicPr preferRelativeResize="0"/>
          <p:nvPr/>
        </p:nvPicPr>
        <p:blipFill rotWithShape="1">
          <a:blip r:embed="rId5">
            <a:alphaModFix/>
          </a:blip>
          <a:srcRect/>
          <a:stretch/>
        </p:blipFill>
        <p:spPr>
          <a:xfrm>
            <a:off x="4374115" y="2029749"/>
            <a:ext cx="1146059" cy="1147027"/>
          </a:xfrm>
          <a:prstGeom prst="rect">
            <a:avLst/>
          </a:prstGeom>
          <a:noFill/>
          <a:ln>
            <a:noFill/>
          </a:ln>
        </p:spPr>
      </p:pic>
      <p:pic>
        <p:nvPicPr>
          <p:cNvPr id="286" name="Google Shape;286;p48"/>
          <p:cNvPicPr preferRelativeResize="0"/>
          <p:nvPr/>
        </p:nvPicPr>
        <p:blipFill rotWithShape="1">
          <a:blip r:embed="rId6">
            <a:alphaModFix/>
          </a:blip>
          <a:srcRect/>
          <a:stretch/>
        </p:blipFill>
        <p:spPr>
          <a:xfrm>
            <a:off x="9095796" y="2029749"/>
            <a:ext cx="1146059" cy="1147027"/>
          </a:xfrm>
          <a:prstGeom prst="rect">
            <a:avLst/>
          </a:prstGeom>
          <a:noFill/>
          <a:ln>
            <a:noFill/>
          </a:ln>
        </p:spPr>
      </p:pic>
      <p:sp>
        <p:nvSpPr>
          <p:cNvPr id="287" name="Google Shape;287;p48"/>
          <p:cNvSpPr/>
          <p:nvPr/>
        </p:nvSpPr>
        <p:spPr>
          <a:xfrm>
            <a:off x="1518400" y="3230620"/>
            <a:ext cx="9159400" cy="745400"/>
          </a:xfrm>
          <a:prstGeom prst="rect">
            <a:avLst/>
          </a:prstGeom>
          <a:solidFill>
            <a:srgbClr val="B7D1FA">
              <a:alpha val="49800"/>
            </a:srgbClr>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88" name="Google Shape;288;p48"/>
          <p:cNvSpPr txBox="1"/>
          <p:nvPr/>
        </p:nvSpPr>
        <p:spPr>
          <a:xfrm>
            <a:off x="1518400" y="3225493"/>
            <a:ext cx="2155600" cy="743400"/>
          </a:xfrm>
          <a:prstGeom prst="rect">
            <a:avLst/>
          </a:prstGeom>
          <a:noFill/>
          <a:ln>
            <a:noFill/>
          </a:ln>
        </p:spPr>
        <p:txBody>
          <a:bodyPr spcFirstLastPara="1" wrap="square" lIns="91433" tIns="91433" rIns="91433" bIns="91433" anchor="ctr" anchorCtr="0">
            <a:noAutofit/>
          </a:bodyPr>
          <a:lstStyle/>
          <a:p>
            <a:pPr algn="ctr" defTabSz="609630">
              <a:buClr>
                <a:srgbClr val="000000"/>
              </a:buClr>
            </a:pPr>
            <a:r>
              <a:rPr lang="en" sz="1867" kern="0">
                <a:solidFill>
                  <a:srgbClr val="3C4043"/>
                </a:solidFill>
                <a:latin typeface="Google Sans"/>
                <a:ea typeface="Google Sans"/>
                <a:cs typeface="Google Sans"/>
                <a:sym typeface="Google Sans"/>
              </a:rPr>
              <a:t>Compute Engine</a:t>
            </a:r>
            <a:endParaRPr sz="1867" kern="0">
              <a:solidFill>
                <a:srgbClr val="3C4043"/>
              </a:solidFill>
              <a:latin typeface="Google Sans"/>
              <a:ea typeface="Google Sans"/>
              <a:cs typeface="Google Sans"/>
              <a:sym typeface="Google Sans"/>
            </a:endParaRPr>
          </a:p>
        </p:txBody>
      </p:sp>
      <p:sp>
        <p:nvSpPr>
          <p:cNvPr id="289" name="Google Shape;289;p48"/>
          <p:cNvSpPr txBox="1"/>
          <p:nvPr/>
        </p:nvSpPr>
        <p:spPr>
          <a:xfrm>
            <a:off x="8459147" y="3227813"/>
            <a:ext cx="2225800" cy="743400"/>
          </a:xfrm>
          <a:prstGeom prst="rect">
            <a:avLst/>
          </a:prstGeom>
          <a:noFill/>
          <a:ln>
            <a:noFill/>
          </a:ln>
        </p:spPr>
        <p:txBody>
          <a:bodyPr spcFirstLastPara="1" wrap="square" lIns="91433" tIns="91433" rIns="91433" bIns="91433" anchor="ctr" anchorCtr="0">
            <a:noAutofit/>
          </a:bodyPr>
          <a:lstStyle/>
          <a:p>
            <a:pPr algn="ctr" defTabSz="609630">
              <a:buClr>
                <a:srgbClr val="000000"/>
              </a:buClr>
            </a:pPr>
            <a:r>
              <a:rPr lang="en" sz="1867" kern="0">
                <a:solidFill>
                  <a:srgbClr val="3C4043"/>
                </a:solidFill>
                <a:latin typeface="Google Sans"/>
                <a:ea typeface="Google Sans"/>
                <a:cs typeface="Google Sans"/>
                <a:sym typeface="Google Sans"/>
              </a:rPr>
              <a:t>Google Kubernetes Engine</a:t>
            </a:r>
            <a:endParaRPr sz="1867" kern="0">
              <a:solidFill>
                <a:srgbClr val="3C4043"/>
              </a:solidFill>
              <a:latin typeface="Google Sans"/>
              <a:ea typeface="Google Sans"/>
              <a:cs typeface="Google Sans"/>
              <a:sym typeface="Google Sans"/>
            </a:endParaRPr>
          </a:p>
        </p:txBody>
      </p:sp>
      <p:sp>
        <p:nvSpPr>
          <p:cNvPr id="290" name="Google Shape;290;p48"/>
          <p:cNvSpPr txBox="1"/>
          <p:nvPr/>
        </p:nvSpPr>
        <p:spPr>
          <a:xfrm>
            <a:off x="3737469" y="3227817"/>
            <a:ext cx="2340800" cy="743400"/>
          </a:xfrm>
          <a:prstGeom prst="rect">
            <a:avLst/>
          </a:prstGeom>
          <a:noFill/>
          <a:ln>
            <a:noFill/>
          </a:ln>
        </p:spPr>
        <p:txBody>
          <a:bodyPr spcFirstLastPara="1" wrap="square" lIns="91433" tIns="91433" rIns="91433" bIns="91433" anchor="ctr" anchorCtr="0">
            <a:noAutofit/>
          </a:bodyPr>
          <a:lstStyle/>
          <a:p>
            <a:pPr algn="ctr" defTabSz="609630">
              <a:buClr>
                <a:srgbClr val="000000"/>
              </a:buClr>
            </a:pPr>
            <a:r>
              <a:rPr lang="en" sz="1867" kern="0">
                <a:solidFill>
                  <a:srgbClr val="3C4043"/>
                </a:solidFill>
                <a:latin typeface="Google Sans"/>
                <a:ea typeface="Google Sans"/>
                <a:cs typeface="Google Sans"/>
                <a:sym typeface="Google Sans"/>
              </a:rPr>
              <a:t>App Engine</a:t>
            </a:r>
            <a:endParaRPr sz="1867" kern="0">
              <a:solidFill>
                <a:srgbClr val="3C4043"/>
              </a:solidFill>
              <a:latin typeface="Google Sans"/>
              <a:ea typeface="Google Sans"/>
              <a:cs typeface="Google Sans"/>
              <a:sym typeface="Google Sans"/>
            </a:endParaRPr>
          </a:p>
        </p:txBody>
      </p:sp>
      <p:sp>
        <p:nvSpPr>
          <p:cNvPr id="291" name="Google Shape;291;p48"/>
          <p:cNvSpPr txBox="1"/>
          <p:nvPr/>
        </p:nvSpPr>
        <p:spPr>
          <a:xfrm>
            <a:off x="6141392" y="3227817"/>
            <a:ext cx="2201400" cy="743400"/>
          </a:xfrm>
          <a:prstGeom prst="rect">
            <a:avLst/>
          </a:prstGeom>
          <a:noFill/>
          <a:ln>
            <a:noFill/>
          </a:ln>
        </p:spPr>
        <p:txBody>
          <a:bodyPr spcFirstLastPara="1" wrap="square" lIns="91433" tIns="91433" rIns="91433" bIns="91433" anchor="ctr" anchorCtr="0">
            <a:noAutofit/>
          </a:bodyPr>
          <a:lstStyle/>
          <a:p>
            <a:pPr algn="ctr" defTabSz="609630">
              <a:buClr>
                <a:srgbClr val="000000"/>
              </a:buClr>
            </a:pPr>
            <a:r>
              <a:rPr lang="en" sz="1867" kern="0">
                <a:solidFill>
                  <a:srgbClr val="3C4043"/>
                </a:solidFill>
                <a:latin typeface="Google Sans"/>
                <a:ea typeface="Google Sans"/>
                <a:cs typeface="Google Sans"/>
                <a:sym typeface="Google Sans"/>
              </a:rPr>
              <a:t>Cloud Functions</a:t>
            </a:r>
            <a:endParaRPr sz="1867" kern="0">
              <a:solidFill>
                <a:srgbClr val="3C4043"/>
              </a:solidFill>
              <a:latin typeface="Google Sans"/>
              <a:ea typeface="Google Sans"/>
              <a:cs typeface="Google Sans"/>
              <a:sym typeface="Google Sans"/>
            </a:endParaRPr>
          </a:p>
        </p:txBody>
      </p:sp>
      <p:cxnSp>
        <p:nvCxnSpPr>
          <p:cNvPr id="292" name="Google Shape;292;p48"/>
          <p:cNvCxnSpPr/>
          <p:nvPr/>
        </p:nvCxnSpPr>
        <p:spPr>
          <a:xfrm rot="10800000">
            <a:off x="3744133" y="2029900"/>
            <a:ext cx="12400" cy="3870600"/>
          </a:xfrm>
          <a:prstGeom prst="straightConnector1">
            <a:avLst/>
          </a:prstGeom>
          <a:noFill/>
          <a:ln w="9525" cap="flat" cmpd="sng">
            <a:solidFill>
              <a:srgbClr val="666666"/>
            </a:solidFill>
            <a:prstDash val="dash"/>
            <a:round/>
            <a:headEnd type="none" w="med" len="med"/>
            <a:tailEnd type="none" w="med" len="med"/>
          </a:ln>
        </p:spPr>
      </p:cxnSp>
      <p:cxnSp>
        <p:nvCxnSpPr>
          <p:cNvPr id="293" name="Google Shape;293;p48"/>
          <p:cNvCxnSpPr/>
          <p:nvPr/>
        </p:nvCxnSpPr>
        <p:spPr>
          <a:xfrm rot="10800000">
            <a:off x="6090583" y="2029933"/>
            <a:ext cx="1600" cy="3865400"/>
          </a:xfrm>
          <a:prstGeom prst="straightConnector1">
            <a:avLst/>
          </a:prstGeom>
          <a:noFill/>
          <a:ln w="9525" cap="flat" cmpd="sng">
            <a:solidFill>
              <a:srgbClr val="666666"/>
            </a:solidFill>
            <a:prstDash val="dash"/>
            <a:round/>
            <a:headEnd type="none" w="med" len="med"/>
            <a:tailEnd type="none" w="med" len="med"/>
          </a:ln>
        </p:spPr>
      </p:cxnSp>
      <p:cxnSp>
        <p:nvCxnSpPr>
          <p:cNvPr id="294" name="Google Shape;294;p48"/>
          <p:cNvCxnSpPr/>
          <p:nvPr/>
        </p:nvCxnSpPr>
        <p:spPr>
          <a:xfrm rot="10800000">
            <a:off x="8437083" y="2029900"/>
            <a:ext cx="0" cy="3873600"/>
          </a:xfrm>
          <a:prstGeom prst="straightConnector1">
            <a:avLst/>
          </a:prstGeom>
          <a:noFill/>
          <a:ln w="9525" cap="flat" cmpd="sng">
            <a:solidFill>
              <a:srgbClr val="666666"/>
            </a:solidFill>
            <a:prstDash val="dash"/>
            <a:round/>
            <a:headEnd type="none" w="med" len="med"/>
            <a:tailEnd type="none" w="med" len="med"/>
          </a:ln>
        </p:spPr>
      </p:cxnSp>
      <p:sp>
        <p:nvSpPr>
          <p:cNvPr id="295" name="Google Shape;295;p48"/>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Google Cloud offers a variety of compute services spanning different usage options</a:t>
            </a:r>
            <a:endParaRPr/>
          </a:p>
        </p:txBody>
      </p:sp>
      <p:sp>
        <p:nvSpPr>
          <p:cNvPr id="296" name="Google Shape;296;p48"/>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7">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extLst>
      <p:ext uri="{BB962C8B-B14F-4D97-AF65-F5344CB8AC3E}">
        <p14:creationId xmlns:p14="http://schemas.microsoft.com/office/powerpoint/2010/main" val="25484228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4"/>
          <p:cNvSpPr txBox="1">
            <a:spLocks noGrp="1"/>
          </p:cNvSpPr>
          <p:nvPr>
            <p:ph type="body" idx="1"/>
          </p:nvPr>
        </p:nvSpPr>
        <p:spPr>
          <a:xfrm>
            <a:off x="1036400" y="1529917"/>
            <a:ext cx="5059600" cy="4516800"/>
          </a:xfrm>
          <a:prstGeom prst="rect">
            <a:avLst/>
          </a:prstGeom>
        </p:spPr>
        <p:txBody>
          <a:bodyPr spcFirstLastPara="1" wrap="square" lIns="60950" tIns="60950" rIns="60950" bIns="60950" anchor="t" anchorCtr="0">
            <a:noAutofit/>
          </a:bodyPr>
          <a:lstStyle/>
          <a:p>
            <a:pPr marL="0" indent="0">
              <a:buNone/>
            </a:pPr>
            <a:r>
              <a:rPr lang="en" dirty="0"/>
              <a:t>Compute Options in the Cloud</a:t>
            </a:r>
            <a:endParaRPr dirty="0"/>
          </a:p>
          <a:p>
            <a:pPr marL="0" indent="0">
              <a:spcBef>
                <a:spcPts val="1933"/>
              </a:spcBef>
              <a:buNone/>
            </a:pPr>
            <a:r>
              <a:rPr lang="en" dirty="0">
                <a:solidFill>
                  <a:srgbClr val="0070C0"/>
                </a:solidFill>
              </a:rPr>
              <a:t>Exploring IaaS with Compute Engine</a:t>
            </a:r>
            <a:endParaRPr dirty="0">
              <a:solidFill>
                <a:srgbClr val="0070C0"/>
              </a:solidFill>
            </a:endParaRPr>
          </a:p>
          <a:p>
            <a:pPr marL="0" indent="0">
              <a:spcBef>
                <a:spcPts val="1933"/>
              </a:spcBef>
              <a:buNone/>
            </a:pPr>
            <a:r>
              <a:rPr lang="en" dirty="0"/>
              <a:t>Exploring PaaS with App Engine</a:t>
            </a:r>
          </a:p>
          <a:p>
            <a:pPr marL="0" indent="0">
              <a:buNone/>
            </a:pPr>
            <a:endParaRPr lang="en-US" dirty="0"/>
          </a:p>
          <a:p>
            <a:pPr marL="0" indent="0">
              <a:buNone/>
            </a:pPr>
            <a:r>
              <a:rPr lang="en-US" dirty="0"/>
              <a:t>Event Driven Programs with Cloud Functions</a:t>
            </a:r>
          </a:p>
          <a:p>
            <a:pPr marL="0" indent="0">
              <a:spcBef>
                <a:spcPts val="1933"/>
              </a:spcBef>
              <a:buNone/>
            </a:pPr>
            <a:r>
              <a:rPr lang="en-US" dirty="0"/>
              <a:t>Containerizing and Orchestrating Apps with GKE</a:t>
            </a:r>
          </a:p>
          <a:p>
            <a:pPr marL="0" indent="0">
              <a:spcBef>
                <a:spcPts val="1933"/>
              </a:spcBef>
              <a:buNone/>
            </a:pPr>
            <a:endParaRPr lang="en-US" dirty="0"/>
          </a:p>
          <a:p>
            <a:pPr marL="0" indent="0">
              <a:spcBef>
                <a:spcPts val="1933"/>
              </a:spcBef>
              <a:buNone/>
            </a:pPr>
            <a:endParaRPr dirty="0"/>
          </a:p>
        </p:txBody>
      </p:sp>
      <p:sp>
        <p:nvSpPr>
          <p:cNvPr id="247" name="Google Shape;247;p44"/>
          <p:cNvSpPr txBox="1">
            <a:spLocks noGrp="1"/>
          </p:cNvSpPr>
          <p:nvPr>
            <p:ph type="title"/>
          </p:nvPr>
        </p:nvSpPr>
        <p:spPr>
          <a:xfrm>
            <a:off x="1114983" y="769917"/>
            <a:ext cx="4991000" cy="760000"/>
          </a:xfrm>
          <a:prstGeom prst="rect">
            <a:avLst/>
          </a:prstGeom>
        </p:spPr>
        <p:txBody>
          <a:bodyPr spcFirstLastPara="1" wrap="square" lIns="60950" tIns="60950" rIns="60950" bIns="60950" anchor="t" anchorCtr="0">
            <a:noAutofit/>
          </a:bodyPr>
          <a:lstStyle/>
          <a:p>
            <a:r>
              <a:rPr lang="en" dirty="0"/>
              <a:t>Agenda </a:t>
            </a:r>
            <a:endParaRPr dirty="0"/>
          </a:p>
        </p:txBody>
      </p:sp>
      <p:sp>
        <p:nvSpPr>
          <p:cNvPr id="248" name="Google Shape;248;p44"/>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extLst>
      <p:ext uri="{BB962C8B-B14F-4D97-AF65-F5344CB8AC3E}">
        <p14:creationId xmlns:p14="http://schemas.microsoft.com/office/powerpoint/2010/main" val="16787785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50"/>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Where Compute Engine fits within Google Cloud</a:t>
            </a:r>
            <a:endParaRPr/>
          </a:p>
        </p:txBody>
      </p:sp>
      <p:sp>
        <p:nvSpPr>
          <p:cNvPr id="309" name="Google Shape;309;p50"/>
          <p:cNvSpPr/>
          <p:nvPr/>
        </p:nvSpPr>
        <p:spPr>
          <a:xfrm>
            <a:off x="1518400" y="4090891"/>
            <a:ext cx="9159400" cy="552000"/>
          </a:xfrm>
          <a:prstGeom prst="rect">
            <a:avLst/>
          </a:prstGeom>
          <a:solidFill>
            <a:srgbClr val="FFF2CC"/>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10" name="Google Shape;310;p50"/>
          <p:cNvSpPr txBox="1"/>
          <p:nvPr/>
        </p:nvSpPr>
        <p:spPr>
          <a:xfrm>
            <a:off x="1587851" y="4125661"/>
            <a:ext cx="2155600" cy="488800"/>
          </a:xfrm>
          <a:prstGeom prst="rect">
            <a:avLst/>
          </a:prstGeom>
          <a:solidFill>
            <a:srgbClr val="FFF2CC"/>
          </a:solidFill>
          <a:ln>
            <a:noFill/>
          </a:ln>
        </p:spPr>
        <p:txBody>
          <a:bodyPr spcFirstLastPara="1" wrap="square" lIns="91433" tIns="91433" rIns="91433" bIns="91433" anchor="ctr" anchorCtr="0">
            <a:noAutofit/>
          </a:bodyPr>
          <a:lstStyle/>
          <a:p>
            <a:pPr algn="ctr" defTabSz="609630">
              <a:buClr>
                <a:srgbClr val="000000"/>
              </a:buClr>
            </a:pPr>
            <a:r>
              <a:rPr lang="en" sz="1867" kern="0">
                <a:solidFill>
                  <a:srgbClr val="3C4043"/>
                </a:solidFill>
                <a:latin typeface="Google Sans"/>
                <a:ea typeface="Google Sans"/>
                <a:cs typeface="Google Sans"/>
                <a:sym typeface="Google Sans"/>
              </a:rPr>
              <a:t>IaaS</a:t>
            </a:r>
            <a:endParaRPr sz="1867" kern="0">
              <a:solidFill>
                <a:srgbClr val="3C4043"/>
              </a:solidFill>
              <a:latin typeface="Google Sans"/>
              <a:ea typeface="Google Sans"/>
              <a:cs typeface="Google Sans"/>
              <a:sym typeface="Google Sans"/>
            </a:endParaRPr>
          </a:p>
        </p:txBody>
      </p:sp>
      <p:sp>
        <p:nvSpPr>
          <p:cNvPr id="311" name="Google Shape;311;p50"/>
          <p:cNvSpPr txBox="1"/>
          <p:nvPr/>
        </p:nvSpPr>
        <p:spPr>
          <a:xfrm>
            <a:off x="1518400" y="4848351"/>
            <a:ext cx="2225800" cy="1095200"/>
          </a:xfrm>
          <a:prstGeom prst="rect">
            <a:avLst/>
          </a:prstGeom>
          <a:noFill/>
          <a:ln>
            <a:noFill/>
          </a:ln>
        </p:spPr>
        <p:txBody>
          <a:bodyPr spcFirstLastPara="1" wrap="square" lIns="121917" tIns="0" rIns="121917" bIns="0" anchor="t" anchorCtr="0">
            <a:noAutofit/>
          </a:bodyPr>
          <a:lstStyle/>
          <a:p>
            <a:pPr defTabSz="609630">
              <a:buClr>
                <a:srgbClr val="000000"/>
              </a:buClr>
            </a:pPr>
            <a:r>
              <a:rPr lang="en" sz="1333" kern="0">
                <a:solidFill>
                  <a:srgbClr val="3C4043"/>
                </a:solidFill>
                <a:latin typeface="Roboto"/>
                <a:ea typeface="Roboto"/>
                <a:cs typeface="Roboto"/>
                <a:sym typeface="Roboto"/>
              </a:rPr>
              <a:t>Virtual machines with industry-leading price/performance</a:t>
            </a:r>
            <a:endParaRPr sz="1333" kern="0">
              <a:solidFill>
                <a:srgbClr val="3C4043"/>
              </a:solidFill>
              <a:latin typeface="Roboto"/>
              <a:ea typeface="Roboto"/>
              <a:cs typeface="Roboto"/>
              <a:sym typeface="Roboto"/>
            </a:endParaRPr>
          </a:p>
        </p:txBody>
      </p:sp>
      <p:sp>
        <p:nvSpPr>
          <p:cNvPr id="312" name="Google Shape;312;p50"/>
          <p:cNvSpPr txBox="1"/>
          <p:nvPr/>
        </p:nvSpPr>
        <p:spPr>
          <a:xfrm>
            <a:off x="8459147" y="4125669"/>
            <a:ext cx="2225800" cy="488800"/>
          </a:xfrm>
          <a:prstGeom prst="rect">
            <a:avLst/>
          </a:prstGeom>
          <a:solidFill>
            <a:srgbClr val="FFF2CC"/>
          </a:solidFill>
          <a:ln>
            <a:noFill/>
          </a:ln>
        </p:spPr>
        <p:txBody>
          <a:bodyPr spcFirstLastPara="1" wrap="square" lIns="91433" tIns="91433" rIns="91433" bIns="91433" anchor="ctr" anchorCtr="0">
            <a:noAutofit/>
          </a:bodyPr>
          <a:lstStyle/>
          <a:p>
            <a:pPr algn="ctr" defTabSz="609630">
              <a:buClr>
                <a:srgbClr val="000000"/>
              </a:buClr>
            </a:pPr>
            <a:r>
              <a:rPr lang="en" sz="1867" kern="0">
                <a:solidFill>
                  <a:srgbClr val="3C4043"/>
                </a:solidFill>
                <a:latin typeface="Google Sans"/>
                <a:ea typeface="Google Sans"/>
                <a:cs typeface="Google Sans"/>
                <a:sym typeface="Google Sans"/>
              </a:rPr>
              <a:t>Hybrid</a:t>
            </a:r>
            <a:endParaRPr sz="1867" kern="0">
              <a:solidFill>
                <a:srgbClr val="3C4043"/>
              </a:solidFill>
              <a:latin typeface="Google Sans"/>
              <a:ea typeface="Google Sans"/>
              <a:cs typeface="Google Sans"/>
              <a:sym typeface="Google Sans"/>
            </a:endParaRPr>
          </a:p>
        </p:txBody>
      </p:sp>
      <p:sp>
        <p:nvSpPr>
          <p:cNvPr id="313" name="Google Shape;313;p50"/>
          <p:cNvSpPr txBox="1"/>
          <p:nvPr/>
        </p:nvSpPr>
        <p:spPr>
          <a:xfrm>
            <a:off x="8453500" y="4848351"/>
            <a:ext cx="2225000" cy="1095200"/>
          </a:xfrm>
          <a:prstGeom prst="rect">
            <a:avLst/>
          </a:prstGeom>
          <a:noFill/>
          <a:ln>
            <a:noFill/>
          </a:ln>
        </p:spPr>
        <p:txBody>
          <a:bodyPr spcFirstLastPara="1" wrap="square" lIns="121917" tIns="0" rIns="121917" bIns="0" anchor="t" anchorCtr="0">
            <a:noAutofit/>
          </a:bodyPr>
          <a:lstStyle/>
          <a:p>
            <a:pPr defTabSz="609630">
              <a:buClr>
                <a:srgbClr val="000000"/>
              </a:buClr>
            </a:pPr>
            <a:r>
              <a:rPr lang="en" sz="1333" kern="0">
                <a:solidFill>
                  <a:srgbClr val="3C4043"/>
                </a:solidFill>
                <a:latin typeface="Roboto"/>
                <a:ea typeface="Roboto"/>
                <a:cs typeface="Roboto"/>
                <a:sym typeface="Roboto"/>
              </a:rPr>
              <a:t>Cluster manager and orchestration engine built on Google’s container experience</a:t>
            </a:r>
            <a:endParaRPr sz="1333" kern="0">
              <a:solidFill>
                <a:srgbClr val="3C4043"/>
              </a:solidFill>
              <a:latin typeface="Roboto"/>
              <a:ea typeface="Roboto"/>
              <a:cs typeface="Roboto"/>
              <a:sym typeface="Roboto"/>
            </a:endParaRPr>
          </a:p>
        </p:txBody>
      </p:sp>
      <p:pic>
        <p:nvPicPr>
          <p:cNvPr id="314" name="Google Shape;314;p50"/>
          <p:cNvPicPr preferRelativeResize="0"/>
          <p:nvPr/>
        </p:nvPicPr>
        <p:blipFill rotWithShape="1">
          <a:blip r:embed="rId3">
            <a:alphaModFix/>
          </a:blip>
          <a:srcRect/>
          <a:stretch/>
        </p:blipFill>
        <p:spPr>
          <a:xfrm>
            <a:off x="2034051" y="2029749"/>
            <a:ext cx="1146059" cy="1147027"/>
          </a:xfrm>
          <a:prstGeom prst="rect">
            <a:avLst/>
          </a:prstGeom>
          <a:noFill/>
          <a:ln>
            <a:noFill/>
          </a:ln>
        </p:spPr>
      </p:pic>
      <p:sp>
        <p:nvSpPr>
          <p:cNvPr id="315" name="Google Shape;315;p50"/>
          <p:cNvSpPr txBox="1"/>
          <p:nvPr/>
        </p:nvSpPr>
        <p:spPr>
          <a:xfrm>
            <a:off x="3737469" y="4125661"/>
            <a:ext cx="2340800" cy="488800"/>
          </a:xfrm>
          <a:prstGeom prst="rect">
            <a:avLst/>
          </a:prstGeom>
          <a:solidFill>
            <a:srgbClr val="FFF2CC"/>
          </a:solidFill>
          <a:ln>
            <a:noFill/>
          </a:ln>
        </p:spPr>
        <p:txBody>
          <a:bodyPr spcFirstLastPara="1" wrap="square" lIns="91433" tIns="91433" rIns="91433" bIns="91433" anchor="ctr" anchorCtr="0">
            <a:noAutofit/>
          </a:bodyPr>
          <a:lstStyle/>
          <a:p>
            <a:pPr algn="ctr" defTabSz="609630">
              <a:buClr>
                <a:srgbClr val="000000"/>
              </a:buClr>
            </a:pPr>
            <a:r>
              <a:rPr lang="en" sz="1867" kern="0">
                <a:solidFill>
                  <a:srgbClr val="3C4043"/>
                </a:solidFill>
                <a:latin typeface="Google Sans"/>
                <a:ea typeface="Google Sans"/>
                <a:cs typeface="Google Sans"/>
                <a:sym typeface="Google Sans"/>
              </a:rPr>
              <a:t>PaaS</a:t>
            </a:r>
            <a:endParaRPr sz="1867" kern="0">
              <a:solidFill>
                <a:srgbClr val="3C4043"/>
              </a:solidFill>
              <a:latin typeface="Google Sans"/>
              <a:ea typeface="Google Sans"/>
              <a:cs typeface="Google Sans"/>
              <a:sym typeface="Google Sans"/>
            </a:endParaRPr>
          </a:p>
        </p:txBody>
      </p:sp>
      <p:sp>
        <p:nvSpPr>
          <p:cNvPr id="316" name="Google Shape;316;p50"/>
          <p:cNvSpPr txBox="1"/>
          <p:nvPr/>
        </p:nvSpPr>
        <p:spPr>
          <a:xfrm>
            <a:off x="6141392" y="4125661"/>
            <a:ext cx="2201400" cy="488800"/>
          </a:xfrm>
          <a:prstGeom prst="rect">
            <a:avLst/>
          </a:prstGeom>
          <a:solidFill>
            <a:srgbClr val="FFF2CC"/>
          </a:solidFill>
          <a:ln>
            <a:noFill/>
          </a:ln>
        </p:spPr>
        <p:txBody>
          <a:bodyPr spcFirstLastPara="1" wrap="square" lIns="91433" tIns="91433" rIns="91433" bIns="91433" anchor="ctr" anchorCtr="0">
            <a:noAutofit/>
          </a:bodyPr>
          <a:lstStyle/>
          <a:p>
            <a:pPr algn="ctr" defTabSz="609630">
              <a:buClr>
                <a:srgbClr val="000000"/>
              </a:buClr>
            </a:pPr>
            <a:r>
              <a:rPr lang="en" sz="1867" kern="0">
                <a:solidFill>
                  <a:srgbClr val="3C4043"/>
                </a:solidFill>
                <a:latin typeface="Google Sans"/>
                <a:ea typeface="Google Sans"/>
                <a:cs typeface="Google Sans"/>
                <a:sym typeface="Google Sans"/>
              </a:rPr>
              <a:t>Serverless logic</a:t>
            </a:r>
            <a:endParaRPr sz="1867" kern="0">
              <a:solidFill>
                <a:srgbClr val="3C4043"/>
              </a:solidFill>
              <a:latin typeface="Google Sans"/>
              <a:ea typeface="Google Sans"/>
              <a:cs typeface="Google Sans"/>
              <a:sym typeface="Google Sans"/>
            </a:endParaRPr>
          </a:p>
        </p:txBody>
      </p:sp>
      <p:sp>
        <p:nvSpPr>
          <p:cNvPr id="317" name="Google Shape;317;p50"/>
          <p:cNvSpPr txBox="1"/>
          <p:nvPr/>
        </p:nvSpPr>
        <p:spPr>
          <a:xfrm>
            <a:off x="3737467" y="4848350"/>
            <a:ext cx="2225000" cy="1095200"/>
          </a:xfrm>
          <a:prstGeom prst="rect">
            <a:avLst/>
          </a:prstGeom>
          <a:noFill/>
          <a:ln>
            <a:noFill/>
          </a:ln>
        </p:spPr>
        <p:txBody>
          <a:bodyPr spcFirstLastPara="1" wrap="square" lIns="121917" tIns="0" rIns="121917" bIns="0" anchor="t" anchorCtr="0">
            <a:noAutofit/>
          </a:bodyPr>
          <a:lstStyle/>
          <a:p>
            <a:pPr defTabSz="609630">
              <a:buClr>
                <a:srgbClr val="000000"/>
              </a:buClr>
            </a:pPr>
            <a:r>
              <a:rPr lang="en" sz="1333" kern="0">
                <a:solidFill>
                  <a:srgbClr val="3C4043"/>
                </a:solidFill>
                <a:latin typeface="Roboto"/>
                <a:ea typeface="Roboto"/>
                <a:cs typeface="Roboto"/>
                <a:sym typeface="Roboto"/>
              </a:rPr>
              <a:t>A flexible, zero ops platform for building highly available apps</a:t>
            </a:r>
            <a:endParaRPr sz="1333" kern="0">
              <a:solidFill>
                <a:srgbClr val="3C4043"/>
              </a:solidFill>
              <a:latin typeface="Roboto"/>
              <a:ea typeface="Roboto"/>
              <a:cs typeface="Roboto"/>
              <a:sym typeface="Roboto"/>
            </a:endParaRPr>
          </a:p>
        </p:txBody>
      </p:sp>
      <p:sp>
        <p:nvSpPr>
          <p:cNvPr id="318" name="Google Shape;318;p50"/>
          <p:cNvSpPr txBox="1"/>
          <p:nvPr/>
        </p:nvSpPr>
        <p:spPr>
          <a:xfrm>
            <a:off x="6092617" y="4848350"/>
            <a:ext cx="2225800" cy="1095200"/>
          </a:xfrm>
          <a:prstGeom prst="rect">
            <a:avLst/>
          </a:prstGeom>
          <a:noFill/>
          <a:ln>
            <a:noFill/>
          </a:ln>
        </p:spPr>
        <p:txBody>
          <a:bodyPr spcFirstLastPara="1" wrap="square" lIns="121917" tIns="0" rIns="121917" bIns="0" anchor="t" anchorCtr="0">
            <a:noAutofit/>
          </a:bodyPr>
          <a:lstStyle/>
          <a:p>
            <a:pPr defTabSz="609630">
              <a:buClr>
                <a:srgbClr val="000000"/>
              </a:buClr>
            </a:pPr>
            <a:r>
              <a:rPr lang="en" sz="1333" kern="0">
                <a:solidFill>
                  <a:srgbClr val="3C4043"/>
                </a:solidFill>
                <a:latin typeface="Roboto"/>
                <a:ea typeface="Roboto"/>
                <a:cs typeface="Roboto"/>
                <a:sym typeface="Roboto"/>
              </a:rPr>
              <a:t>A lightweight fully managed serverless execution environment for building and connecting cloud services</a:t>
            </a:r>
            <a:endParaRPr sz="1333" kern="0">
              <a:solidFill>
                <a:srgbClr val="3C4043"/>
              </a:solidFill>
              <a:latin typeface="Roboto"/>
              <a:ea typeface="Roboto"/>
              <a:cs typeface="Roboto"/>
              <a:sym typeface="Roboto"/>
            </a:endParaRPr>
          </a:p>
        </p:txBody>
      </p:sp>
      <p:pic>
        <p:nvPicPr>
          <p:cNvPr id="319" name="Google Shape;319;p50"/>
          <p:cNvPicPr preferRelativeResize="0"/>
          <p:nvPr/>
        </p:nvPicPr>
        <p:blipFill rotWithShape="1">
          <a:blip r:embed="rId4">
            <a:alphaModFix/>
          </a:blip>
          <a:srcRect/>
          <a:stretch/>
        </p:blipFill>
        <p:spPr>
          <a:xfrm>
            <a:off x="6714375" y="2033543"/>
            <a:ext cx="1146059" cy="1147027"/>
          </a:xfrm>
          <a:prstGeom prst="rect">
            <a:avLst/>
          </a:prstGeom>
          <a:noFill/>
          <a:ln>
            <a:noFill/>
          </a:ln>
        </p:spPr>
      </p:pic>
      <p:pic>
        <p:nvPicPr>
          <p:cNvPr id="320" name="Google Shape;320;p50"/>
          <p:cNvPicPr preferRelativeResize="0"/>
          <p:nvPr/>
        </p:nvPicPr>
        <p:blipFill rotWithShape="1">
          <a:blip r:embed="rId5">
            <a:alphaModFix/>
          </a:blip>
          <a:srcRect/>
          <a:stretch/>
        </p:blipFill>
        <p:spPr>
          <a:xfrm>
            <a:off x="4374115" y="2029749"/>
            <a:ext cx="1146059" cy="1147027"/>
          </a:xfrm>
          <a:prstGeom prst="rect">
            <a:avLst/>
          </a:prstGeom>
          <a:noFill/>
          <a:ln>
            <a:noFill/>
          </a:ln>
        </p:spPr>
      </p:pic>
      <p:pic>
        <p:nvPicPr>
          <p:cNvPr id="321" name="Google Shape;321;p50"/>
          <p:cNvPicPr preferRelativeResize="0"/>
          <p:nvPr/>
        </p:nvPicPr>
        <p:blipFill rotWithShape="1">
          <a:blip r:embed="rId6">
            <a:alphaModFix/>
          </a:blip>
          <a:srcRect/>
          <a:stretch/>
        </p:blipFill>
        <p:spPr>
          <a:xfrm>
            <a:off x="9095796" y="2029749"/>
            <a:ext cx="1146059" cy="1147027"/>
          </a:xfrm>
          <a:prstGeom prst="rect">
            <a:avLst/>
          </a:prstGeom>
          <a:noFill/>
          <a:ln>
            <a:noFill/>
          </a:ln>
        </p:spPr>
      </p:pic>
      <p:sp>
        <p:nvSpPr>
          <p:cNvPr id="322" name="Google Shape;322;p50"/>
          <p:cNvSpPr/>
          <p:nvPr/>
        </p:nvSpPr>
        <p:spPr>
          <a:xfrm>
            <a:off x="1518400" y="3230620"/>
            <a:ext cx="9159400" cy="745400"/>
          </a:xfrm>
          <a:prstGeom prst="rect">
            <a:avLst/>
          </a:prstGeom>
          <a:solidFill>
            <a:srgbClr val="B7D1FA">
              <a:alpha val="49800"/>
            </a:srgbClr>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23" name="Google Shape;323;p50"/>
          <p:cNvSpPr txBox="1"/>
          <p:nvPr/>
        </p:nvSpPr>
        <p:spPr>
          <a:xfrm>
            <a:off x="1518400" y="3225493"/>
            <a:ext cx="2155600" cy="743400"/>
          </a:xfrm>
          <a:prstGeom prst="rect">
            <a:avLst/>
          </a:prstGeom>
          <a:noFill/>
          <a:ln>
            <a:noFill/>
          </a:ln>
        </p:spPr>
        <p:txBody>
          <a:bodyPr spcFirstLastPara="1" wrap="square" lIns="91433" tIns="91433" rIns="91433" bIns="91433" anchor="ctr" anchorCtr="0">
            <a:noAutofit/>
          </a:bodyPr>
          <a:lstStyle/>
          <a:p>
            <a:pPr algn="ctr" defTabSz="609630">
              <a:buClr>
                <a:srgbClr val="000000"/>
              </a:buClr>
            </a:pPr>
            <a:r>
              <a:rPr lang="en" sz="1867" kern="0">
                <a:solidFill>
                  <a:srgbClr val="3C4043"/>
                </a:solidFill>
                <a:latin typeface="Google Sans"/>
                <a:ea typeface="Google Sans"/>
                <a:cs typeface="Google Sans"/>
                <a:sym typeface="Google Sans"/>
              </a:rPr>
              <a:t>Compute Engine</a:t>
            </a:r>
            <a:endParaRPr sz="1867" kern="0">
              <a:solidFill>
                <a:srgbClr val="3C4043"/>
              </a:solidFill>
              <a:latin typeface="Google Sans"/>
              <a:ea typeface="Google Sans"/>
              <a:cs typeface="Google Sans"/>
              <a:sym typeface="Google Sans"/>
            </a:endParaRPr>
          </a:p>
        </p:txBody>
      </p:sp>
      <p:sp>
        <p:nvSpPr>
          <p:cNvPr id="324" name="Google Shape;324;p50"/>
          <p:cNvSpPr txBox="1"/>
          <p:nvPr/>
        </p:nvSpPr>
        <p:spPr>
          <a:xfrm>
            <a:off x="8459147" y="3227813"/>
            <a:ext cx="2225800" cy="743400"/>
          </a:xfrm>
          <a:prstGeom prst="rect">
            <a:avLst/>
          </a:prstGeom>
          <a:noFill/>
          <a:ln>
            <a:noFill/>
          </a:ln>
        </p:spPr>
        <p:txBody>
          <a:bodyPr spcFirstLastPara="1" wrap="square" lIns="91433" tIns="91433" rIns="91433" bIns="91433" anchor="ctr" anchorCtr="0">
            <a:noAutofit/>
          </a:bodyPr>
          <a:lstStyle/>
          <a:p>
            <a:pPr algn="ctr" defTabSz="609630">
              <a:buClr>
                <a:srgbClr val="000000"/>
              </a:buClr>
            </a:pPr>
            <a:r>
              <a:rPr lang="en" sz="1867" kern="0">
                <a:solidFill>
                  <a:srgbClr val="3C4043"/>
                </a:solidFill>
                <a:latin typeface="Google Sans"/>
                <a:ea typeface="Google Sans"/>
                <a:cs typeface="Google Sans"/>
                <a:sym typeface="Google Sans"/>
              </a:rPr>
              <a:t>Google Kubernetes Engine</a:t>
            </a:r>
            <a:endParaRPr sz="1867" kern="0">
              <a:solidFill>
                <a:srgbClr val="3C4043"/>
              </a:solidFill>
              <a:latin typeface="Google Sans"/>
              <a:ea typeface="Google Sans"/>
              <a:cs typeface="Google Sans"/>
              <a:sym typeface="Google Sans"/>
            </a:endParaRPr>
          </a:p>
        </p:txBody>
      </p:sp>
      <p:sp>
        <p:nvSpPr>
          <p:cNvPr id="325" name="Google Shape;325;p50"/>
          <p:cNvSpPr txBox="1"/>
          <p:nvPr/>
        </p:nvSpPr>
        <p:spPr>
          <a:xfrm>
            <a:off x="3737469" y="3227817"/>
            <a:ext cx="2340800" cy="743400"/>
          </a:xfrm>
          <a:prstGeom prst="rect">
            <a:avLst/>
          </a:prstGeom>
          <a:noFill/>
          <a:ln>
            <a:noFill/>
          </a:ln>
        </p:spPr>
        <p:txBody>
          <a:bodyPr spcFirstLastPara="1" wrap="square" lIns="91433" tIns="91433" rIns="91433" bIns="91433" anchor="ctr" anchorCtr="0">
            <a:noAutofit/>
          </a:bodyPr>
          <a:lstStyle/>
          <a:p>
            <a:pPr algn="ctr" defTabSz="609630">
              <a:buClr>
                <a:srgbClr val="000000"/>
              </a:buClr>
            </a:pPr>
            <a:r>
              <a:rPr lang="en" sz="1867" kern="0">
                <a:solidFill>
                  <a:srgbClr val="3C4043"/>
                </a:solidFill>
                <a:latin typeface="Google Sans"/>
                <a:ea typeface="Google Sans"/>
                <a:cs typeface="Google Sans"/>
                <a:sym typeface="Google Sans"/>
              </a:rPr>
              <a:t>App Engine</a:t>
            </a:r>
            <a:endParaRPr sz="1867" kern="0">
              <a:solidFill>
                <a:srgbClr val="3C4043"/>
              </a:solidFill>
              <a:latin typeface="Google Sans"/>
              <a:ea typeface="Google Sans"/>
              <a:cs typeface="Google Sans"/>
              <a:sym typeface="Google Sans"/>
            </a:endParaRPr>
          </a:p>
        </p:txBody>
      </p:sp>
      <p:sp>
        <p:nvSpPr>
          <p:cNvPr id="326" name="Google Shape;326;p50"/>
          <p:cNvSpPr txBox="1"/>
          <p:nvPr/>
        </p:nvSpPr>
        <p:spPr>
          <a:xfrm>
            <a:off x="6141392" y="3227817"/>
            <a:ext cx="2201400" cy="743400"/>
          </a:xfrm>
          <a:prstGeom prst="rect">
            <a:avLst/>
          </a:prstGeom>
          <a:noFill/>
          <a:ln>
            <a:noFill/>
          </a:ln>
        </p:spPr>
        <p:txBody>
          <a:bodyPr spcFirstLastPara="1" wrap="square" lIns="91433" tIns="91433" rIns="91433" bIns="91433" anchor="ctr" anchorCtr="0">
            <a:noAutofit/>
          </a:bodyPr>
          <a:lstStyle/>
          <a:p>
            <a:pPr algn="ctr" defTabSz="609630">
              <a:buClr>
                <a:srgbClr val="000000"/>
              </a:buClr>
            </a:pPr>
            <a:r>
              <a:rPr lang="en" sz="1867" kern="0">
                <a:solidFill>
                  <a:srgbClr val="3C4043"/>
                </a:solidFill>
                <a:latin typeface="Google Sans"/>
                <a:ea typeface="Google Sans"/>
                <a:cs typeface="Google Sans"/>
                <a:sym typeface="Google Sans"/>
              </a:rPr>
              <a:t>Cloud Functions</a:t>
            </a:r>
            <a:endParaRPr sz="1867" kern="0">
              <a:solidFill>
                <a:srgbClr val="3C4043"/>
              </a:solidFill>
              <a:latin typeface="Google Sans"/>
              <a:ea typeface="Google Sans"/>
              <a:cs typeface="Google Sans"/>
              <a:sym typeface="Google Sans"/>
            </a:endParaRPr>
          </a:p>
        </p:txBody>
      </p:sp>
      <p:cxnSp>
        <p:nvCxnSpPr>
          <p:cNvPr id="327" name="Google Shape;327;p50"/>
          <p:cNvCxnSpPr/>
          <p:nvPr/>
        </p:nvCxnSpPr>
        <p:spPr>
          <a:xfrm rot="10800000">
            <a:off x="3744133" y="2029900"/>
            <a:ext cx="12400" cy="3870600"/>
          </a:xfrm>
          <a:prstGeom prst="straightConnector1">
            <a:avLst/>
          </a:prstGeom>
          <a:noFill/>
          <a:ln w="9525" cap="flat" cmpd="sng">
            <a:solidFill>
              <a:srgbClr val="666666"/>
            </a:solidFill>
            <a:prstDash val="dash"/>
            <a:round/>
            <a:headEnd type="none" w="med" len="med"/>
            <a:tailEnd type="none" w="med" len="med"/>
          </a:ln>
        </p:spPr>
      </p:cxnSp>
      <p:cxnSp>
        <p:nvCxnSpPr>
          <p:cNvPr id="328" name="Google Shape;328;p50"/>
          <p:cNvCxnSpPr/>
          <p:nvPr/>
        </p:nvCxnSpPr>
        <p:spPr>
          <a:xfrm rot="10800000">
            <a:off x="6090583" y="2029933"/>
            <a:ext cx="1600" cy="3865400"/>
          </a:xfrm>
          <a:prstGeom prst="straightConnector1">
            <a:avLst/>
          </a:prstGeom>
          <a:noFill/>
          <a:ln w="9525" cap="flat" cmpd="sng">
            <a:solidFill>
              <a:srgbClr val="666666"/>
            </a:solidFill>
            <a:prstDash val="dash"/>
            <a:round/>
            <a:headEnd type="none" w="med" len="med"/>
            <a:tailEnd type="none" w="med" len="med"/>
          </a:ln>
        </p:spPr>
      </p:cxnSp>
      <p:cxnSp>
        <p:nvCxnSpPr>
          <p:cNvPr id="329" name="Google Shape;329;p50"/>
          <p:cNvCxnSpPr/>
          <p:nvPr/>
        </p:nvCxnSpPr>
        <p:spPr>
          <a:xfrm rot="10800000">
            <a:off x="8437083" y="2029900"/>
            <a:ext cx="0" cy="3873600"/>
          </a:xfrm>
          <a:prstGeom prst="straightConnector1">
            <a:avLst/>
          </a:prstGeom>
          <a:noFill/>
          <a:ln w="9525" cap="flat" cmpd="sng">
            <a:solidFill>
              <a:srgbClr val="666666"/>
            </a:solidFill>
            <a:prstDash val="dash"/>
            <a:round/>
            <a:headEnd type="none" w="med" len="med"/>
            <a:tailEnd type="none" w="med" len="med"/>
          </a:ln>
        </p:spPr>
      </p:cxnSp>
      <p:sp>
        <p:nvSpPr>
          <p:cNvPr id="330" name="Google Shape;330;p50"/>
          <p:cNvSpPr/>
          <p:nvPr/>
        </p:nvSpPr>
        <p:spPr>
          <a:xfrm>
            <a:off x="3757217" y="1845200"/>
            <a:ext cx="6929200" cy="4098400"/>
          </a:xfrm>
          <a:prstGeom prst="rect">
            <a:avLst/>
          </a:prstGeom>
          <a:solidFill>
            <a:srgbClr val="F3F3F3">
              <a:alpha val="75380"/>
            </a:srgbClr>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31" name="Google Shape;331;p50"/>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7">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extLst>
      <p:ext uri="{BB962C8B-B14F-4D97-AF65-F5344CB8AC3E}">
        <p14:creationId xmlns:p14="http://schemas.microsoft.com/office/powerpoint/2010/main" val="1048354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Google Shape;336;p51"/>
          <p:cNvPicPr preferRelativeResize="0"/>
          <p:nvPr/>
        </p:nvPicPr>
        <p:blipFill>
          <a:blip r:embed="rId3">
            <a:alphaModFix/>
          </a:blip>
          <a:stretch>
            <a:fillRect/>
          </a:stretch>
        </p:blipFill>
        <p:spPr>
          <a:xfrm>
            <a:off x="6926983" y="2908533"/>
            <a:ext cx="2438400" cy="2438400"/>
          </a:xfrm>
          <a:prstGeom prst="rect">
            <a:avLst/>
          </a:prstGeom>
          <a:noFill/>
          <a:ln>
            <a:noFill/>
          </a:ln>
        </p:spPr>
      </p:pic>
      <p:pic>
        <p:nvPicPr>
          <p:cNvPr id="337" name="Google Shape;337;p51"/>
          <p:cNvPicPr preferRelativeResize="0"/>
          <p:nvPr/>
        </p:nvPicPr>
        <p:blipFill>
          <a:blip r:embed="rId4">
            <a:alphaModFix/>
          </a:blip>
          <a:stretch>
            <a:fillRect/>
          </a:stretch>
        </p:blipFill>
        <p:spPr>
          <a:xfrm>
            <a:off x="8160184" y="1867117"/>
            <a:ext cx="2620301" cy="1856484"/>
          </a:xfrm>
          <a:prstGeom prst="rect">
            <a:avLst/>
          </a:prstGeom>
          <a:noFill/>
          <a:ln>
            <a:noFill/>
          </a:ln>
        </p:spPr>
      </p:pic>
      <p:sp>
        <p:nvSpPr>
          <p:cNvPr id="338" name="Google Shape;338;p51"/>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Compute Engine is an infrastructure-centric solution</a:t>
            </a:r>
            <a:endParaRPr/>
          </a:p>
        </p:txBody>
      </p:sp>
      <p:sp>
        <p:nvSpPr>
          <p:cNvPr id="339" name="Google Shape;339;p51"/>
          <p:cNvSpPr txBox="1">
            <a:spLocks noGrp="1"/>
          </p:cNvSpPr>
          <p:nvPr>
            <p:ph type="body" idx="1"/>
          </p:nvPr>
        </p:nvSpPr>
        <p:spPr>
          <a:xfrm>
            <a:off x="1161650" y="1621536"/>
            <a:ext cx="4834600" cy="3873000"/>
          </a:xfrm>
          <a:prstGeom prst="rect">
            <a:avLst/>
          </a:prstGeom>
        </p:spPr>
        <p:txBody>
          <a:bodyPr spcFirstLastPara="1" wrap="square" lIns="60950" tIns="60950" rIns="60950" bIns="60950" anchor="t" anchorCtr="0">
            <a:noAutofit/>
          </a:bodyPr>
          <a:lstStyle/>
          <a:p>
            <a:r>
              <a:rPr lang="en" dirty="0"/>
              <a:t>Type of </a:t>
            </a:r>
            <a:r>
              <a:rPr lang="en" b="1" dirty="0">
                <a:highlight>
                  <a:srgbClr val="FFFF00"/>
                </a:highlight>
              </a:rPr>
              <a:t>IaaS</a:t>
            </a:r>
            <a:endParaRPr b="1" dirty="0">
              <a:highlight>
                <a:srgbClr val="FFFF00"/>
              </a:highlight>
            </a:endParaRPr>
          </a:p>
          <a:p>
            <a:pPr indent="-152408">
              <a:buNone/>
            </a:pPr>
            <a:endParaRPr dirty="0"/>
          </a:p>
          <a:p>
            <a:r>
              <a:rPr lang="en" dirty="0"/>
              <a:t>Scalable, high-performance VMs</a:t>
            </a:r>
            <a:endParaRPr dirty="0"/>
          </a:p>
          <a:p>
            <a:pPr indent="-152408">
              <a:buNone/>
            </a:pPr>
            <a:endParaRPr dirty="0"/>
          </a:p>
          <a:p>
            <a:r>
              <a:rPr lang="en" dirty="0"/>
              <a:t>Run any computing workload</a:t>
            </a:r>
            <a:endParaRPr dirty="0"/>
          </a:p>
          <a:p>
            <a:pPr indent="-152408">
              <a:buNone/>
            </a:pPr>
            <a:endParaRPr dirty="0"/>
          </a:p>
          <a:p>
            <a:r>
              <a:rPr lang="en" dirty="0"/>
              <a:t>Predefined or custom machine types</a:t>
            </a:r>
            <a:endParaRPr dirty="0"/>
          </a:p>
          <a:p>
            <a:pPr indent="-152408">
              <a:buNone/>
            </a:pPr>
            <a:endParaRPr dirty="0"/>
          </a:p>
          <a:p>
            <a:r>
              <a:rPr lang="en" dirty="0"/>
              <a:t>Windows or Linux</a:t>
            </a:r>
            <a:endParaRPr dirty="0"/>
          </a:p>
          <a:p>
            <a:pPr indent="-152408">
              <a:buNone/>
            </a:pPr>
            <a:endParaRPr dirty="0"/>
          </a:p>
          <a:p>
            <a:r>
              <a:rPr lang="en" dirty="0"/>
              <a:t>No upfront investment required</a:t>
            </a:r>
            <a:endParaRPr sz="1667" dirty="0"/>
          </a:p>
        </p:txBody>
      </p:sp>
      <p:sp>
        <p:nvSpPr>
          <p:cNvPr id="340" name="Google Shape;340;p51"/>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5">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extLst>
      <p:ext uri="{BB962C8B-B14F-4D97-AF65-F5344CB8AC3E}">
        <p14:creationId xmlns:p14="http://schemas.microsoft.com/office/powerpoint/2010/main" val="29824014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pic>
        <p:nvPicPr>
          <p:cNvPr id="345" name="Google Shape;345;p52"/>
          <p:cNvPicPr preferRelativeResize="0"/>
          <p:nvPr/>
        </p:nvPicPr>
        <p:blipFill>
          <a:blip r:embed="rId3">
            <a:alphaModFix/>
          </a:blip>
          <a:stretch>
            <a:fillRect/>
          </a:stretch>
        </p:blipFill>
        <p:spPr>
          <a:xfrm>
            <a:off x="7374577" y="1429658"/>
            <a:ext cx="4258546" cy="2287320"/>
          </a:xfrm>
          <a:prstGeom prst="rect">
            <a:avLst/>
          </a:prstGeom>
          <a:noFill/>
          <a:ln>
            <a:noFill/>
          </a:ln>
        </p:spPr>
      </p:pic>
      <p:sp>
        <p:nvSpPr>
          <p:cNvPr id="346" name="Google Shape;346;p52"/>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Create VMs that are right for your workloads</a:t>
            </a:r>
            <a:endParaRPr/>
          </a:p>
        </p:txBody>
      </p:sp>
      <p:sp>
        <p:nvSpPr>
          <p:cNvPr id="347" name="Google Shape;347;p52"/>
          <p:cNvSpPr txBox="1">
            <a:spLocks noGrp="1"/>
          </p:cNvSpPr>
          <p:nvPr>
            <p:ph type="body" idx="1"/>
          </p:nvPr>
        </p:nvSpPr>
        <p:spPr>
          <a:xfrm>
            <a:off x="1161649" y="1621536"/>
            <a:ext cx="10119909" cy="4274000"/>
          </a:xfrm>
          <a:prstGeom prst="rect">
            <a:avLst/>
          </a:prstGeom>
        </p:spPr>
        <p:txBody>
          <a:bodyPr spcFirstLastPara="1" wrap="square" lIns="60950" tIns="60950" rIns="60950" bIns="60950" anchor="t" anchorCtr="0">
            <a:noAutofit/>
          </a:bodyPr>
          <a:lstStyle/>
          <a:p>
            <a:pPr marL="0" indent="0">
              <a:buNone/>
            </a:pPr>
            <a:r>
              <a:rPr lang="en" dirty="0"/>
              <a:t>Machine type options to consider:</a:t>
            </a:r>
            <a:endParaRPr dirty="0"/>
          </a:p>
          <a:p>
            <a:pPr marL="609630">
              <a:spcBef>
                <a:spcPts val="667"/>
              </a:spcBef>
            </a:pPr>
            <a:r>
              <a:rPr lang="en" dirty="0"/>
              <a:t>Higher proportion of memory to CPU</a:t>
            </a:r>
            <a:endParaRPr dirty="0"/>
          </a:p>
          <a:p>
            <a:pPr marL="609630">
              <a:spcBef>
                <a:spcPts val="667"/>
              </a:spcBef>
            </a:pPr>
            <a:r>
              <a:rPr lang="en" dirty="0"/>
              <a:t>Higher proportion of CPU to memory</a:t>
            </a:r>
            <a:endParaRPr dirty="0"/>
          </a:p>
          <a:p>
            <a:pPr marL="609630">
              <a:spcBef>
                <a:spcPts val="667"/>
              </a:spcBef>
            </a:pPr>
            <a:r>
              <a:rPr lang="en" dirty="0"/>
              <a:t>Blend of both</a:t>
            </a:r>
            <a:endParaRPr dirty="0"/>
          </a:p>
          <a:p>
            <a:pPr marL="0" indent="0">
              <a:spcBef>
                <a:spcPts val="667"/>
              </a:spcBef>
              <a:buNone/>
            </a:pPr>
            <a:r>
              <a:rPr lang="en" dirty="0"/>
              <a:t> </a:t>
            </a:r>
            <a:endParaRPr dirty="0"/>
          </a:p>
          <a:p>
            <a:pPr marL="0" indent="0">
              <a:buNone/>
            </a:pPr>
            <a:r>
              <a:rPr lang="en" dirty="0"/>
              <a:t>Select from predefined VM configurations:</a:t>
            </a:r>
            <a:endParaRPr dirty="0"/>
          </a:p>
          <a:p>
            <a:pPr marL="609630">
              <a:spcBef>
                <a:spcPts val="667"/>
              </a:spcBef>
            </a:pPr>
            <a:r>
              <a:rPr lang="en" dirty="0"/>
              <a:t>General-purpose</a:t>
            </a:r>
            <a:endParaRPr dirty="0"/>
          </a:p>
          <a:p>
            <a:pPr marL="609630">
              <a:spcBef>
                <a:spcPts val="667"/>
              </a:spcBef>
            </a:pPr>
            <a:r>
              <a:rPr lang="en" dirty="0"/>
              <a:t>Memory-optimized</a:t>
            </a:r>
            <a:endParaRPr dirty="0"/>
          </a:p>
          <a:p>
            <a:pPr marL="609630">
              <a:spcBef>
                <a:spcPts val="667"/>
              </a:spcBef>
            </a:pPr>
            <a:r>
              <a:rPr lang="en" dirty="0"/>
              <a:t>Compute-optimized</a:t>
            </a:r>
            <a:endParaRPr dirty="0"/>
          </a:p>
          <a:p>
            <a:pPr marL="0" indent="0">
              <a:spcBef>
                <a:spcPts val="667"/>
              </a:spcBef>
              <a:buNone/>
            </a:pPr>
            <a:r>
              <a:rPr lang="en" dirty="0"/>
              <a:t> </a:t>
            </a:r>
            <a:endParaRPr dirty="0"/>
          </a:p>
          <a:p>
            <a:pPr marL="0" indent="0">
              <a:buNone/>
            </a:pPr>
            <a:r>
              <a:rPr lang="en" dirty="0"/>
              <a:t>Customize your own configuration:</a:t>
            </a:r>
            <a:r>
              <a:rPr lang="en-US" dirty="0">
                <a:solidFill>
                  <a:schemeClr val="dk1"/>
                </a:solidFill>
              </a:rPr>
              <a:t> range from micro instances of 2 vCPU and 8 GB of memory to memory-optimized instances with up to 160 vCPUs and 3.75 TB of memory.</a:t>
            </a:r>
          </a:p>
          <a:p>
            <a:pPr marL="0" indent="0">
              <a:buNone/>
            </a:pPr>
            <a:endParaRPr dirty="0"/>
          </a:p>
        </p:txBody>
      </p:sp>
      <p:sp>
        <p:nvSpPr>
          <p:cNvPr id="348" name="Google Shape;348;p52"/>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4">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extLst>
      <p:ext uri="{BB962C8B-B14F-4D97-AF65-F5344CB8AC3E}">
        <p14:creationId xmlns:p14="http://schemas.microsoft.com/office/powerpoint/2010/main" val="182047113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grpSp>
        <p:nvGrpSpPr>
          <p:cNvPr id="353" name="Google Shape;353;p53"/>
          <p:cNvGrpSpPr/>
          <p:nvPr/>
        </p:nvGrpSpPr>
        <p:grpSpPr>
          <a:xfrm>
            <a:off x="7661967" y="1764651"/>
            <a:ext cx="2693883" cy="3633504"/>
            <a:chOff x="10831950" y="2142600"/>
            <a:chExt cx="5000402" cy="6364148"/>
          </a:xfrm>
        </p:grpSpPr>
        <p:pic>
          <p:nvPicPr>
            <p:cNvPr id="354" name="Google Shape;354;p53"/>
            <p:cNvPicPr preferRelativeResize="0"/>
            <p:nvPr/>
          </p:nvPicPr>
          <p:blipFill rotWithShape="1">
            <a:blip r:embed="rId3">
              <a:alphaModFix/>
            </a:blip>
            <a:srcRect l="5101" r="5092"/>
            <a:stretch/>
          </p:blipFill>
          <p:spPr>
            <a:xfrm>
              <a:off x="10831950" y="2142600"/>
              <a:ext cx="5000402" cy="6364148"/>
            </a:xfrm>
            <a:prstGeom prst="rect">
              <a:avLst/>
            </a:prstGeom>
            <a:noFill/>
            <a:ln>
              <a:noFill/>
            </a:ln>
          </p:spPr>
        </p:pic>
        <p:sp>
          <p:nvSpPr>
            <p:cNvPr id="355" name="Google Shape;355;p53"/>
            <p:cNvSpPr/>
            <p:nvPr/>
          </p:nvSpPr>
          <p:spPr>
            <a:xfrm>
              <a:off x="11837350" y="5380600"/>
              <a:ext cx="2991300" cy="1386300"/>
            </a:xfrm>
            <a:prstGeom prst="rect">
              <a:avLst/>
            </a:prstGeom>
            <a:solidFill>
              <a:srgbClr val="FFFFFF"/>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grpSp>
      <p:sp>
        <p:nvSpPr>
          <p:cNvPr id="356" name="Google Shape;356;p53"/>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Building virtual disks</a:t>
            </a:r>
            <a:endParaRPr/>
          </a:p>
        </p:txBody>
      </p:sp>
      <p:sp>
        <p:nvSpPr>
          <p:cNvPr id="357" name="Google Shape;357;p53"/>
          <p:cNvSpPr txBox="1">
            <a:spLocks noGrp="1"/>
          </p:cNvSpPr>
          <p:nvPr>
            <p:ph type="body" idx="1"/>
          </p:nvPr>
        </p:nvSpPr>
        <p:spPr>
          <a:xfrm>
            <a:off x="1148283" y="1621417"/>
            <a:ext cx="4956200" cy="4512400"/>
          </a:xfrm>
          <a:prstGeom prst="rect">
            <a:avLst/>
          </a:prstGeom>
        </p:spPr>
        <p:txBody>
          <a:bodyPr spcFirstLastPara="1" wrap="square" lIns="60950" tIns="60950" rIns="60950" bIns="60950" anchor="t" anchorCtr="0">
            <a:noAutofit/>
          </a:bodyPr>
          <a:lstStyle/>
          <a:p>
            <a:r>
              <a:rPr lang="en"/>
              <a:t>Network storage can be attached to VMs as persistent disks (PDs).</a:t>
            </a:r>
            <a:endParaRPr/>
          </a:p>
          <a:p>
            <a:pPr>
              <a:spcBef>
                <a:spcPts val="1333"/>
              </a:spcBef>
            </a:pPr>
            <a:r>
              <a:rPr lang="en"/>
              <a:t>PDs are cost-effective, durable, and offer good performance.</a:t>
            </a:r>
            <a:endParaRPr/>
          </a:p>
          <a:p>
            <a:pPr>
              <a:spcBef>
                <a:spcPts val="1333"/>
              </a:spcBef>
            </a:pPr>
            <a:r>
              <a:rPr lang="en"/>
              <a:t>Local SSDs provide higher performance with lower latency, but exist only for the lifetime of a specific instance.</a:t>
            </a:r>
            <a:endParaRPr/>
          </a:p>
          <a:p>
            <a:pPr>
              <a:spcBef>
                <a:spcPts val="1333"/>
              </a:spcBef>
            </a:pPr>
            <a:r>
              <a:rPr lang="en"/>
              <a:t>Standard PD throughput performance and IOPS increases linearly with the size of the disk until it reaches set per-instance limits.</a:t>
            </a:r>
            <a:endParaRPr/>
          </a:p>
          <a:p>
            <a:pPr>
              <a:spcBef>
                <a:spcPts val="1333"/>
              </a:spcBef>
              <a:spcAft>
                <a:spcPts val="1333"/>
              </a:spcAft>
            </a:pPr>
            <a:r>
              <a:rPr lang="en"/>
              <a:t>SSD PD IOPS performance depends on the number of vCPUs in the instance in addition to disk size.</a:t>
            </a:r>
            <a:endParaRPr/>
          </a:p>
        </p:txBody>
      </p:sp>
      <p:sp>
        <p:nvSpPr>
          <p:cNvPr id="358" name="Google Shape;358;p53"/>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4">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extLst>
      <p:ext uri="{BB962C8B-B14F-4D97-AF65-F5344CB8AC3E}">
        <p14:creationId xmlns:p14="http://schemas.microsoft.com/office/powerpoint/2010/main" val="19209874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E78A6-3796-9A44-9F85-83342B62F388}"/>
              </a:ext>
            </a:extLst>
          </p:cNvPr>
          <p:cNvSpPr>
            <a:spLocks noGrp="1"/>
          </p:cNvSpPr>
          <p:nvPr>
            <p:ph type="title"/>
          </p:nvPr>
        </p:nvSpPr>
        <p:spPr/>
        <p:txBody>
          <a:bodyPr/>
          <a:lstStyle/>
          <a:p>
            <a:r>
              <a:rPr lang="en-US" dirty="0"/>
              <a:t>Local SSD block storage</a:t>
            </a:r>
          </a:p>
        </p:txBody>
      </p:sp>
      <p:sp>
        <p:nvSpPr>
          <p:cNvPr id="3" name="Text Placeholder 2">
            <a:extLst>
              <a:ext uri="{FF2B5EF4-FFF2-40B4-BE49-F238E27FC236}">
                <a16:creationId xmlns:a16="http://schemas.microsoft.com/office/drawing/2014/main" id="{FE73BEA1-9B9E-5541-83BA-B0DA73018AEB}"/>
              </a:ext>
            </a:extLst>
          </p:cNvPr>
          <p:cNvSpPr>
            <a:spLocks noGrp="1"/>
          </p:cNvSpPr>
          <p:nvPr>
            <p:ph type="body" idx="1"/>
          </p:nvPr>
        </p:nvSpPr>
        <p:spPr>
          <a:xfrm>
            <a:off x="1161649" y="1621417"/>
            <a:ext cx="9803533" cy="4512400"/>
          </a:xfrm>
        </p:spPr>
        <p:txBody>
          <a:bodyPr/>
          <a:lstStyle/>
          <a:p>
            <a:r>
              <a:rPr lang="en-US" dirty="0">
                <a:solidFill>
                  <a:schemeClr val="dk1"/>
                </a:solidFill>
                <a:highlight>
                  <a:srgbClr val="FFFF00"/>
                </a:highlight>
              </a:rPr>
              <a:t>Compute Engine offers always-encrypted local SSD block storage</a:t>
            </a:r>
            <a:r>
              <a:rPr lang="en-US" dirty="0">
                <a:solidFill>
                  <a:schemeClr val="dk1"/>
                </a:solidFill>
              </a:rPr>
              <a:t>.</a:t>
            </a:r>
          </a:p>
          <a:p>
            <a:endParaRPr lang="en-US" dirty="0">
              <a:solidFill>
                <a:schemeClr val="dk1"/>
              </a:solidFill>
            </a:endParaRPr>
          </a:p>
          <a:p>
            <a:r>
              <a:rPr lang="en-US" dirty="0">
                <a:solidFill>
                  <a:schemeClr val="dk1"/>
                </a:solidFill>
              </a:rPr>
              <a:t> Unlike standard persistent disks, local SSDs are physically attached to the server hosting the VM instance offering very high input/output operations per second and very low latency compared to persistent disks. </a:t>
            </a:r>
          </a:p>
          <a:p>
            <a:endParaRPr lang="en-US" dirty="0">
              <a:solidFill>
                <a:schemeClr val="dk1"/>
              </a:solidFill>
            </a:endParaRPr>
          </a:p>
          <a:p>
            <a:r>
              <a:rPr lang="en-US" dirty="0">
                <a:solidFill>
                  <a:schemeClr val="dk1"/>
                </a:solidFill>
              </a:rPr>
              <a:t>Predefined local SSD sizes up to 3TB are available for any VM with at least 1 vCPU. </a:t>
            </a:r>
          </a:p>
          <a:p>
            <a:endParaRPr lang="en-US" dirty="0">
              <a:solidFill>
                <a:schemeClr val="dk1"/>
              </a:solidFill>
            </a:endParaRPr>
          </a:p>
          <a:p>
            <a:r>
              <a:rPr lang="en-US" dirty="0">
                <a:solidFill>
                  <a:schemeClr val="dk1"/>
                </a:solidFill>
              </a:rPr>
              <a:t>By default, most Compute Engine-provided Linux images will automatically run an optimization script that configures the instance for peak local SSD performance.</a:t>
            </a:r>
          </a:p>
          <a:p>
            <a:endParaRPr lang="en-US" dirty="0"/>
          </a:p>
        </p:txBody>
      </p:sp>
    </p:spTree>
    <p:extLst>
      <p:ext uri="{BB962C8B-B14F-4D97-AF65-F5344CB8AC3E}">
        <p14:creationId xmlns:p14="http://schemas.microsoft.com/office/powerpoint/2010/main" val="209069260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7F6C1-D29B-FD4F-A482-5E1995E5B517}"/>
              </a:ext>
            </a:extLst>
          </p:cNvPr>
          <p:cNvSpPr>
            <a:spLocks noGrp="1"/>
          </p:cNvSpPr>
          <p:nvPr>
            <p:ph type="title"/>
          </p:nvPr>
        </p:nvSpPr>
        <p:spPr/>
        <p:txBody>
          <a:bodyPr/>
          <a:lstStyle/>
          <a:p>
            <a:r>
              <a:rPr lang="en-US" dirty="0"/>
              <a:t>IOPS limits</a:t>
            </a:r>
          </a:p>
        </p:txBody>
      </p:sp>
      <p:sp>
        <p:nvSpPr>
          <p:cNvPr id="3" name="Text Placeholder 2">
            <a:extLst>
              <a:ext uri="{FF2B5EF4-FFF2-40B4-BE49-F238E27FC236}">
                <a16:creationId xmlns:a16="http://schemas.microsoft.com/office/drawing/2014/main" id="{DD7D321B-8E2D-F842-9C6C-BF4DD81F8AF7}"/>
              </a:ext>
            </a:extLst>
          </p:cNvPr>
          <p:cNvSpPr>
            <a:spLocks noGrp="1"/>
          </p:cNvSpPr>
          <p:nvPr>
            <p:ph type="body" idx="1"/>
          </p:nvPr>
        </p:nvSpPr>
        <p:spPr>
          <a:xfrm>
            <a:off x="1161649" y="1621417"/>
            <a:ext cx="9850199" cy="4233118"/>
          </a:xfrm>
        </p:spPr>
        <p:txBody>
          <a:bodyPr/>
          <a:lstStyle/>
          <a:p>
            <a:r>
              <a:rPr lang="en" dirty="0">
                <a:solidFill>
                  <a:schemeClr val="dk1"/>
                </a:solidFill>
              </a:rPr>
              <a:t>The IOPS performance of SSD persistent disks depends on the number of vCPUs in the instance in addition to disk size. </a:t>
            </a:r>
          </a:p>
          <a:p>
            <a:endParaRPr lang="en" dirty="0">
              <a:solidFill>
                <a:schemeClr val="dk1"/>
              </a:solidFill>
            </a:endParaRPr>
          </a:p>
          <a:p>
            <a:r>
              <a:rPr lang="en" dirty="0">
                <a:solidFill>
                  <a:schemeClr val="dk1"/>
                </a:solidFill>
              </a:rPr>
              <a:t>A vCPU count of 4 or more for your instance doesn’t limit the performance of standard persistent disks. </a:t>
            </a:r>
          </a:p>
          <a:p>
            <a:endParaRPr lang="en" dirty="0">
              <a:solidFill>
                <a:schemeClr val="dk1"/>
              </a:solidFill>
            </a:endParaRPr>
          </a:p>
          <a:p>
            <a:r>
              <a:rPr lang="en" dirty="0">
                <a:solidFill>
                  <a:schemeClr val="dk1"/>
                </a:solidFill>
              </a:rPr>
              <a:t>A vCPU count of less than 4 for an instance reduces the write limit for </a:t>
            </a:r>
            <a:r>
              <a:rPr lang="en" b="1" dirty="0">
                <a:solidFill>
                  <a:schemeClr val="dk1"/>
                </a:solidFill>
              </a:rPr>
              <a:t>I</a:t>
            </a:r>
            <a:r>
              <a:rPr lang="en" dirty="0">
                <a:solidFill>
                  <a:schemeClr val="dk1"/>
                </a:solidFill>
              </a:rPr>
              <a:t>nput/</a:t>
            </a:r>
            <a:r>
              <a:rPr lang="en" b="1" dirty="0">
                <a:solidFill>
                  <a:schemeClr val="dk1"/>
                </a:solidFill>
              </a:rPr>
              <a:t>O</a:t>
            </a:r>
            <a:r>
              <a:rPr lang="en" dirty="0">
                <a:solidFill>
                  <a:schemeClr val="dk1"/>
                </a:solidFill>
              </a:rPr>
              <a:t>utput </a:t>
            </a:r>
            <a:r>
              <a:rPr lang="en" b="1" dirty="0">
                <a:solidFill>
                  <a:schemeClr val="dk1"/>
                </a:solidFill>
              </a:rPr>
              <a:t>O</a:t>
            </a:r>
            <a:r>
              <a:rPr lang="en" dirty="0">
                <a:solidFill>
                  <a:schemeClr val="dk1"/>
                </a:solidFill>
              </a:rPr>
              <a:t>perations per </a:t>
            </a:r>
            <a:r>
              <a:rPr lang="en" b="1" dirty="0">
                <a:solidFill>
                  <a:schemeClr val="dk1"/>
                </a:solidFill>
              </a:rPr>
              <a:t>S</a:t>
            </a:r>
            <a:r>
              <a:rPr lang="en" dirty="0">
                <a:solidFill>
                  <a:schemeClr val="dk1"/>
                </a:solidFill>
              </a:rPr>
              <a:t>econd (IOPS), because network egress limits are proportional to the vCPU count. </a:t>
            </a:r>
          </a:p>
          <a:p>
            <a:endParaRPr lang="en" dirty="0">
              <a:solidFill>
                <a:schemeClr val="dk1"/>
              </a:solidFill>
            </a:endParaRPr>
          </a:p>
          <a:p>
            <a:r>
              <a:rPr lang="en-US" dirty="0">
                <a:solidFill>
                  <a:schemeClr val="dk1"/>
                </a:solidFill>
              </a:rPr>
              <a:t>The write limit also depends on the size of I/</a:t>
            </a:r>
            <a:r>
              <a:rPr lang="en-US" dirty="0" err="1">
                <a:solidFill>
                  <a:schemeClr val="dk1"/>
                </a:solidFill>
              </a:rPr>
              <a:t>Os</a:t>
            </a:r>
            <a:r>
              <a:rPr lang="en-US" dirty="0">
                <a:solidFill>
                  <a:schemeClr val="dk1"/>
                </a:solidFill>
              </a:rPr>
              <a:t>, for example, 16 KB I/</a:t>
            </a:r>
            <a:r>
              <a:rPr lang="en-US" dirty="0" err="1">
                <a:solidFill>
                  <a:schemeClr val="dk1"/>
                </a:solidFill>
              </a:rPr>
              <a:t>Os</a:t>
            </a:r>
            <a:r>
              <a:rPr lang="en-US" dirty="0">
                <a:solidFill>
                  <a:schemeClr val="dk1"/>
                </a:solidFill>
              </a:rPr>
              <a:t> consume more bandwidth than 8 KB I/</a:t>
            </a:r>
            <a:r>
              <a:rPr lang="en-US" dirty="0" err="1">
                <a:solidFill>
                  <a:schemeClr val="dk1"/>
                </a:solidFill>
              </a:rPr>
              <a:t>Os</a:t>
            </a:r>
            <a:r>
              <a:rPr lang="en-US" dirty="0">
                <a:solidFill>
                  <a:schemeClr val="dk1"/>
                </a:solidFill>
              </a:rPr>
              <a:t> at the same IOPS level. </a:t>
            </a:r>
          </a:p>
          <a:p>
            <a:endParaRPr lang="en-US" dirty="0">
              <a:solidFill>
                <a:schemeClr val="dk1"/>
              </a:solidFill>
            </a:endParaRPr>
          </a:p>
          <a:p>
            <a:r>
              <a:rPr lang="en-US" dirty="0">
                <a:solidFill>
                  <a:schemeClr val="dk1"/>
                </a:solidFill>
              </a:rPr>
              <a:t>Standard persistent disk IOPS and throughput performance increases linearly with the size of the disk until it reaches set per-instance limits.</a:t>
            </a:r>
          </a:p>
          <a:p>
            <a:endParaRPr lang="en-US" dirty="0"/>
          </a:p>
        </p:txBody>
      </p:sp>
    </p:spTree>
    <p:extLst>
      <p:ext uri="{BB962C8B-B14F-4D97-AF65-F5344CB8AC3E}">
        <p14:creationId xmlns:p14="http://schemas.microsoft.com/office/powerpoint/2010/main" val="33733972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pic>
        <p:nvPicPr>
          <p:cNvPr id="363" name="Google Shape;363;p54"/>
          <p:cNvPicPr preferRelativeResize="0"/>
          <p:nvPr/>
        </p:nvPicPr>
        <p:blipFill>
          <a:blip r:embed="rId3">
            <a:alphaModFix/>
          </a:blip>
          <a:stretch>
            <a:fillRect/>
          </a:stretch>
        </p:blipFill>
        <p:spPr>
          <a:xfrm>
            <a:off x="6478283" y="2143583"/>
            <a:ext cx="4167644" cy="3444931"/>
          </a:xfrm>
          <a:prstGeom prst="rect">
            <a:avLst/>
          </a:prstGeom>
          <a:noFill/>
          <a:ln>
            <a:noFill/>
          </a:ln>
        </p:spPr>
      </p:pic>
      <p:sp>
        <p:nvSpPr>
          <p:cNvPr id="364" name="Google Shape;364;p54"/>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Networks connect Compute Engine instances to each other and to the internet</a:t>
            </a:r>
            <a:endParaRPr/>
          </a:p>
        </p:txBody>
      </p:sp>
      <p:sp>
        <p:nvSpPr>
          <p:cNvPr id="365" name="Google Shape;365;p54"/>
          <p:cNvSpPr txBox="1">
            <a:spLocks noGrp="1"/>
          </p:cNvSpPr>
          <p:nvPr>
            <p:ph type="body" idx="1"/>
          </p:nvPr>
        </p:nvSpPr>
        <p:spPr>
          <a:xfrm>
            <a:off x="1161650" y="2098850"/>
            <a:ext cx="4834600" cy="4035000"/>
          </a:xfrm>
          <a:prstGeom prst="rect">
            <a:avLst/>
          </a:prstGeom>
        </p:spPr>
        <p:txBody>
          <a:bodyPr spcFirstLastPara="1" wrap="square" lIns="60950" tIns="60950" rIns="60950" bIns="60950" anchor="t" anchorCtr="0">
            <a:noAutofit/>
          </a:bodyPr>
          <a:lstStyle/>
          <a:p>
            <a:r>
              <a:rPr lang="en"/>
              <a:t>Inbound/outbound firewall rules</a:t>
            </a:r>
            <a:endParaRPr/>
          </a:p>
          <a:p>
            <a:pPr>
              <a:spcBef>
                <a:spcPts val="1333"/>
              </a:spcBef>
            </a:pPr>
            <a:r>
              <a:rPr lang="en"/>
              <a:t>Create static routes</a:t>
            </a:r>
            <a:endParaRPr/>
          </a:p>
          <a:p>
            <a:pPr>
              <a:spcBef>
                <a:spcPts val="1333"/>
              </a:spcBef>
            </a:pPr>
            <a:r>
              <a:rPr lang="en"/>
              <a:t>Scale and distribute applications using Cloud Load Balancing</a:t>
            </a:r>
            <a:endParaRPr/>
          </a:p>
          <a:p>
            <a:pPr>
              <a:spcBef>
                <a:spcPts val="1333"/>
              </a:spcBef>
            </a:pPr>
            <a:r>
              <a:rPr lang="en"/>
              <a:t>Global and multi-regional subnetwork</a:t>
            </a:r>
            <a:endParaRPr/>
          </a:p>
          <a:p>
            <a:pPr marL="0" indent="0">
              <a:spcBef>
                <a:spcPts val="1333"/>
              </a:spcBef>
              <a:buNone/>
            </a:pPr>
            <a:endParaRPr/>
          </a:p>
          <a:p>
            <a:pPr marL="0" indent="0">
              <a:buNone/>
            </a:pPr>
            <a:endParaRPr/>
          </a:p>
        </p:txBody>
      </p:sp>
      <p:sp>
        <p:nvSpPr>
          <p:cNvPr id="366" name="Google Shape;366;p54"/>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4">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extLst>
      <p:ext uri="{BB962C8B-B14F-4D97-AF65-F5344CB8AC3E}">
        <p14:creationId xmlns:p14="http://schemas.microsoft.com/office/powerpoint/2010/main" val="73928688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p55"/>
          <p:cNvPicPr preferRelativeResize="0"/>
          <p:nvPr/>
        </p:nvPicPr>
        <p:blipFill>
          <a:blip r:embed="rId3">
            <a:alphaModFix/>
          </a:blip>
          <a:stretch>
            <a:fillRect/>
          </a:stretch>
        </p:blipFill>
        <p:spPr>
          <a:xfrm>
            <a:off x="5570657" y="1353400"/>
            <a:ext cx="5796485" cy="4374767"/>
          </a:xfrm>
          <a:prstGeom prst="rect">
            <a:avLst/>
          </a:prstGeom>
          <a:noFill/>
          <a:ln>
            <a:noFill/>
          </a:ln>
        </p:spPr>
      </p:pic>
      <p:sp>
        <p:nvSpPr>
          <p:cNvPr id="372" name="Google Shape;372;p55"/>
          <p:cNvSpPr txBox="1"/>
          <p:nvPr/>
        </p:nvSpPr>
        <p:spPr>
          <a:xfrm>
            <a:off x="6005100" y="5728167"/>
            <a:ext cx="4927600" cy="405200"/>
          </a:xfrm>
          <a:prstGeom prst="rect">
            <a:avLst/>
          </a:prstGeom>
          <a:solidFill>
            <a:schemeClr val="accent2"/>
          </a:solidFill>
          <a:ln>
            <a:noFill/>
          </a:ln>
        </p:spPr>
        <p:txBody>
          <a:bodyPr spcFirstLastPara="1" wrap="square" lIns="60950" tIns="60950" rIns="60950" bIns="60950" anchor="t" anchorCtr="0">
            <a:noAutofit/>
          </a:bodyPr>
          <a:lstStyle/>
          <a:p>
            <a:pPr algn="ctr" defTabSz="609630">
              <a:buClr>
                <a:srgbClr val="000000"/>
              </a:buClr>
            </a:pPr>
            <a:r>
              <a:rPr lang="en" sz="1600" kern="0">
                <a:solidFill>
                  <a:srgbClr val="FFFFFF"/>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https://cloud.google.com/products/calculator/</a:t>
            </a:r>
            <a:endParaRPr sz="1600" kern="0">
              <a:solidFill>
                <a:srgbClr val="FFFFFF"/>
              </a:solidFill>
              <a:latin typeface="Roboto"/>
              <a:ea typeface="Roboto"/>
              <a:cs typeface="Roboto"/>
              <a:sym typeface="Roboto"/>
            </a:endParaRPr>
          </a:p>
        </p:txBody>
      </p:sp>
      <p:sp>
        <p:nvSpPr>
          <p:cNvPr id="373" name="Google Shape;373;p55"/>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Compute Engine pricing</a:t>
            </a:r>
            <a:endParaRPr/>
          </a:p>
        </p:txBody>
      </p:sp>
      <p:sp>
        <p:nvSpPr>
          <p:cNvPr id="374" name="Google Shape;374;p55"/>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5">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
        <p:nvSpPr>
          <p:cNvPr id="2" name="Rectangle 1">
            <a:extLst>
              <a:ext uri="{FF2B5EF4-FFF2-40B4-BE49-F238E27FC236}">
                <a16:creationId xmlns:a16="http://schemas.microsoft.com/office/drawing/2014/main" id="{296C70AE-D82D-0F44-A966-C39A3096A777}"/>
              </a:ext>
            </a:extLst>
          </p:cNvPr>
          <p:cNvSpPr/>
          <p:nvPr/>
        </p:nvSpPr>
        <p:spPr>
          <a:xfrm>
            <a:off x="732717" y="2043015"/>
            <a:ext cx="4658680" cy="2862322"/>
          </a:xfrm>
          <a:prstGeom prst="rect">
            <a:avLst/>
          </a:prstGeom>
        </p:spPr>
        <p:txBody>
          <a:bodyPr wrap="square">
            <a:spAutoFit/>
          </a:bodyPr>
          <a:lstStyle/>
          <a:p>
            <a:pPr marL="285750" indent="-285750">
              <a:buFont typeface="Arial" panose="020B0604020202020204" pitchFamily="34" charset="0"/>
              <a:buChar char="•"/>
            </a:pPr>
            <a:r>
              <a:rPr lang="en" dirty="0">
                <a:solidFill>
                  <a:schemeClr val="dk1"/>
                </a:solidFill>
              </a:rPr>
              <a:t>All virtual machines are charged for 1 minute at boot time, which is the minimum charge for a VM. After that, per-second pricing begins.</a:t>
            </a:r>
          </a:p>
          <a:p>
            <a:pPr marL="285750" indent="-285750">
              <a:buFont typeface="Arial" panose="020B0604020202020204" pitchFamily="34" charset="0"/>
              <a:buChar char="•"/>
            </a:pPr>
            <a:endParaRPr lang="en" dirty="0">
              <a:solidFill>
                <a:schemeClr val="dk1"/>
              </a:solidFill>
            </a:endParaRPr>
          </a:p>
          <a:p>
            <a:pPr marL="285750" indent="-285750">
              <a:buFont typeface="Arial" panose="020B0604020202020204" pitchFamily="34" charset="0"/>
              <a:buChar char="•"/>
            </a:pPr>
            <a:r>
              <a:rPr lang="en" dirty="0">
                <a:solidFill>
                  <a:schemeClr val="dk1"/>
                </a:solidFill>
              </a:rPr>
              <a:t>Google also offer sustained use discounts, which automatically provide discounted prices for long-running workloads without the need for sign-up fees or any up-front commitment.  </a:t>
            </a:r>
            <a:endParaRPr lang="en-US" dirty="0"/>
          </a:p>
        </p:txBody>
      </p:sp>
    </p:spTree>
    <p:extLst>
      <p:ext uri="{BB962C8B-B14F-4D97-AF65-F5344CB8AC3E}">
        <p14:creationId xmlns:p14="http://schemas.microsoft.com/office/powerpoint/2010/main" val="3362794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2084A-0DE8-8F49-8A49-68A6A1C8BAF1}"/>
              </a:ext>
            </a:extLst>
          </p:cNvPr>
          <p:cNvSpPr>
            <a:spLocks noGrp="1"/>
          </p:cNvSpPr>
          <p:nvPr>
            <p:ph type="title"/>
          </p:nvPr>
        </p:nvSpPr>
        <p:spPr/>
        <p:txBody>
          <a:bodyPr/>
          <a:lstStyle/>
          <a:p>
            <a:r>
              <a:rPr lang="en-US" dirty="0"/>
              <a:t>Types of Hypervisors</a:t>
            </a:r>
          </a:p>
        </p:txBody>
      </p:sp>
      <p:pic>
        <p:nvPicPr>
          <p:cNvPr id="7" name="Content Placeholder 6">
            <a:extLst>
              <a:ext uri="{FF2B5EF4-FFF2-40B4-BE49-F238E27FC236}">
                <a16:creationId xmlns:a16="http://schemas.microsoft.com/office/drawing/2014/main" id="{425CA88B-6286-004D-9C6F-5D9FB07E6140}"/>
              </a:ext>
            </a:extLst>
          </p:cNvPr>
          <p:cNvPicPr>
            <a:picLocks noGrp="1" noChangeAspect="1"/>
          </p:cNvPicPr>
          <p:nvPr>
            <p:ph idx="1"/>
          </p:nvPr>
        </p:nvPicPr>
        <p:blipFill>
          <a:blip r:embed="rId2"/>
          <a:stretch>
            <a:fillRect/>
          </a:stretch>
        </p:blipFill>
        <p:spPr>
          <a:xfrm>
            <a:off x="1324332" y="1690688"/>
            <a:ext cx="8498307" cy="4351338"/>
          </a:xfrm>
        </p:spPr>
      </p:pic>
      <p:sp>
        <p:nvSpPr>
          <p:cNvPr id="4" name="Footer Placeholder 3">
            <a:extLst>
              <a:ext uri="{FF2B5EF4-FFF2-40B4-BE49-F238E27FC236}">
                <a16:creationId xmlns:a16="http://schemas.microsoft.com/office/drawing/2014/main" id="{A4ABD2F6-981F-F849-AECF-19357CD73A5D}"/>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88589EB4-6059-614B-BA50-8E4A3BE17C8F}"/>
              </a:ext>
            </a:extLst>
          </p:cNvPr>
          <p:cNvSpPr>
            <a:spLocks noGrp="1"/>
          </p:cNvSpPr>
          <p:nvPr>
            <p:ph type="sldNum" sz="quarter" idx="12"/>
          </p:nvPr>
        </p:nvSpPr>
        <p:spPr/>
        <p:txBody>
          <a:bodyPr/>
          <a:lstStyle/>
          <a:p>
            <a:fld id="{282CF0B9-EE7B-6F44-881A-1A8450A68866}" type="slidenum">
              <a:rPr lang="en-US" smtClean="0"/>
              <a:t>12</a:t>
            </a:fld>
            <a:endParaRPr lang="en-US"/>
          </a:p>
        </p:txBody>
      </p:sp>
    </p:spTree>
    <p:extLst>
      <p:ext uri="{BB962C8B-B14F-4D97-AF65-F5344CB8AC3E}">
        <p14:creationId xmlns:p14="http://schemas.microsoft.com/office/powerpoint/2010/main" val="332129229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4"/>
          <p:cNvSpPr txBox="1">
            <a:spLocks noGrp="1"/>
          </p:cNvSpPr>
          <p:nvPr>
            <p:ph type="body" idx="1"/>
          </p:nvPr>
        </p:nvSpPr>
        <p:spPr>
          <a:xfrm>
            <a:off x="1036400" y="1529917"/>
            <a:ext cx="5059600" cy="4516800"/>
          </a:xfrm>
          <a:prstGeom prst="rect">
            <a:avLst/>
          </a:prstGeom>
        </p:spPr>
        <p:txBody>
          <a:bodyPr spcFirstLastPara="1" wrap="square" lIns="60950" tIns="60950" rIns="60950" bIns="60950" anchor="t" anchorCtr="0">
            <a:noAutofit/>
          </a:bodyPr>
          <a:lstStyle/>
          <a:p>
            <a:pPr marL="0" indent="0">
              <a:buNone/>
            </a:pPr>
            <a:r>
              <a:rPr lang="en" dirty="0"/>
              <a:t>Compute Options in the Cloud</a:t>
            </a:r>
            <a:endParaRPr dirty="0"/>
          </a:p>
          <a:p>
            <a:pPr marL="0" indent="0">
              <a:spcBef>
                <a:spcPts val="1933"/>
              </a:spcBef>
              <a:buNone/>
            </a:pPr>
            <a:r>
              <a:rPr lang="en" dirty="0"/>
              <a:t>Exploring IaaS with Compute Engine</a:t>
            </a:r>
            <a:endParaRPr dirty="0"/>
          </a:p>
          <a:p>
            <a:pPr marL="0" indent="0">
              <a:spcBef>
                <a:spcPts val="1933"/>
              </a:spcBef>
              <a:buNone/>
            </a:pPr>
            <a:r>
              <a:rPr lang="en" dirty="0">
                <a:solidFill>
                  <a:srgbClr val="0070C0"/>
                </a:solidFill>
              </a:rPr>
              <a:t>Exploring PaaS with App Engine</a:t>
            </a:r>
          </a:p>
          <a:p>
            <a:pPr marL="0" indent="0">
              <a:buNone/>
            </a:pPr>
            <a:endParaRPr lang="en-US" dirty="0"/>
          </a:p>
          <a:p>
            <a:pPr marL="0" indent="0">
              <a:buNone/>
            </a:pPr>
            <a:r>
              <a:rPr lang="en-US" dirty="0"/>
              <a:t>Event Driven Programs with Cloud Functions</a:t>
            </a:r>
          </a:p>
          <a:p>
            <a:pPr marL="0" indent="0">
              <a:spcBef>
                <a:spcPts val="1933"/>
              </a:spcBef>
              <a:buNone/>
            </a:pPr>
            <a:r>
              <a:rPr lang="en-US" dirty="0"/>
              <a:t>Containerizing and Orchestrating Apps with GKE</a:t>
            </a:r>
          </a:p>
          <a:p>
            <a:pPr marL="0" indent="0">
              <a:spcBef>
                <a:spcPts val="1933"/>
              </a:spcBef>
              <a:buNone/>
            </a:pPr>
            <a:endParaRPr lang="en-US" dirty="0"/>
          </a:p>
          <a:p>
            <a:pPr marL="0" indent="0">
              <a:spcBef>
                <a:spcPts val="1933"/>
              </a:spcBef>
              <a:buNone/>
            </a:pPr>
            <a:endParaRPr dirty="0"/>
          </a:p>
        </p:txBody>
      </p:sp>
      <p:sp>
        <p:nvSpPr>
          <p:cNvPr id="247" name="Google Shape;247;p44"/>
          <p:cNvSpPr txBox="1">
            <a:spLocks noGrp="1"/>
          </p:cNvSpPr>
          <p:nvPr>
            <p:ph type="title"/>
          </p:nvPr>
        </p:nvSpPr>
        <p:spPr>
          <a:xfrm>
            <a:off x="1114983" y="769917"/>
            <a:ext cx="4991000" cy="760000"/>
          </a:xfrm>
          <a:prstGeom prst="rect">
            <a:avLst/>
          </a:prstGeom>
        </p:spPr>
        <p:txBody>
          <a:bodyPr spcFirstLastPara="1" wrap="square" lIns="60950" tIns="60950" rIns="60950" bIns="60950" anchor="t" anchorCtr="0">
            <a:noAutofit/>
          </a:bodyPr>
          <a:lstStyle/>
          <a:p>
            <a:r>
              <a:rPr lang="en" dirty="0"/>
              <a:t>Agenda </a:t>
            </a:r>
            <a:endParaRPr dirty="0"/>
          </a:p>
        </p:txBody>
      </p:sp>
      <p:sp>
        <p:nvSpPr>
          <p:cNvPr id="248" name="Google Shape;248;p44"/>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extLst>
      <p:ext uri="{BB962C8B-B14F-4D97-AF65-F5344CB8AC3E}">
        <p14:creationId xmlns:p14="http://schemas.microsoft.com/office/powerpoint/2010/main" val="399610049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66"/>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Where App Engine fits within Google Cloud</a:t>
            </a:r>
            <a:endParaRPr/>
          </a:p>
        </p:txBody>
      </p:sp>
      <p:sp>
        <p:nvSpPr>
          <p:cNvPr id="535" name="Google Shape;535;p66"/>
          <p:cNvSpPr/>
          <p:nvPr/>
        </p:nvSpPr>
        <p:spPr>
          <a:xfrm>
            <a:off x="1518400" y="4090891"/>
            <a:ext cx="9159400" cy="552000"/>
          </a:xfrm>
          <a:prstGeom prst="rect">
            <a:avLst/>
          </a:prstGeom>
          <a:solidFill>
            <a:srgbClr val="FFF2CC"/>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36" name="Google Shape;536;p66"/>
          <p:cNvSpPr txBox="1"/>
          <p:nvPr/>
        </p:nvSpPr>
        <p:spPr>
          <a:xfrm>
            <a:off x="1587851" y="4125661"/>
            <a:ext cx="2155600" cy="488800"/>
          </a:xfrm>
          <a:prstGeom prst="rect">
            <a:avLst/>
          </a:prstGeom>
          <a:solidFill>
            <a:srgbClr val="FFF2CC"/>
          </a:solidFill>
          <a:ln>
            <a:noFill/>
          </a:ln>
        </p:spPr>
        <p:txBody>
          <a:bodyPr spcFirstLastPara="1" wrap="square" lIns="91433" tIns="91433" rIns="91433" bIns="91433" anchor="ctr" anchorCtr="0">
            <a:noAutofit/>
          </a:bodyPr>
          <a:lstStyle/>
          <a:p>
            <a:pPr algn="ctr" defTabSz="609630">
              <a:buClr>
                <a:srgbClr val="000000"/>
              </a:buClr>
            </a:pPr>
            <a:r>
              <a:rPr lang="en" sz="1867" kern="0">
                <a:solidFill>
                  <a:srgbClr val="3C4043"/>
                </a:solidFill>
                <a:latin typeface="Google Sans"/>
                <a:ea typeface="Google Sans"/>
                <a:cs typeface="Google Sans"/>
                <a:sym typeface="Google Sans"/>
              </a:rPr>
              <a:t>IaaS</a:t>
            </a:r>
            <a:endParaRPr sz="1867" kern="0">
              <a:solidFill>
                <a:srgbClr val="3C4043"/>
              </a:solidFill>
              <a:latin typeface="Google Sans"/>
              <a:ea typeface="Google Sans"/>
              <a:cs typeface="Google Sans"/>
              <a:sym typeface="Google Sans"/>
            </a:endParaRPr>
          </a:p>
        </p:txBody>
      </p:sp>
      <p:sp>
        <p:nvSpPr>
          <p:cNvPr id="537" name="Google Shape;537;p66"/>
          <p:cNvSpPr txBox="1"/>
          <p:nvPr/>
        </p:nvSpPr>
        <p:spPr>
          <a:xfrm>
            <a:off x="1518400" y="4848351"/>
            <a:ext cx="2225800" cy="1095200"/>
          </a:xfrm>
          <a:prstGeom prst="rect">
            <a:avLst/>
          </a:prstGeom>
          <a:noFill/>
          <a:ln>
            <a:noFill/>
          </a:ln>
        </p:spPr>
        <p:txBody>
          <a:bodyPr spcFirstLastPara="1" wrap="square" lIns="121917" tIns="0" rIns="121917" bIns="0" anchor="t" anchorCtr="0">
            <a:noAutofit/>
          </a:bodyPr>
          <a:lstStyle/>
          <a:p>
            <a:pPr defTabSz="609630">
              <a:buClr>
                <a:srgbClr val="000000"/>
              </a:buClr>
            </a:pPr>
            <a:r>
              <a:rPr lang="en" sz="1333" kern="0">
                <a:solidFill>
                  <a:srgbClr val="3C4043"/>
                </a:solidFill>
                <a:latin typeface="Roboto"/>
                <a:ea typeface="Roboto"/>
                <a:cs typeface="Roboto"/>
                <a:sym typeface="Roboto"/>
              </a:rPr>
              <a:t>Virtual machines with industry-leading price/performance</a:t>
            </a:r>
            <a:endParaRPr sz="1333" kern="0">
              <a:solidFill>
                <a:srgbClr val="3C4043"/>
              </a:solidFill>
              <a:latin typeface="Roboto"/>
              <a:ea typeface="Roboto"/>
              <a:cs typeface="Roboto"/>
              <a:sym typeface="Roboto"/>
            </a:endParaRPr>
          </a:p>
        </p:txBody>
      </p:sp>
      <p:sp>
        <p:nvSpPr>
          <p:cNvPr id="538" name="Google Shape;538;p66"/>
          <p:cNvSpPr txBox="1"/>
          <p:nvPr/>
        </p:nvSpPr>
        <p:spPr>
          <a:xfrm>
            <a:off x="8459147" y="4125669"/>
            <a:ext cx="2225800" cy="488800"/>
          </a:xfrm>
          <a:prstGeom prst="rect">
            <a:avLst/>
          </a:prstGeom>
          <a:solidFill>
            <a:srgbClr val="FFF2CC"/>
          </a:solidFill>
          <a:ln>
            <a:noFill/>
          </a:ln>
        </p:spPr>
        <p:txBody>
          <a:bodyPr spcFirstLastPara="1" wrap="square" lIns="91433" tIns="91433" rIns="91433" bIns="91433" anchor="ctr" anchorCtr="0">
            <a:noAutofit/>
          </a:bodyPr>
          <a:lstStyle/>
          <a:p>
            <a:pPr algn="ctr" defTabSz="609630">
              <a:buClr>
                <a:srgbClr val="000000"/>
              </a:buClr>
            </a:pPr>
            <a:r>
              <a:rPr lang="en" sz="1867" kern="0">
                <a:solidFill>
                  <a:srgbClr val="3C4043"/>
                </a:solidFill>
                <a:latin typeface="Google Sans"/>
                <a:ea typeface="Google Sans"/>
                <a:cs typeface="Google Sans"/>
                <a:sym typeface="Google Sans"/>
              </a:rPr>
              <a:t>Hybrid</a:t>
            </a:r>
            <a:endParaRPr sz="1867" kern="0">
              <a:solidFill>
                <a:srgbClr val="3C4043"/>
              </a:solidFill>
              <a:latin typeface="Google Sans"/>
              <a:ea typeface="Google Sans"/>
              <a:cs typeface="Google Sans"/>
              <a:sym typeface="Google Sans"/>
            </a:endParaRPr>
          </a:p>
        </p:txBody>
      </p:sp>
      <p:sp>
        <p:nvSpPr>
          <p:cNvPr id="539" name="Google Shape;539;p66"/>
          <p:cNvSpPr txBox="1"/>
          <p:nvPr/>
        </p:nvSpPr>
        <p:spPr>
          <a:xfrm>
            <a:off x="8453500" y="4848351"/>
            <a:ext cx="2225000" cy="1095200"/>
          </a:xfrm>
          <a:prstGeom prst="rect">
            <a:avLst/>
          </a:prstGeom>
          <a:noFill/>
          <a:ln>
            <a:noFill/>
          </a:ln>
        </p:spPr>
        <p:txBody>
          <a:bodyPr spcFirstLastPara="1" wrap="square" lIns="121917" tIns="0" rIns="121917" bIns="0" anchor="t" anchorCtr="0">
            <a:noAutofit/>
          </a:bodyPr>
          <a:lstStyle/>
          <a:p>
            <a:pPr defTabSz="609630">
              <a:buClr>
                <a:srgbClr val="000000"/>
              </a:buClr>
            </a:pPr>
            <a:r>
              <a:rPr lang="en" sz="1333" kern="0">
                <a:solidFill>
                  <a:srgbClr val="3C4043"/>
                </a:solidFill>
                <a:latin typeface="Roboto"/>
                <a:ea typeface="Roboto"/>
                <a:cs typeface="Roboto"/>
                <a:sym typeface="Roboto"/>
              </a:rPr>
              <a:t>Cluster manager and orchestration engine built on Google’s container experience</a:t>
            </a:r>
            <a:endParaRPr sz="1333" kern="0">
              <a:solidFill>
                <a:srgbClr val="3C4043"/>
              </a:solidFill>
              <a:latin typeface="Roboto"/>
              <a:ea typeface="Roboto"/>
              <a:cs typeface="Roboto"/>
              <a:sym typeface="Roboto"/>
            </a:endParaRPr>
          </a:p>
        </p:txBody>
      </p:sp>
      <p:pic>
        <p:nvPicPr>
          <p:cNvPr id="540" name="Google Shape;540;p66"/>
          <p:cNvPicPr preferRelativeResize="0"/>
          <p:nvPr/>
        </p:nvPicPr>
        <p:blipFill rotWithShape="1">
          <a:blip r:embed="rId3">
            <a:alphaModFix/>
          </a:blip>
          <a:srcRect/>
          <a:stretch/>
        </p:blipFill>
        <p:spPr>
          <a:xfrm>
            <a:off x="2034051" y="2029749"/>
            <a:ext cx="1146059" cy="1147027"/>
          </a:xfrm>
          <a:prstGeom prst="rect">
            <a:avLst/>
          </a:prstGeom>
          <a:noFill/>
          <a:ln>
            <a:noFill/>
          </a:ln>
        </p:spPr>
      </p:pic>
      <p:sp>
        <p:nvSpPr>
          <p:cNvPr id="541" name="Google Shape;541;p66"/>
          <p:cNvSpPr txBox="1"/>
          <p:nvPr/>
        </p:nvSpPr>
        <p:spPr>
          <a:xfrm>
            <a:off x="3737469" y="4125661"/>
            <a:ext cx="2340800" cy="488800"/>
          </a:xfrm>
          <a:prstGeom prst="rect">
            <a:avLst/>
          </a:prstGeom>
          <a:solidFill>
            <a:srgbClr val="FFF2CC"/>
          </a:solidFill>
          <a:ln>
            <a:noFill/>
          </a:ln>
        </p:spPr>
        <p:txBody>
          <a:bodyPr spcFirstLastPara="1" wrap="square" lIns="91433" tIns="91433" rIns="91433" bIns="91433" anchor="ctr" anchorCtr="0">
            <a:noAutofit/>
          </a:bodyPr>
          <a:lstStyle/>
          <a:p>
            <a:pPr algn="ctr" defTabSz="609630">
              <a:buClr>
                <a:srgbClr val="000000"/>
              </a:buClr>
            </a:pPr>
            <a:r>
              <a:rPr lang="en" sz="1867" kern="0">
                <a:solidFill>
                  <a:srgbClr val="3C4043"/>
                </a:solidFill>
                <a:latin typeface="Google Sans"/>
                <a:ea typeface="Google Sans"/>
                <a:cs typeface="Google Sans"/>
                <a:sym typeface="Google Sans"/>
              </a:rPr>
              <a:t>PaaS</a:t>
            </a:r>
            <a:endParaRPr sz="1867" kern="0">
              <a:solidFill>
                <a:srgbClr val="3C4043"/>
              </a:solidFill>
              <a:latin typeface="Google Sans"/>
              <a:ea typeface="Google Sans"/>
              <a:cs typeface="Google Sans"/>
              <a:sym typeface="Google Sans"/>
            </a:endParaRPr>
          </a:p>
        </p:txBody>
      </p:sp>
      <p:sp>
        <p:nvSpPr>
          <p:cNvPr id="542" name="Google Shape;542;p66"/>
          <p:cNvSpPr txBox="1"/>
          <p:nvPr/>
        </p:nvSpPr>
        <p:spPr>
          <a:xfrm>
            <a:off x="6141392" y="4125661"/>
            <a:ext cx="2201400" cy="488800"/>
          </a:xfrm>
          <a:prstGeom prst="rect">
            <a:avLst/>
          </a:prstGeom>
          <a:solidFill>
            <a:srgbClr val="FFF2CC"/>
          </a:solidFill>
          <a:ln>
            <a:noFill/>
          </a:ln>
        </p:spPr>
        <p:txBody>
          <a:bodyPr spcFirstLastPara="1" wrap="square" lIns="91433" tIns="91433" rIns="91433" bIns="91433" anchor="ctr" anchorCtr="0">
            <a:noAutofit/>
          </a:bodyPr>
          <a:lstStyle/>
          <a:p>
            <a:pPr algn="ctr" defTabSz="609630">
              <a:buClr>
                <a:srgbClr val="000000"/>
              </a:buClr>
            </a:pPr>
            <a:r>
              <a:rPr lang="en" sz="1867" kern="0">
                <a:solidFill>
                  <a:srgbClr val="3C4043"/>
                </a:solidFill>
                <a:latin typeface="Google Sans"/>
                <a:ea typeface="Google Sans"/>
                <a:cs typeface="Google Sans"/>
                <a:sym typeface="Google Sans"/>
              </a:rPr>
              <a:t>Serverless logic</a:t>
            </a:r>
            <a:endParaRPr sz="1867" kern="0">
              <a:solidFill>
                <a:srgbClr val="3C4043"/>
              </a:solidFill>
              <a:latin typeface="Google Sans"/>
              <a:ea typeface="Google Sans"/>
              <a:cs typeface="Google Sans"/>
              <a:sym typeface="Google Sans"/>
            </a:endParaRPr>
          </a:p>
        </p:txBody>
      </p:sp>
      <p:sp>
        <p:nvSpPr>
          <p:cNvPr id="543" name="Google Shape;543;p66"/>
          <p:cNvSpPr txBox="1"/>
          <p:nvPr/>
        </p:nvSpPr>
        <p:spPr>
          <a:xfrm>
            <a:off x="3737467" y="4848350"/>
            <a:ext cx="2225000" cy="1095200"/>
          </a:xfrm>
          <a:prstGeom prst="rect">
            <a:avLst/>
          </a:prstGeom>
          <a:noFill/>
          <a:ln>
            <a:noFill/>
          </a:ln>
        </p:spPr>
        <p:txBody>
          <a:bodyPr spcFirstLastPara="1" wrap="square" lIns="121917" tIns="0" rIns="121917" bIns="0" anchor="t" anchorCtr="0">
            <a:noAutofit/>
          </a:bodyPr>
          <a:lstStyle/>
          <a:p>
            <a:pPr defTabSz="609630">
              <a:buClr>
                <a:srgbClr val="000000"/>
              </a:buClr>
            </a:pPr>
            <a:r>
              <a:rPr lang="en" sz="1333" kern="0">
                <a:solidFill>
                  <a:srgbClr val="3C4043"/>
                </a:solidFill>
                <a:latin typeface="Roboto"/>
                <a:ea typeface="Roboto"/>
                <a:cs typeface="Roboto"/>
                <a:sym typeface="Roboto"/>
              </a:rPr>
              <a:t>A flexible, zero ops platform for building highly available apps</a:t>
            </a:r>
            <a:endParaRPr sz="1333" kern="0">
              <a:solidFill>
                <a:srgbClr val="3C4043"/>
              </a:solidFill>
              <a:latin typeface="Roboto"/>
              <a:ea typeface="Roboto"/>
              <a:cs typeface="Roboto"/>
              <a:sym typeface="Roboto"/>
            </a:endParaRPr>
          </a:p>
        </p:txBody>
      </p:sp>
      <p:sp>
        <p:nvSpPr>
          <p:cNvPr id="544" name="Google Shape;544;p66"/>
          <p:cNvSpPr txBox="1"/>
          <p:nvPr/>
        </p:nvSpPr>
        <p:spPr>
          <a:xfrm>
            <a:off x="6092617" y="4848350"/>
            <a:ext cx="2225800" cy="1095200"/>
          </a:xfrm>
          <a:prstGeom prst="rect">
            <a:avLst/>
          </a:prstGeom>
          <a:noFill/>
          <a:ln>
            <a:noFill/>
          </a:ln>
        </p:spPr>
        <p:txBody>
          <a:bodyPr spcFirstLastPara="1" wrap="square" lIns="121917" tIns="0" rIns="121917" bIns="0" anchor="t" anchorCtr="0">
            <a:noAutofit/>
          </a:bodyPr>
          <a:lstStyle/>
          <a:p>
            <a:pPr defTabSz="609630">
              <a:buClr>
                <a:srgbClr val="000000"/>
              </a:buClr>
            </a:pPr>
            <a:r>
              <a:rPr lang="en" sz="1333" kern="0">
                <a:solidFill>
                  <a:srgbClr val="3C4043"/>
                </a:solidFill>
                <a:latin typeface="Roboto"/>
                <a:ea typeface="Roboto"/>
                <a:cs typeface="Roboto"/>
                <a:sym typeface="Roboto"/>
              </a:rPr>
              <a:t>A lightweight fully managed serverless execution environment for building and connecting cloud services</a:t>
            </a:r>
            <a:endParaRPr sz="1333" kern="0">
              <a:solidFill>
                <a:srgbClr val="3C4043"/>
              </a:solidFill>
              <a:latin typeface="Roboto"/>
              <a:ea typeface="Roboto"/>
              <a:cs typeface="Roboto"/>
              <a:sym typeface="Roboto"/>
            </a:endParaRPr>
          </a:p>
        </p:txBody>
      </p:sp>
      <p:pic>
        <p:nvPicPr>
          <p:cNvPr id="545" name="Google Shape;545;p66"/>
          <p:cNvPicPr preferRelativeResize="0"/>
          <p:nvPr/>
        </p:nvPicPr>
        <p:blipFill rotWithShape="1">
          <a:blip r:embed="rId4">
            <a:alphaModFix/>
          </a:blip>
          <a:srcRect/>
          <a:stretch/>
        </p:blipFill>
        <p:spPr>
          <a:xfrm>
            <a:off x="6714375" y="2033543"/>
            <a:ext cx="1146059" cy="1147027"/>
          </a:xfrm>
          <a:prstGeom prst="rect">
            <a:avLst/>
          </a:prstGeom>
          <a:noFill/>
          <a:ln>
            <a:noFill/>
          </a:ln>
        </p:spPr>
      </p:pic>
      <p:pic>
        <p:nvPicPr>
          <p:cNvPr id="546" name="Google Shape;546;p66"/>
          <p:cNvPicPr preferRelativeResize="0"/>
          <p:nvPr/>
        </p:nvPicPr>
        <p:blipFill rotWithShape="1">
          <a:blip r:embed="rId5">
            <a:alphaModFix/>
          </a:blip>
          <a:srcRect/>
          <a:stretch/>
        </p:blipFill>
        <p:spPr>
          <a:xfrm>
            <a:off x="4374115" y="2029749"/>
            <a:ext cx="1146059" cy="1147027"/>
          </a:xfrm>
          <a:prstGeom prst="rect">
            <a:avLst/>
          </a:prstGeom>
          <a:noFill/>
          <a:ln>
            <a:noFill/>
          </a:ln>
        </p:spPr>
      </p:pic>
      <p:pic>
        <p:nvPicPr>
          <p:cNvPr id="547" name="Google Shape;547;p66"/>
          <p:cNvPicPr preferRelativeResize="0"/>
          <p:nvPr/>
        </p:nvPicPr>
        <p:blipFill rotWithShape="1">
          <a:blip r:embed="rId6">
            <a:alphaModFix/>
          </a:blip>
          <a:srcRect/>
          <a:stretch/>
        </p:blipFill>
        <p:spPr>
          <a:xfrm>
            <a:off x="9095796" y="2029749"/>
            <a:ext cx="1146059" cy="1147027"/>
          </a:xfrm>
          <a:prstGeom prst="rect">
            <a:avLst/>
          </a:prstGeom>
          <a:noFill/>
          <a:ln>
            <a:noFill/>
          </a:ln>
        </p:spPr>
      </p:pic>
      <p:sp>
        <p:nvSpPr>
          <p:cNvPr id="548" name="Google Shape;548;p66"/>
          <p:cNvSpPr/>
          <p:nvPr/>
        </p:nvSpPr>
        <p:spPr>
          <a:xfrm>
            <a:off x="1518400" y="3230620"/>
            <a:ext cx="9159400" cy="745400"/>
          </a:xfrm>
          <a:prstGeom prst="rect">
            <a:avLst/>
          </a:prstGeom>
          <a:solidFill>
            <a:srgbClr val="B7D1FA">
              <a:alpha val="49800"/>
            </a:srgbClr>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49" name="Google Shape;549;p66"/>
          <p:cNvSpPr txBox="1"/>
          <p:nvPr/>
        </p:nvSpPr>
        <p:spPr>
          <a:xfrm>
            <a:off x="1518400" y="3225493"/>
            <a:ext cx="2155600" cy="743400"/>
          </a:xfrm>
          <a:prstGeom prst="rect">
            <a:avLst/>
          </a:prstGeom>
          <a:noFill/>
          <a:ln>
            <a:noFill/>
          </a:ln>
        </p:spPr>
        <p:txBody>
          <a:bodyPr spcFirstLastPara="1" wrap="square" lIns="91433" tIns="91433" rIns="91433" bIns="91433" anchor="ctr" anchorCtr="0">
            <a:noAutofit/>
          </a:bodyPr>
          <a:lstStyle/>
          <a:p>
            <a:pPr algn="ctr" defTabSz="609630">
              <a:buClr>
                <a:srgbClr val="000000"/>
              </a:buClr>
            </a:pPr>
            <a:r>
              <a:rPr lang="en" sz="1867" kern="0">
                <a:solidFill>
                  <a:srgbClr val="3C4043"/>
                </a:solidFill>
                <a:latin typeface="Google Sans"/>
                <a:ea typeface="Google Sans"/>
                <a:cs typeface="Google Sans"/>
                <a:sym typeface="Google Sans"/>
              </a:rPr>
              <a:t>Compute Engine</a:t>
            </a:r>
            <a:endParaRPr sz="1867" kern="0">
              <a:solidFill>
                <a:srgbClr val="3C4043"/>
              </a:solidFill>
              <a:latin typeface="Google Sans"/>
              <a:ea typeface="Google Sans"/>
              <a:cs typeface="Google Sans"/>
              <a:sym typeface="Google Sans"/>
            </a:endParaRPr>
          </a:p>
        </p:txBody>
      </p:sp>
      <p:sp>
        <p:nvSpPr>
          <p:cNvPr id="550" name="Google Shape;550;p66"/>
          <p:cNvSpPr txBox="1"/>
          <p:nvPr/>
        </p:nvSpPr>
        <p:spPr>
          <a:xfrm>
            <a:off x="8459147" y="3227813"/>
            <a:ext cx="2225800" cy="743400"/>
          </a:xfrm>
          <a:prstGeom prst="rect">
            <a:avLst/>
          </a:prstGeom>
          <a:noFill/>
          <a:ln>
            <a:noFill/>
          </a:ln>
        </p:spPr>
        <p:txBody>
          <a:bodyPr spcFirstLastPara="1" wrap="square" lIns="91433" tIns="91433" rIns="91433" bIns="91433" anchor="ctr" anchorCtr="0">
            <a:noAutofit/>
          </a:bodyPr>
          <a:lstStyle/>
          <a:p>
            <a:pPr algn="ctr" defTabSz="609630">
              <a:buClr>
                <a:srgbClr val="000000"/>
              </a:buClr>
            </a:pPr>
            <a:r>
              <a:rPr lang="en" sz="1867" kern="0">
                <a:solidFill>
                  <a:srgbClr val="3C4043"/>
                </a:solidFill>
                <a:latin typeface="Google Sans"/>
                <a:ea typeface="Google Sans"/>
                <a:cs typeface="Google Sans"/>
                <a:sym typeface="Google Sans"/>
              </a:rPr>
              <a:t>Google Kubernetes Engine</a:t>
            </a:r>
            <a:endParaRPr sz="1867" kern="0">
              <a:solidFill>
                <a:srgbClr val="3C4043"/>
              </a:solidFill>
              <a:latin typeface="Google Sans"/>
              <a:ea typeface="Google Sans"/>
              <a:cs typeface="Google Sans"/>
              <a:sym typeface="Google Sans"/>
            </a:endParaRPr>
          </a:p>
        </p:txBody>
      </p:sp>
      <p:sp>
        <p:nvSpPr>
          <p:cNvPr id="551" name="Google Shape;551;p66"/>
          <p:cNvSpPr txBox="1"/>
          <p:nvPr/>
        </p:nvSpPr>
        <p:spPr>
          <a:xfrm>
            <a:off x="3737469" y="3227817"/>
            <a:ext cx="2340800" cy="743400"/>
          </a:xfrm>
          <a:prstGeom prst="rect">
            <a:avLst/>
          </a:prstGeom>
          <a:noFill/>
          <a:ln>
            <a:noFill/>
          </a:ln>
        </p:spPr>
        <p:txBody>
          <a:bodyPr spcFirstLastPara="1" wrap="square" lIns="91433" tIns="91433" rIns="91433" bIns="91433" anchor="ctr" anchorCtr="0">
            <a:noAutofit/>
          </a:bodyPr>
          <a:lstStyle/>
          <a:p>
            <a:pPr algn="ctr" defTabSz="609630">
              <a:buClr>
                <a:srgbClr val="000000"/>
              </a:buClr>
            </a:pPr>
            <a:r>
              <a:rPr lang="en" sz="1867" kern="0">
                <a:solidFill>
                  <a:srgbClr val="3C4043"/>
                </a:solidFill>
                <a:latin typeface="Google Sans"/>
                <a:ea typeface="Google Sans"/>
                <a:cs typeface="Google Sans"/>
                <a:sym typeface="Google Sans"/>
              </a:rPr>
              <a:t>App Engine</a:t>
            </a:r>
            <a:endParaRPr sz="1867" kern="0">
              <a:solidFill>
                <a:srgbClr val="3C4043"/>
              </a:solidFill>
              <a:latin typeface="Google Sans"/>
              <a:ea typeface="Google Sans"/>
              <a:cs typeface="Google Sans"/>
              <a:sym typeface="Google Sans"/>
            </a:endParaRPr>
          </a:p>
        </p:txBody>
      </p:sp>
      <p:sp>
        <p:nvSpPr>
          <p:cNvPr id="552" name="Google Shape;552;p66"/>
          <p:cNvSpPr txBox="1"/>
          <p:nvPr/>
        </p:nvSpPr>
        <p:spPr>
          <a:xfrm>
            <a:off x="6141392" y="3227817"/>
            <a:ext cx="2201400" cy="743400"/>
          </a:xfrm>
          <a:prstGeom prst="rect">
            <a:avLst/>
          </a:prstGeom>
          <a:noFill/>
          <a:ln>
            <a:noFill/>
          </a:ln>
        </p:spPr>
        <p:txBody>
          <a:bodyPr spcFirstLastPara="1" wrap="square" lIns="91433" tIns="91433" rIns="91433" bIns="91433" anchor="ctr" anchorCtr="0">
            <a:noAutofit/>
          </a:bodyPr>
          <a:lstStyle/>
          <a:p>
            <a:pPr algn="ctr" defTabSz="609630">
              <a:buClr>
                <a:srgbClr val="000000"/>
              </a:buClr>
            </a:pPr>
            <a:r>
              <a:rPr lang="en" sz="1867" kern="0">
                <a:solidFill>
                  <a:srgbClr val="3C4043"/>
                </a:solidFill>
                <a:latin typeface="Google Sans"/>
                <a:ea typeface="Google Sans"/>
                <a:cs typeface="Google Sans"/>
                <a:sym typeface="Google Sans"/>
              </a:rPr>
              <a:t>Cloud Functions</a:t>
            </a:r>
            <a:endParaRPr sz="1867" kern="0">
              <a:solidFill>
                <a:srgbClr val="3C4043"/>
              </a:solidFill>
              <a:latin typeface="Google Sans"/>
              <a:ea typeface="Google Sans"/>
              <a:cs typeface="Google Sans"/>
              <a:sym typeface="Google Sans"/>
            </a:endParaRPr>
          </a:p>
        </p:txBody>
      </p:sp>
      <p:cxnSp>
        <p:nvCxnSpPr>
          <p:cNvPr id="553" name="Google Shape;553;p66"/>
          <p:cNvCxnSpPr/>
          <p:nvPr/>
        </p:nvCxnSpPr>
        <p:spPr>
          <a:xfrm rot="10800000">
            <a:off x="3744133" y="2029900"/>
            <a:ext cx="12400" cy="3870600"/>
          </a:xfrm>
          <a:prstGeom prst="straightConnector1">
            <a:avLst/>
          </a:prstGeom>
          <a:noFill/>
          <a:ln w="9525" cap="flat" cmpd="sng">
            <a:solidFill>
              <a:srgbClr val="666666"/>
            </a:solidFill>
            <a:prstDash val="dash"/>
            <a:round/>
            <a:headEnd type="none" w="med" len="med"/>
            <a:tailEnd type="none" w="med" len="med"/>
          </a:ln>
        </p:spPr>
      </p:cxnSp>
      <p:cxnSp>
        <p:nvCxnSpPr>
          <p:cNvPr id="554" name="Google Shape;554;p66"/>
          <p:cNvCxnSpPr/>
          <p:nvPr/>
        </p:nvCxnSpPr>
        <p:spPr>
          <a:xfrm rot="10800000">
            <a:off x="6090583" y="2029933"/>
            <a:ext cx="1600" cy="3865400"/>
          </a:xfrm>
          <a:prstGeom prst="straightConnector1">
            <a:avLst/>
          </a:prstGeom>
          <a:noFill/>
          <a:ln w="9525" cap="flat" cmpd="sng">
            <a:solidFill>
              <a:srgbClr val="666666"/>
            </a:solidFill>
            <a:prstDash val="dash"/>
            <a:round/>
            <a:headEnd type="none" w="med" len="med"/>
            <a:tailEnd type="none" w="med" len="med"/>
          </a:ln>
        </p:spPr>
      </p:cxnSp>
      <p:cxnSp>
        <p:nvCxnSpPr>
          <p:cNvPr id="555" name="Google Shape;555;p66"/>
          <p:cNvCxnSpPr/>
          <p:nvPr/>
        </p:nvCxnSpPr>
        <p:spPr>
          <a:xfrm rot="10800000">
            <a:off x="8437083" y="2029900"/>
            <a:ext cx="0" cy="3873600"/>
          </a:xfrm>
          <a:prstGeom prst="straightConnector1">
            <a:avLst/>
          </a:prstGeom>
          <a:noFill/>
          <a:ln w="9525" cap="flat" cmpd="sng">
            <a:solidFill>
              <a:srgbClr val="666666"/>
            </a:solidFill>
            <a:prstDash val="dash"/>
            <a:round/>
            <a:headEnd type="none" w="med" len="med"/>
            <a:tailEnd type="none" w="med" len="med"/>
          </a:ln>
        </p:spPr>
      </p:cxnSp>
      <p:sp>
        <p:nvSpPr>
          <p:cNvPr id="556" name="Google Shape;556;p66"/>
          <p:cNvSpPr/>
          <p:nvPr/>
        </p:nvSpPr>
        <p:spPr>
          <a:xfrm>
            <a:off x="6092617" y="1711483"/>
            <a:ext cx="4618000" cy="4232000"/>
          </a:xfrm>
          <a:prstGeom prst="rect">
            <a:avLst/>
          </a:prstGeom>
          <a:solidFill>
            <a:srgbClr val="F3F3F3">
              <a:alpha val="75380"/>
            </a:srgbClr>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57" name="Google Shape;557;p66"/>
          <p:cNvSpPr/>
          <p:nvPr/>
        </p:nvSpPr>
        <p:spPr>
          <a:xfrm>
            <a:off x="1526067" y="1711583"/>
            <a:ext cx="2225800" cy="4232000"/>
          </a:xfrm>
          <a:prstGeom prst="rect">
            <a:avLst/>
          </a:prstGeom>
          <a:solidFill>
            <a:srgbClr val="F3F3F3">
              <a:alpha val="75380"/>
            </a:srgbClr>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58" name="Google Shape;558;p66"/>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7">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extLst>
      <p:ext uri="{BB962C8B-B14F-4D97-AF65-F5344CB8AC3E}">
        <p14:creationId xmlns:p14="http://schemas.microsoft.com/office/powerpoint/2010/main" val="203276992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pic>
        <p:nvPicPr>
          <p:cNvPr id="563" name="Google Shape;563;p67"/>
          <p:cNvPicPr preferRelativeResize="0"/>
          <p:nvPr/>
        </p:nvPicPr>
        <p:blipFill>
          <a:blip r:embed="rId3">
            <a:alphaModFix/>
          </a:blip>
          <a:stretch>
            <a:fillRect/>
          </a:stretch>
        </p:blipFill>
        <p:spPr>
          <a:xfrm>
            <a:off x="6230750" y="3486083"/>
            <a:ext cx="2438400" cy="2438400"/>
          </a:xfrm>
          <a:prstGeom prst="rect">
            <a:avLst/>
          </a:prstGeom>
          <a:noFill/>
          <a:ln>
            <a:noFill/>
          </a:ln>
        </p:spPr>
      </p:pic>
      <p:grpSp>
        <p:nvGrpSpPr>
          <p:cNvPr id="564" name="Google Shape;564;p67"/>
          <p:cNvGrpSpPr/>
          <p:nvPr/>
        </p:nvGrpSpPr>
        <p:grpSpPr>
          <a:xfrm>
            <a:off x="7259731" y="1601337"/>
            <a:ext cx="3525821" cy="2553287"/>
            <a:chOff x="7367100" y="1990188"/>
            <a:chExt cx="3553777" cy="2588665"/>
          </a:xfrm>
        </p:grpSpPr>
        <p:pic>
          <p:nvPicPr>
            <p:cNvPr id="565" name="Google Shape;565;p67"/>
            <p:cNvPicPr preferRelativeResize="0"/>
            <p:nvPr/>
          </p:nvPicPr>
          <p:blipFill>
            <a:blip r:embed="rId4">
              <a:alphaModFix/>
            </a:blip>
            <a:stretch>
              <a:fillRect/>
            </a:stretch>
          </p:blipFill>
          <p:spPr>
            <a:xfrm>
              <a:off x="7367100" y="1990188"/>
              <a:ext cx="3553777" cy="2588665"/>
            </a:xfrm>
            <a:prstGeom prst="rect">
              <a:avLst/>
            </a:prstGeom>
            <a:noFill/>
            <a:ln>
              <a:noFill/>
            </a:ln>
          </p:spPr>
        </p:pic>
        <p:grpSp>
          <p:nvGrpSpPr>
            <p:cNvPr id="566" name="Google Shape;566;p67"/>
            <p:cNvGrpSpPr/>
            <p:nvPr/>
          </p:nvGrpSpPr>
          <p:grpSpPr>
            <a:xfrm>
              <a:off x="8462377" y="2754284"/>
              <a:ext cx="1363252" cy="1363252"/>
              <a:chOff x="6183000" y="5220252"/>
              <a:chExt cx="1694954" cy="1694954"/>
            </a:xfrm>
          </p:grpSpPr>
          <p:grpSp>
            <p:nvGrpSpPr>
              <p:cNvPr id="567" name="Google Shape;567;p67"/>
              <p:cNvGrpSpPr/>
              <p:nvPr/>
            </p:nvGrpSpPr>
            <p:grpSpPr>
              <a:xfrm rot="2700000">
                <a:off x="6760180" y="5139513"/>
                <a:ext cx="540595" cy="1856432"/>
                <a:chOff x="6359325" y="6070522"/>
                <a:chExt cx="540600" cy="1856450"/>
              </a:xfrm>
            </p:grpSpPr>
            <p:sp>
              <p:nvSpPr>
                <p:cNvPr id="568" name="Google Shape;568;p67"/>
                <p:cNvSpPr/>
                <p:nvPr/>
              </p:nvSpPr>
              <p:spPr>
                <a:xfrm>
                  <a:off x="6359325" y="6108925"/>
                  <a:ext cx="540600" cy="540600"/>
                </a:xfrm>
                <a:prstGeom prst="ellipse">
                  <a:avLst/>
                </a:prstGeom>
                <a:solidFill>
                  <a:srgbClr val="34A853"/>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69" name="Google Shape;569;p67"/>
                <p:cNvSpPr/>
                <p:nvPr/>
              </p:nvSpPr>
              <p:spPr>
                <a:xfrm>
                  <a:off x="6359325" y="7332000"/>
                  <a:ext cx="540600" cy="540600"/>
                </a:xfrm>
                <a:prstGeom prst="ellipse">
                  <a:avLst/>
                </a:prstGeom>
                <a:solidFill>
                  <a:srgbClr val="34A853"/>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70" name="Google Shape;570;p67"/>
                <p:cNvSpPr/>
                <p:nvPr/>
              </p:nvSpPr>
              <p:spPr>
                <a:xfrm>
                  <a:off x="6516075" y="6379275"/>
                  <a:ext cx="227100" cy="1200600"/>
                </a:xfrm>
                <a:prstGeom prst="rect">
                  <a:avLst/>
                </a:prstGeom>
                <a:solidFill>
                  <a:srgbClr val="34A853"/>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71" name="Google Shape;571;p67"/>
                <p:cNvSpPr/>
                <p:nvPr/>
              </p:nvSpPr>
              <p:spPr>
                <a:xfrm>
                  <a:off x="6516075" y="6070522"/>
                  <a:ext cx="227100" cy="347100"/>
                </a:xfrm>
                <a:prstGeom prst="rect">
                  <a:avLst/>
                </a:prstGeom>
                <a:solidFill>
                  <a:srgbClr val="FFFFFF"/>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72" name="Google Shape;572;p67"/>
                <p:cNvSpPr/>
                <p:nvPr/>
              </p:nvSpPr>
              <p:spPr>
                <a:xfrm>
                  <a:off x="6516075" y="7579872"/>
                  <a:ext cx="227100" cy="347100"/>
                </a:xfrm>
                <a:prstGeom prst="rect">
                  <a:avLst/>
                </a:prstGeom>
                <a:solidFill>
                  <a:srgbClr val="FFFFFF"/>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grpSp>
          <p:grpSp>
            <p:nvGrpSpPr>
              <p:cNvPr id="573" name="Google Shape;573;p67"/>
              <p:cNvGrpSpPr/>
              <p:nvPr/>
            </p:nvGrpSpPr>
            <p:grpSpPr>
              <a:xfrm rot="-2700000">
                <a:off x="6868304" y="5126862"/>
                <a:ext cx="324358" cy="1881744"/>
                <a:chOff x="5689325" y="7405625"/>
                <a:chExt cx="378600" cy="2196425"/>
              </a:xfrm>
            </p:grpSpPr>
            <p:sp>
              <p:nvSpPr>
                <p:cNvPr id="574" name="Google Shape;574;p67"/>
                <p:cNvSpPr/>
                <p:nvPr/>
              </p:nvSpPr>
              <p:spPr>
                <a:xfrm>
                  <a:off x="5830775" y="7639800"/>
                  <a:ext cx="95700" cy="1075800"/>
                </a:xfrm>
                <a:prstGeom prst="rect">
                  <a:avLst/>
                </a:prstGeom>
                <a:solidFill>
                  <a:schemeClr val="lt2"/>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75" name="Google Shape;575;p67"/>
                <p:cNvSpPr/>
                <p:nvPr/>
              </p:nvSpPr>
              <p:spPr>
                <a:xfrm rot="10800000">
                  <a:off x="5689325" y="8672050"/>
                  <a:ext cx="378600" cy="930000"/>
                </a:xfrm>
                <a:prstGeom prst="round2SameRect">
                  <a:avLst>
                    <a:gd name="adj1" fmla="val 50000"/>
                    <a:gd name="adj2" fmla="val 0"/>
                  </a:avLst>
                </a:prstGeom>
                <a:solidFill>
                  <a:schemeClr val="lt2"/>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76" name="Google Shape;576;p67"/>
                <p:cNvSpPr/>
                <p:nvPr/>
              </p:nvSpPr>
              <p:spPr>
                <a:xfrm>
                  <a:off x="5786700" y="7405625"/>
                  <a:ext cx="183900" cy="294300"/>
                </a:xfrm>
                <a:prstGeom prst="trapezoid">
                  <a:avLst>
                    <a:gd name="adj" fmla="val 25000"/>
                  </a:avLst>
                </a:prstGeom>
                <a:solidFill>
                  <a:schemeClr val="lt2"/>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77" name="Google Shape;577;p67"/>
                <p:cNvSpPr/>
                <p:nvPr/>
              </p:nvSpPr>
              <p:spPr>
                <a:xfrm rot="10800000">
                  <a:off x="5786650" y="7700075"/>
                  <a:ext cx="183900" cy="128400"/>
                </a:xfrm>
                <a:prstGeom prst="trapezoid">
                  <a:avLst>
                    <a:gd name="adj" fmla="val 25000"/>
                  </a:avLst>
                </a:prstGeom>
                <a:solidFill>
                  <a:schemeClr val="lt2"/>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grpSp>
        </p:grpSp>
      </p:grpSp>
      <p:sp>
        <p:nvSpPr>
          <p:cNvPr id="578" name="Google Shape;578;p67"/>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App Engine is a platform-centric solution</a:t>
            </a:r>
            <a:endParaRPr/>
          </a:p>
        </p:txBody>
      </p:sp>
      <p:sp>
        <p:nvSpPr>
          <p:cNvPr id="579" name="Google Shape;579;p67"/>
          <p:cNvSpPr txBox="1">
            <a:spLocks noGrp="1"/>
          </p:cNvSpPr>
          <p:nvPr>
            <p:ph type="body" idx="1"/>
          </p:nvPr>
        </p:nvSpPr>
        <p:spPr>
          <a:xfrm>
            <a:off x="1161650" y="1621536"/>
            <a:ext cx="4834600" cy="4234000"/>
          </a:xfrm>
          <a:prstGeom prst="rect">
            <a:avLst/>
          </a:prstGeom>
        </p:spPr>
        <p:txBody>
          <a:bodyPr spcFirstLastPara="1" wrap="square" lIns="60950" tIns="60950" rIns="60950" bIns="60950" anchor="t" anchorCtr="0">
            <a:noAutofit/>
          </a:bodyPr>
          <a:lstStyle/>
          <a:p>
            <a:r>
              <a:rPr lang="en" dirty="0"/>
              <a:t>Type of </a:t>
            </a:r>
            <a:r>
              <a:rPr lang="en" dirty="0">
                <a:highlight>
                  <a:srgbClr val="FFFF00"/>
                </a:highlight>
              </a:rPr>
              <a:t>PaaS</a:t>
            </a:r>
            <a:endParaRPr dirty="0">
              <a:highlight>
                <a:srgbClr val="FFFF00"/>
              </a:highlight>
            </a:endParaRPr>
          </a:p>
          <a:p>
            <a:pPr indent="-152408">
              <a:buNone/>
            </a:pPr>
            <a:endParaRPr dirty="0"/>
          </a:p>
          <a:p>
            <a:r>
              <a:rPr lang="en" dirty="0"/>
              <a:t>No need to buy, build, or operate hardware/infrastructure</a:t>
            </a:r>
            <a:endParaRPr dirty="0"/>
          </a:p>
          <a:p>
            <a:pPr indent="-152408">
              <a:buNone/>
            </a:pPr>
            <a:endParaRPr dirty="0"/>
          </a:p>
          <a:p>
            <a:r>
              <a:rPr lang="en" dirty="0"/>
              <a:t>No managing servers or configuring deployments</a:t>
            </a:r>
            <a:endParaRPr dirty="0"/>
          </a:p>
          <a:p>
            <a:pPr indent="-152408">
              <a:buNone/>
            </a:pPr>
            <a:endParaRPr dirty="0"/>
          </a:p>
          <a:p>
            <a:r>
              <a:rPr lang="en" dirty="0"/>
              <a:t>Focus on app development instead</a:t>
            </a:r>
            <a:br>
              <a:rPr lang="en" dirty="0"/>
            </a:br>
            <a:r>
              <a:rPr lang="en" dirty="0"/>
              <a:t>of operations</a:t>
            </a:r>
            <a:endParaRPr dirty="0"/>
          </a:p>
          <a:p>
            <a:pPr indent="-152408">
              <a:buNone/>
            </a:pPr>
            <a:endParaRPr dirty="0"/>
          </a:p>
          <a:p>
            <a:r>
              <a:rPr lang="en" dirty="0"/>
              <a:t>Use a range of languages and tools</a:t>
            </a:r>
            <a:endParaRPr dirty="0"/>
          </a:p>
          <a:p>
            <a:pPr indent="-152408">
              <a:buNone/>
            </a:pPr>
            <a:endParaRPr dirty="0"/>
          </a:p>
          <a:p>
            <a:r>
              <a:rPr lang="en" dirty="0"/>
              <a:t>Automatic scaling</a:t>
            </a:r>
            <a:endParaRPr dirty="0"/>
          </a:p>
        </p:txBody>
      </p:sp>
      <p:sp>
        <p:nvSpPr>
          <p:cNvPr id="580" name="Google Shape;580;p67"/>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5">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extLst>
      <p:ext uri="{BB962C8B-B14F-4D97-AF65-F5344CB8AC3E}">
        <p14:creationId xmlns:p14="http://schemas.microsoft.com/office/powerpoint/2010/main" val="8828737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68"/>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App Engine offers two different environments</a:t>
            </a:r>
            <a:endParaRPr/>
          </a:p>
        </p:txBody>
      </p:sp>
      <p:sp>
        <p:nvSpPr>
          <p:cNvPr id="586" name="Google Shape;586;p68"/>
          <p:cNvSpPr txBox="1">
            <a:spLocks noGrp="1"/>
          </p:cNvSpPr>
          <p:nvPr>
            <p:ph type="subTitle" idx="1"/>
          </p:nvPr>
        </p:nvSpPr>
        <p:spPr>
          <a:xfrm>
            <a:off x="1204233" y="1910350"/>
            <a:ext cx="4811400" cy="607600"/>
          </a:xfrm>
          <a:prstGeom prst="rect">
            <a:avLst/>
          </a:prstGeom>
          <a:solidFill>
            <a:schemeClr val="accent6"/>
          </a:solidFill>
        </p:spPr>
        <p:txBody>
          <a:bodyPr spcFirstLastPara="1" wrap="square" lIns="60950" tIns="60950" rIns="60950" bIns="60950" anchor="ctr" anchorCtr="0">
            <a:noAutofit/>
          </a:bodyPr>
          <a:lstStyle/>
          <a:p>
            <a:pPr algn="ctr"/>
            <a:r>
              <a:rPr lang="en">
                <a:solidFill>
                  <a:srgbClr val="FFFFFF"/>
                </a:solidFill>
                <a:latin typeface="Roboto"/>
                <a:ea typeface="Roboto"/>
                <a:cs typeface="Roboto"/>
                <a:sym typeface="Roboto"/>
              </a:rPr>
              <a:t> Standard environment</a:t>
            </a:r>
            <a:endParaRPr sz="2933">
              <a:solidFill>
                <a:srgbClr val="FFFFFF"/>
              </a:solidFill>
              <a:latin typeface="Roboto"/>
              <a:ea typeface="Roboto"/>
              <a:cs typeface="Roboto"/>
              <a:sym typeface="Roboto"/>
            </a:endParaRPr>
          </a:p>
        </p:txBody>
      </p:sp>
      <p:sp>
        <p:nvSpPr>
          <p:cNvPr id="587" name="Google Shape;587;p68"/>
          <p:cNvSpPr txBox="1">
            <a:spLocks noGrp="1"/>
          </p:cNvSpPr>
          <p:nvPr>
            <p:ph type="body" idx="2"/>
          </p:nvPr>
        </p:nvSpPr>
        <p:spPr>
          <a:xfrm>
            <a:off x="1169683" y="2566200"/>
            <a:ext cx="4811400" cy="3433600"/>
          </a:xfrm>
          <a:prstGeom prst="rect">
            <a:avLst/>
          </a:prstGeom>
        </p:spPr>
        <p:txBody>
          <a:bodyPr spcFirstLastPara="1" wrap="square" lIns="60950" tIns="60950" rIns="60950" bIns="60950" anchor="t" anchorCtr="0">
            <a:noAutofit/>
          </a:bodyPr>
          <a:lstStyle/>
          <a:p>
            <a:pPr marL="0" indent="0">
              <a:buNone/>
            </a:pPr>
            <a:endParaRPr/>
          </a:p>
          <a:p>
            <a:pPr>
              <a:buClr>
                <a:schemeClr val="accent6"/>
              </a:buClr>
            </a:pPr>
            <a:r>
              <a:rPr lang="en"/>
              <a:t>Fully-managed</a:t>
            </a:r>
            <a:endParaRPr/>
          </a:p>
          <a:p>
            <a:pPr marL="0" indent="0">
              <a:buNone/>
            </a:pPr>
            <a:r>
              <a:rPr lang="en">
                <a:solidFill>
                  <a:schemeClr val="accent6"/>
                </a:solidFill>
              </a:rPr>
              <a:t> </a:t>
            </a:r>
            <a:endParaRPr/>
          </a:p>
          <a:p>
            <a:pPr>
              <a:buClr>
                <a:schemeClr val="accent6"/>
              </a:buClr>
            </a:pPr>
            <a:r>
              <a:rPr lang="en"/>
              <a:t>Scale to zero</a:t>
            </a:r>
            <a:endParaRPr/>
          </a:p>
          <a:p>
            <a:pPr marL="0" indent="0">
              <a:buNone/>
            </a:pPr>
            <a:r>
              <a:rPr lang="en"/>
              <a:t> </a:t>
            </a:r>
            <a:endParaRPr/>
          </a:p>
          <a:p>
            <a:pPr>
              <a:buClr>
                <a:schemeClr val="accent6"/>
              </a:buClr>
            </a:pPr>
            <a:r>
              <a:rPr lang="en"/>
              <a:t>Specific versions of supported languages</a:t>
            </a:r>
            <a:endParaRPr/>
          </a:p>
          <a:p>
            <a:pPr marL="0" indent="0">
              <a:buNone/>
            </a:pPr>
            <a:r>
              <a:rPr lang="en"/>
              <a:t> </a:t>
            </a:r>
            <a:endParaRPr/>
          </a:p>
          <a:p>
            <a:pPr>
              <a:buClr>
                <a:schemeClr val="accent6"/>
              </a:buClr>
            </a:pPr>
            <a:r>
              <a:rPr lang="en"/>
              <a:t>Changes/configuration limited</a:t>
            </a:r>
            <a:endParaRPr/>
          </a:p>
        </p:txBody>
      </p:sp>
      <p:sp>
        <p:nvSpPr>
          <p:cNvPr id="588" name="Google Shape;588;p68"/>
          <p:cNvSpPr txBox="1">
            <a:spLocks noGrp="1"/>
          </p:cNvSpPr>
          <p:nvPr>
            <p:ph type="subTitle" idx="1"/>
          </p:nvPr>
        </p:nvSpPr>
        <p:spPr>
          <a:xfrm>
            <a:off x="6137533" y="1910350"/>
            <a:ext cx="4811400" cy="607600"/>
          </a:xfrm>
          <a:prstGeom prst="rect">
            <a:avLst/>
          </a:prstGeom>
          <a:solidFill>
            <a:schemeClr val="accent5"/>
          </a:solidFill>
        </p:spPr>
        <p:txBody>
          <a:bodyPr spcFirstLastPara="1" wrap="square" lIns="60950" tIns="60950" rIns="60950" bIns="60950" anchor="ctr" anchorCtr="0">
            <a:noAutofit/>
          </a:bodyPr>
          <a:lstStyle/>
          <a:p>
            <a:pPr algn="ctr"/>
            <a:r>
              <a:rPr lang="en">
                <a:latin typeface="Roboto"/>
                <a:ea typeface="Roboto"/>
                <a:cs typeface="Roboto"/>
                <a:sym typeface="Roboto"/>
              </a:rPr>
              <a:t> Flexible environment</a:t>
            </a:r>
            <a:endParaRPr>
              <a:latin typeface="Roboto"/>
              <a:ea typeface="Roboto"/>
              <a:cs typeface="Roboto"/>
              <a:sym typeface="Roboto"/>
            </a:endParaRPr>
          </a:p>
        </p:txBody>
      </p:sp>
      <p:sp>
        <p:nvSpPr>
          <p:cNvPr id="589" name="Google Shape;589;p68"/>
          <p:cNvSpPr txBox="1">
            <a:spLocks noGrp="1"/>
          </p:cNvSpPr>
          <p:nvPr>
            <p:ph type="body" idx="2"/>
          </p:nvPr>
        </p:nvSpPr>
        <p:spPr>
          <a:xfrm>
            <a:off x="6153783" y="2566200"/>
            <a:ext cx="4811400" cy="3433600"/>
          </a:xfrm>
          <a:prstGeom prst="rect">
            <a:avLst/>
          </a:prstGeom>
        </p:spPr>
        <p:txBody>
          <a:bodyPr spcFirstLastPara="1" wrap="square" lIns="60950" tIns="60950" rIns="60950" bIns="60950" anchor="t" anchorCtr="0">
            <a:noAutofit/>
          </a:bodyPr>
          <a:lstStyle/>
          <a:p>
            <a:pPr marL="0" indent="0">
              <a:buNone/>
            </a:pPr>
            <a:r>
              <a:rPr lang="en"/>
              <a:t> </a:t>
            </a:r>
            <a:endParaRPr/>
          </a:p>
          <a:p>
            <a:pPr>
              <a:buClr>
                <a:schemeClr val="accent5"/>
              </a:buClr>
            </a:pPr>
            <a:r>
              <a:rPr lang="en"/>
              <a:t>Docker container support</a:t>
            </a:r>
            <a:endParaRPr/>
          </a:p>
          <a:p>
            <a:pPr marL="0" indent="0">
              <a:buNone/>
            </a:pPr>
            <a:r>
              <a:rPr lang="en"/>
              <a:t> </a:t>
            </a:r>
            <a:endParaRPr/>
          </a:p>
          <a:p>
            <a:pPr>
              <a:buClr>
                <a:schemeClr val="accent5"/>
              </a:buClr>
            </a:pPr>
            <a:r>
              <a:rPr lang="en"/>
              <a:t>VMs exposed</a:t>
            </a:r>
            <a:endParaRPr/>
          </a:p>
          <a:p>
            <a:pPr marL="0" indent="0">
              <a:buNone/>
            </a:pPr>
            <a:r>
              <a:rPr lang="en"/>
              <a:t> </a:t>
            </a:r>
            <a:endParaRPr/>
          </a:p>
          <a:p>
            <a:pPr>
              <a:buClr>
                <a:schemeClr val="accent5"/>
              </a:buClr>
            </a:pPr>
            <a:r>
              <a:rPr lang="en"/>
              <a:t>Any language in your container</a:t>
            </a:r>
            <a:endParaRPr/>
          </a:p>
          <a:p>
            <a:pPr marL="0" indent="0">
              <a:buNone/>
            </a:pPr>
            <a:r>
              <a:rPr lang="en"/>
              <a:t> </a:t>
            </a:r>
            <a:endParaRPr/>
          </a:p>
          <a:p>
            <a:pPr>
              <a:buClr>
                <a:schemeClr val="accent5"/>
              </a:buClr>
            </a:pPr>
            <a:r>
              <a:rPr lang="en"/>
              <a:t>More options for infrastructure customization and configuration for performance</a:t>
            </a:r>
            <a:endParaRPr/>
          </a:p>
        </p:txBody>
      </p:sp>
      <p:sp>
        <p:nvSpPr>
          <p:cNvPr id="590" name="Google Shape;590;p68"/>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extLst>
      <p:ext uri="{BB962C8B-B14F-4D97-AF65-F5344CB8AC3E}">
        <p14:creationId xmlns:p14="http://schemas.microsoft.com/office/powerpoint/2010/main" val="57160312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69"/>
          <p:cNvSpPr/>
          <p:nvPr/>
        </p:nvSpPr>
        <p:spPr>
          <a:xfrm>
            <a:off x="2335366" y="1580800"/>
            <a:ext cx="8376000" cy="4555000"/>
          </a:xfrm>
          <a:prstGeom prst="rect">
            <a:avLst/>
          </a:prstGeom>
          <a:noFill/>
          <a:ln w="19050" cap="flat" cmpd="sng">
            <a:solidFill>
              <a:schemeClr val="accent4"/>
            </a:solidFill>
            <a:prstDash val="dash"/>
            <a:round/>
            <a:headEnd type="none" w="sm" len="sm"/>
            <a:tailEnd type="none" w="sm" len="sm"/>
          </a:ln>
        </p:spPr>
        <p:txBody>
          <a:bodyPr spcFirstLastPara="1" wrap="square" lIns="60950" tIns="60950" rIns="60950" bIns="60950" anchor="ctr" anchorCtr="0">
            <a:noAutofit/>
          </a:bodyPr>
          <a:lstStyle/>
          <a:p>
            <a:pPr defTabSz="609630">
              <a:buClr>
                <a:srgbClr val="000000"/>
              </a:buClr>
              <a:buSzPts val="1400"/>
            </a:pPr>
            <a:endParaRPr sz="933" kern="0">
              <a:solidFill>
                <a:srgbClr val="000000"/>
              </a:solidFill>
              <a:latin typeface="Arial"/>
              <a:ea typeface="Arial"/>
              <a:cs typeface="Arial"/>
              <a:sym typeface="Arial"/>
            </a:endParaRPr>
          </a:p>
        </p:txBody>
      </p:sp>
      <p:cxnSp>
        <p:nvCxnSpPr>
          <p:cNvPr id="596" name="Google Shape;596;p69"/>
          <p:cNvCxnSpPr/>
          <p:nvPr/>
        </p:nvCxnSpPr>
        <p:spPr>
          <a:xfrm>
            <a:off x="2218747" y="1918103"/>
            <a:ext cx="0" cy="4203000"/>
          </a:xfrm>
          <a:prstGeom prst="straightConnector1">
            <a:avLst/>
          </a:prstGeom>
          <a:noFill/>
          <a:ln w="76200" cap="flat" cmpd="sng">
            <a:solidFill>
              <a:srgbClr val="EFEFEF"/>
            </a:solidFill>
            <a:prstDash val="solid"/>
            <a:round/>
            <a:headEnd type="none" w="sm" len="sm"/>
            <a:tailEnd type="none" w="sm" len="sm"/>
          </a:ln>
        </p:spPr>
      </p:cxnSp>
      <p:grpSp>
        <p:nvGrpSpPr>
          <p:cNvPr id="597" name="Google Shape;597;p69"/>
          <p:cNvGrpSpPr/>
          <p:nvPr/>
        </p:nvGrpSpPr>
        <p:grpSpPr>
          <a:xfrm>
            <a:off x="1480634" y="2336446"/>
            <a:ext cx="519962" cy="572354"/>
            <a:chOff x="433514" y="2354433"/>
            <a:chExt cx="502800" cy="502800"/>
          </a:xfrm>
        </p:grpSpPr>
        <p:sp>
          <p:nvSpPr>
            <p:cNvPr id="598" name="Google Shape;598;p69"/>
            <p:cNvSpPr/>
            <p:nvPr/>
          </p:nvSpPr>
          <p:spPr>
            <a:xfrm>
              <a:off x="433514" y="2354433"/>
              <a:ext cx="502800" cy="502800"/>
            </a:xfrm>
            <a:prstGeom prst="roundRect">
              <a:avLst>
                <a:gd name="adj" fmla="val 1674"/>
              </a:avLst>
            </a:prstGeom>
            <a:solidFill>
              <a:srgbClr val="FFFFFF"/>
            </a:solidFill>
            <a:ln>
              <a:noFill/>
            </a:ln>
            <a:effectLst>
              <a:outerShdw blurRad="19050" dist="6350" dir="5400000" algn="ctr" rotWithShape="0">
                <a:srgbClr val="000000">
                  <a:alpha val="43920"/>
                </a:srgbClr>
              </a:outerShdw>
            </a:effectLst>
          </p:spPr>
          <p:txBody>
            <a:bodyPr spcFirstLastPara="1" wrap="square" lIns="0" tIns="0" rIns="0" bIns="0" anchor="ctr" anchorCtr="0">
              <a:noAutofit/>
            </a:bodyPr>
            <a:lstStyle/>
            <a:p>
              <a:pPr defTabSz="609630">
                <a:lnSpc>
                  <a:spcPct val="121428"/>
                </a:lnSpc>
                <a:buClr>
                  <a:srgbClr val="000000"/>
                </a:buClr>
                <a:buSzPts val="700"/>
              </a:pPr>
              <a:endParaRPr sz="467" kern="0">
                <a:solidFill>
                  <a:srgbClr val="000000"/>
                </a:solidFill>
                <a:latin typeface="Roboto"/>
                <a:ea typeface="Roboto"/>
                <a:cs typeface="Roboto"/>
                <a:sym typeface="Roboto"/>
              </a:endParaRPr>
            </a:p>
          </p:txBody>
        </p:sp>
        <p:pic>
          <p:nvPicPr>
            <p:cNvPr id="599" name="Google Shape;599;p69"/>
            <p:cNvPicPr preferRelativeResize="0"/>
            <p:nvPr/>
          </p:nvPicPr>
          <p:blipFill rotWithShape="1">
            <a:blip r:embed="rId3">
              <a:alphaModFix/>
            </a:blip>
            <a:srcRect/>
            <a:stretch/>
          </p:blipFill>
          <p:spPr>
            <a:xfrm>
              <a:off x="470089" y="2391008"/>
              <a:ext cx="429900" cy="429900"/>
            </a:xfrm>
            <a:prstGeom prst="rect">
              <a:avLst/>
            </a:prstGeom>
            <a:noFill/>
            <a:ln>
              <a:noFill/>
            </a:ln>
          </p:spPr>
        </p:pic>
      </p:grpSp>
      <p:grpSp>
        <p:nvGrpSpPr>
          <p:cNvPr id="600" name="Google Shape;600;p69"/>
          <p:cNvGrpSpPr/>
          <p:nvPr/>
        </p:nvGrpSpPr>
        <p:grpSpPr>
          <a:xfrm>
            <a:off x="1480634" y="3824196"/>
            <a:ext cx="519962" cy="572354"/>
            <a:chOff x="433514" y="2354433"/>
            <a:chExt cx="502800" cy="502800"/>
          </a:xfrm>
        </p:grpSpPr>
        <p:sp>
          <p:nvSpPr>
            <p:cNvPr id="601" name="Google Shape;601;p69"/>
            <p:cNvSpPr/>
            <p:nvPr/>
          </p:nvSpPr>
          <p:spPr>
            <a:xfrm>
              <a:off x="433514" y="2354433"/>
              <a:ext cx="502800" cy="502800"/>
            </a:xfrm>
            <a:prstGeom prst="roundRect">
              <a:avLst>
                <a:gd name="adj" fmla="val 1674"/>
              </a:avLst>
            </a:prstGeom>
            <a:solidFill>
              <a:srgbClr val="FFFFFF"/>
            </a:solidFill>
            <a:ln>
              <a:noFill/>
            </a:ln>
            <a:effectLst>
              <a:outerShdw blurRad="19050" dist="6350" dir="5400000" algn="ctr" rotWithShape="0">
                <a:srgbClr val="000000">
                  <a:alpha val="43920"/>
                </a:srgbClr>
              </a:outerShdw>
            </a:effectLst>
          </p:spPr>
          <p:txBody>
            <a:bodyPr spcFirstLastPara="1" wrap="square" lIns="0" tIns="0" rIns="0" bIns="0" anchor="ctr" anchorCtr="0">
              <a:noAutofit/>
            </a:bodyPr>
            <a:lstStyle/>
            <a:p>
              <a:pPr defTabSz="609630">
                <a:lnSpc>
                  <a:spcPct val="121428"/>
                </a:lnSpc>
                <a:buClr>
                  <a:srgbClr val="000000"/>
                </a:buClr>
                <a:buSzPts val="700"/>
              </a:pPr>
              <a:endParaRPr sz="467" kern="0">
                <a:solidFill>
                  <a:srgbClr val="000000"/>
                </a:solidFill>
                <a:latin typeface="Roboto"/>
                <a:ea typeface="Roboto"/>
                <a:cs typeface="Roboto"/>
                <a:sym typeface="Roboto"/>
              </a:endParaRPr>
            </a:p>
          </p:txBody>
        </p:sp>
        <p:pic>
          <p:nvPicPr>
            <p:cNvPr id="602" name="Google Shape;602;p69"/>
            <p:cNvPicPr preferRelativeResize="0"/>
            <p:nvPr/>
          </p:nvPicPr>
          <p:blipFill rotWithShape="1">
            <a:blip r:embed="rId4">
              <a:alphaModFix/>
            </a:blip>
            <a:srcRect/>
            <a:stretch/>
          </p:blipFill>
          <p:spPr>
            <a:xfrm>
              <a:off x="470089" y="2391008"/>
              <a:ext cx="429900" cy="429900"/>
            </a:xfrm>
            <a:prstGeom prst="rect">
              <a:avLst/>
            </a:prstGeom>
            <a:noFill/>
            <a:ln>
              <a:noFill/>
            </a:ln>
          </p:spPr>
        </p:pic>
      </p:grpSp>
      <p:sp>
        <p:nvSpPr>
          <p:cNvPr id="603" name="Google Shape;603;p69"/>
          <p:cNvSpPr txBox="1"/>
          <p:nvPr/>
        </p:nvSpPr>
        <p:spPr>
          <a:xfrm>
            <a:off x="4249313" y="1831562"/>
            <a:ext cx="1469800" cy="631800"/>
          </a:xfrm>
          <a:prstGeom prst="rect">
            <a:avLst/>
          </a:prstGeom>
          <a:noFill/>
          <a:ln>
            <a:noFill/>
          </a:ln>
        </p:spPr>
        <p:txBody>
          <a:bodyPr spcFirstLastPara="1" wrap="square" lIns="60950" tIns="60950" rIns="60950" bIns="60950" anchor="ctr" anchorCtr="0">
            <a:noAutofit/>
          </a:bodyPr>
          <a:lstStyle/>
          <a:p>
            <a:pPr algn="ctr" defTabSz="609630">
              <a:buClr>
                <a:srgbClr val="000000"/>
              </a:buClr>
              <a:buSzPts val="1200"/>
            </a:pPr>
            <a:r>
              <a:rPr lang="en" sz="1333" kern="0">
                <a:solidFill>
                  <a:srgbClr val="3C4043"/>
                </a:solidFill>
                <a:latin typeface="Roboto"/>
                <a:ea typeface="Roboto"/>
                <a:cs typeface="Roboto"/>
                <a:sym typeface="Roboto"/>
              </a:rPr>
              <a:t>Front end application</a:t>
            </a:r>
            <a:endParaRPr sz="1333" i="1" kern="0">
              <a:solidFill>
                <a:srgbClr val="3C4043"/>
              </a:solidFill>
              <a:latin typeface="Roboto"/>
              <a:ea typeface="Roboto"/>
              <a:cs typeface="Roboto"/>
              <a:sym typeface="Roboto"/>
            </a:endParaRPr>
          </a:p>
        </p:txBody>
      </p:sp>
      <p:sp>
        <p:nvSpPr>
          <p:cNvPr id="604" name="Google Shape;604;p69"/>
          <p:cNvSpPr txBox="1"/>
          <p:nvPr/>
        </p:nvSpPr>
        <p:spPr>
          <a:xfrm>
            <a:off x="8974780" y="1831562"/>
            <a:ext cx="1469800" cy="631800"/>
          </a:xfrm>
          <a:prstGeom prst="rect">
            <a:avLst/>
          </a:prstGeom>
          <a:noFill/>
          <a:ln>
            <a:noFill/>
          </a:ln>
        </p:spPr>
        <p:txBody>
          <a:bodyPr spcFirstLastPara="1" wrap="square" lIns="60950" tIns="60950" rIns="60950" bIns="60950" anchor="ctr" anchorCtr="0">
            <a:noAutofit/>
          </a:bodyPr>
          <a:lstStyle/>
          <a:p>
            <a:pPr algn="ctr" defTabSz="609630">
              <a:buClr>
                <a:srgbClr val="000000"/>
              </a:buClr>
              <a:buSzPts val="1200"/>
            </a:pPr>
            <a:r>
              <a:rPr lang="en" sz="1333" kern="0">
                <a:solidFill>
                  <a:srgbClr val="3C4043"/>
                </a:solidFill>
                <a:latin typeface="Roboto"/>
                <a:ea typeface="Roboto"/>
                <a:cs typeface="Roboto"/>
                <a:sym typeface="Roboto"/>
              </a:rPr>
              <a:t>Batch</a:t>
            </a:r>
            <a:endParaRPr sz="1333" kern="0">
              <a:solidFill>
                <a:srgbClr val="3C4043"/>
              </a:solidFill>
              <a:latin typeface="Roboto"/>
              <a:ea typeface="Roboto"/>
              <a:cs typeface="Roboto"/>
              <a:sym typeface="Roboto"/>
            </a:endParaRPr>
          </a:p>
          <a:p>
            <a:pPr algn="ctr" defTabSz="609630">
              <a:buClr>
                <a:srgbClr val="000000"/>
              </a:buClr>
              <a:buSzPts val="1200"/>
            </a:pPr>
            <a:r>
              <a:rPr lang="en" sz="1333" kern="0">
                <a:solidFill>
                  <a:srgbClr val="3C4043"/>
                </a:solidFill>
                <a:latin typeface="Roboto"/>
                <a:ea typeface="Roboto"/>
                <a:cs typeface="Roboto"/>
                <a:sym typeface="Roboto"/>
              </a:rPr>
              <a:t>application</a:t>
            </a:r>
            <a:endParaRPr sz="1333" i="1" kern="0">
              <a:solidFill>
                <a:srgbClr val="3C4043"/>
              </a:solidFill>
              <a:latin typeface="Roboto"/>
              <a:ea typeface="Roboto"/>
              <a:cs typeface="Roboto"/>
              <a:sym typeface="Roboto"/>
            </a:endParaRPr>
          </a:p>
        </p:txBody>
      </p:sp>
      <p:grpSp>
        <p:nvGrpSpPr>
          <p:cNvPr id="605" name="Google Shape;605;p69"/>
          <p:cNvGrpSpPr/>
          <p:nvPr/>
        </p:nvGrpSpPr>
        <p:grpSpPr>
          <a:xfrm>
            <a:off x="6678049" y="3380658"/>
            <a:ext cx="1418920" cy="1267983"/>
            <a:chOff x="10091016" y="4832419"/>
            <a:chExt cx="2240400" cy="2002500"/>
          </a:xfrm>
        </p:grpSpPr>
        <p:sp>
          <p:nvSpPr>
            <p:cNvPr id="606" name="Google Shape;606;p69"/>
            <p:cNvSpPr/>
            <p:nvPr/>
          </p:nvSpPr>
          <p:spPr>
            <a:xfrm>
              <a:off x="10091016" y="4832419"/>
              <a:ext cx="2240400" cy="2002500"/>
            </a:xfrm>
            <a:prstGeom prst="roundRect">
              <a:avLst>
                <a:gd name="adj" fmla="val 16667"/>
              </a:avLst>
            </a:prstGeom>
            <a:noFill/>
            <a:ln w="19050" cap="flat" cmpd="sng">
              <a:solidFill>
                <a:srgbClr val="0D5BD8"/>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buSzPts val="1400"/>
              </a:pPr>
              <a:endParaRPr sz="933" kern="0">
                <a:solidFill>
                  <a:srgbClr val="000000"/>
                </a:solidFill>
                <a:latin typeface="Arial"/>
                <a:ea typeface="Arial"/>
                <a:cs typeface="Arial"/>
                <a:sym typeface="Arial"/>
              </a:endParaRPr>
            </a:p>
          </p:txBody>
        </p:sp>
        <p:pic>
          <p:nvPicPr>
            <p:cNvPr id="607" name="Google Shape;607;p69"/>
            <p:cNvPicPr preferRelativeResize="0"/>
            <p:nvPr/>
          </p:nvPicPr>
          <p:blipFill rotWithShape="1">
            <a:blip r:embed="rId5">
              <a:alphaModFix/>
            </a:blip>
            <a:srcRect/>
            <a:stretch/>
          </p:blipFill>
          <p:spPr>
            <a:xfrm>
              <a:off x="10502556" y="4958685"/>
              <a:ext cx="1417320" cy="1417320"/>
            </a:xfrm>
            <a:prstGeom prst="rect">
              <a:avLst/>
            </a:prstGeom>
            <a:noFill/>
            <a:ln>
              <a:noFill/>
            </a:ln>
          </p:spPr>
        </p:pic>
        <p:sp>
          <p:nvSpPr>
            <p:cNvPr id="608" name="Google Shape;608;p69"/>
            <p:cNvSpPr txBox="1"/>
            <p:nvPr/>
          </p:nvSpPr>
          <p:spPr>
            <a:xfrm>
              <a:off x="10443966" y="6311841"/>
              <a:ext cx="1534500" cy="442800"/>
            </a:xfrm>
            <a:prstGeom prst="rect">
              <a:avLst/>
            </a:prstGeom>
            <a:noFill/>
            <a:ln>
              <a:noFill/>
            </a:ln>
          </p:spPr>
          <p:txBody>
            <a:bodyPr spcFirstLastPara="1" wrap="square" lIns="60950" tIns="60950" rIns="60950" bIns="60950" anchor="ctr" anchorCtr="0">
              <a:noAutofit/>
            </a:bodyPr>
            <a:lstStyle/>
            <a:p>
              <a:pPr algn="ctr" defTabSz="609630">
                <a:buClr>
                  <a:srgbClr val="000000"/>
                </a:buClr>
                <a:buSzPts val="1200"/>
              </a:pPr>
              <a:r>
                <a:rPr lang="en" sz="1333" kern="0">
                  <a:solidFill>
                    <a:srgbClr val="1A73E8"/>
                  </a:solidFill>
                  <a:latin typeface="Google Sans"/>
                  <a:ea typeface="Google Sans"/>
                  <a:cs typeface="Google Sans"/>
                  <a:sym typeface="Google Sans"/>
                </a:rPr>
                <a:t>Cloud SQL</a:t>
              </a:r>
              <a:endParaRPr sz="1333" i="1" kern="0">
                <a:solidFill>
                  <a:srgbClr val="1A73E8"/>
                </a:solidFill>
                <a:latin typeface="Google Sans"/>
                <a:ea typeface="Google Sans"/>
                <a:cs typeface="Google Sans"/>
                <a:sym typeface="Google Sans"/>
              </a:endParaRPr>
            </a:p>
          </p:txBody>
        </p:sp>
      </p:grpSp>
      <p:grpSp>
        <p:nvGrpSpPr>
          <p:cNvPr id="609" name="Google Shape;609;p69"/>
          <p:cNvGrpSpPr/>
          <p:nvPr/>
        </p:nvGrpSpPr>
        <p:grpSpPr>
          <a:xfrm>
            <a:off x="6678049" y="2007879"/>
            <a:ext cx="1418350" cy="1267603"/>
            <a:chOff x="10091017" y="2664416"/>
            <a:chExt cx="2239500" cy="2001900"/>
          </a:xfrm>
        </p:grpSpPr>
        <p:sp>
          <p:nvSpPr>
            <p:cNvPr id="610" name="Google Shape;610;p69"/>
            <p:cNvSpPr/>
            <p:nvPr/>
          </p:nvSpPr>
          <p:spPr>
            <a:xfrm>
              <a:off x="10091017" y="2664416"/>
              <a:ext cx="2239500" cy="2001900"/>
            </a:xfrm>
            <a:prstGeom prst="roundRect">
              <a:avLst>
                <a:gd name="adj" fmla="val 9764"/>
              </a:avLst>
            </a:prstGeom>
            <a:noFill/>
            <a:ln w="19050" cap="flat" cmpd="sng">
              <a:solidFill>
                <a:srgbClr val="0D5BD8"/>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buSzPts val="1400"/>
              </a:pPr>
              <a:endParaRPr sz="933" kern="0">
                <a:solidFill>
                  <a:srgbClr val="000000"/>
                </a:solidFill>
                <a:latin typeface="Arial"/>
                <a:ea typeface="Arial"/>
                <a:cs typeface="Arial"/>
                <a:sym typeface="Arial"/>
              </a:endParaRPr>
            </a:p>
          </p:txBody>
        </p:sp>
        <p:pic>
          <p:nvPicPr>
            <p:cNvPr id="611" name="Google Shape;611;p69"/>
            <p:cNvPicPr preferRelativeResize="0"/>
            <p:nvPr/>
          </p:nvPicPr>
          <p:blipFill rotWithShape="1">
            <a:blip r:embed="rId6">
              <a:alphaModFix/>
            </a:blip>
            <a:srcRect/>
            <a:stretch/>
          </p:blipFill>
          <p:spPr>
            <a:xfrm>
              <a:off x="10502107" y="2792125"/>
              <a:ext cx="1417320" cy="1417320"/>
            </a:xfrm>
            <a:prstGeom prst="rect">
              <a:avLst/>
            </a:prstGeom>
            <a:noFill/>
            <a:ln>
              <a:noFill/>
            </a:ln>
          </p:spPr>
        </p:pic>
        <p:sp>
          <p:nvSpPr>
            <p:cNvPr id="612" name="Google Shape;612;p69"/>
            <p:cNvSpPr txBox="1"/>
            <p:nvPr/>
          </p:nvSpPr>
          <p:spPr>
            <a:xfrm>
              <a:off x="10183417" y="4142400"/>
              <a:ext cx="2054700" cy="442800"/>
            </a:xfrm>
            <a:prstGeom prst="rect">
              <a:avLst/>
            </a:prstGeom>
            <a:noFill/>
            <a:ln>
              <a:noFill/>
            </a:ln>
          </p:spPr>
          <p:txBody>
            <a:bodyPr spcFirstLastPara="1" wrap="square" lIns="60950" tIns="60950" rIns="60950" bIns="60950" anchor="ctr" anchorCtr="0">
              <a:noAutofit/>
            </a:bodyPr>
            <a:lstStyle/>
            <a:p>
              <a:pPr algn="ctr" defTabSz="609630">
                <a:buClr>
                  <a:srgbClr val="000000"/>
                </a:buClr>
                <a:buSzPts val="1200"/>
              </a:pPr>
              <a:r>
                <a:rPr lang="en" sz="1333" kern="0">
                  <a:solidFill>
                    <a:srgbClr val="1A73E8"/>
                  </a:solidFill>
                  <a:latin typeface="Google Sans"/>
                  <a:ea typeface="Google Sans"/>
                  <a:cs typeface="Google Sans"/>
                  <a:sym typeface="Google Sans"/>
                </a:rPr>
                <a:t>Datastore</a:t>
              </a:r>
              <a:endParaRPr sz="1333" i="1" kern="0">
                <a:solidFill>
                  <a:srgbClr val="1A73E8"/>
                </a:solidFill>
                <a:latin typeface="Google Sans"/>
                <a:ea typeface="Google Sans"/>
                <a:cs typeface="Google Sans"/>
                <a:sym typeface="Google Sans"/>
              </a:endParaRPr>
            </a:p>
          </p:txBody>
        </p:sp>
      </p:grpSp>
      <p:grpSp>
        <p:nvGrpSpPr>
          <p:cNvPr id="613" name="Google Shape;613;p69"/>
          <p:cNvGrpSpPr/>
          <p:nvPr/>
        </p:nvGrpSpPr>
        <p:grpSpPr>
          <a:xfrm>
            <a:off x="5138046" y="4710057"/>
            <a:ext cx="1158240" cy="1152297"/>
            <a:chOff x="7507031" y="6931911"/>
            <a:chExt cx="1828800" cy="1819800"/>
          </a:xfrm>
        </p:grpSpPr>
        <p:sp>
          <p:nvSpPr>
            <p:cNvPr id="614" name="Google Shape;614;p69"/>
            <p:cNvSpPr/>
            <p:nvPr/>
          </p:nvSpPr>
          <p:spPr>
            <a:xfrm>
              <a:off x="7507031" y="6931911"/>
              <a:ext cx="1828800" cy="18198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buSzPts val="1400"/>
              </a:pPr>
              <a:endParaRPr sz="933" kern="0">
                <a:solidFill>
                  <a:srgbClr val="000000"/>
                </a:solidFill>
                <a:latin typeface="Arial"/>
                <a:ea typeface="Arial"/>
                <a:cs typeface="Arial"/>
                <a:sym typeface="Arial"/>
              </a:endParaRPr>
            </a:p>
          </p:txBody>
        </p:sp>
        <p:pic>
          <p:nvPicPr>
            <p:cNvPr id="615" name="Google Shape;615;p69" descr="Cloud-Storage_256px.png"/>
            <p:cNvPicPr preferRelativeResize="0"/>
            <p:nvPr/>
          </p:nvPicPr>
          <p:blipFill rotWithShape="1">
            <a:blip r:embed="rId7">
              <a:alphaModFix/>
            </a:blip>
            <a:srcRect t="5092" b="5092"/>
            <a:stretch/>
          </p:blipFill>
          <p:spPr>
            <a:xfrm>
              <a:off x="7838067" y="7059464"/>
              <a:ext cx="1166728" cy="1153776"/>
            </a:xfrm>
            <a:prstGeom prst="rect">
              <a:avLst/>
            </a:prstGeom>
            <a:noFill/>
            <a:ln>
              <a:noFill/>
            </a:ln>
          </p:spPr>
        </p:pic>
        <p:sp>
          <p:nvSpPr>
            <p:cNvPr id="616" name="Google Shape;616;p69"/>
            <p:cNvSpPr txBox="1"/>
            <p:nvPr/>
          </p:nvSpPr>
          <p:spPr>
            <a:xfrm>
              <a:off x="7507031" y="8181635"/>
              <a:ext cx="1828800" cy="442800"/>
            </a:xfrm>
            <a:prstGeom prst="rect">
              <a:avLst/>
            </a:prstGeom>
            <a:noFill/>
            <a:ln>
              <a:noFill/>
            </a:ln>
          </p:spPr>
          <p:txBody>
            <a:bodyPr spcFirstLastPara="1" wrap="square" lIns="0" tIns="60950" rIns="0" bIns="60950" anchor="ctr" anchorCtr="0">
              <a:noAutofit/>
            </a:bodyPr>
            <a:lstStyle/>
            <a:p>
              <a:pPr algn="ctr" defTabSz="609630">
                <a:buClr>
                  <a:srgbClr val="000000"/>
                </a:buClr>
                <a:buSzPts val="1200"/>
              </a:pPr>
              <a:r>
                <a:rPr lang="en" sz="1333" kern="0">
                  <a:solidFill>
                    <a:srgbClr val="1A73E8"/>
                  </a:solidFill>
                  <a:latin typeface="Google Sans"/>
                  <a:ea typeface="Google Sans"/>
                  <a:cs typeface="Google Sans"/>
                  <a:sym typeface="Google Sans"/>
                </a:rPr>
                <a:t>Cloud Storage</a:t>
              </a:r>
              <a:endParaRPr sz="1333" i="1" kern="0">
                <a:solidFill>
                  <a:srgbClr val="1A73E8"/>
                </a:solidFill>
                <a:latin typeface="Google Sans"/>
                <a:ea typeface="Google Sans"/>
                <a:cs typeface="Google Sans"/>
                <a:sym typeface="Google Sans"/>
              </a:endParaRPr>
            </a:p>
          </p:txBody>
        </p:sp>
      </p:grpSp>
      <p:grpSp>
        <p:nvGrpSpPr>
          <p:cNvPr id="617" name="Google Shape;617;p69"/>
          <p:cNvGrpSpPr/>
          <p:nvPr/>
        </p:nvGrpSpPr>
        <p:grpSpPr>
          <a:xfrm>
            <a:off x="4270841" y="2493182"/>
            <a:ext cx="1469460" cy="1669749"/>
            <a:chOff x="5716216" y="3263417"/>
            <a:chExt cx="2320200" cy="2637000"/>
          </a:xfrm>
        </p:grpSpPr>
        <p:sp>
          <p:nvSpPr>
            <p:cNvPr id="618" name="Google Shape;618;p69"/>
            <p:cNvSpPr/>
            <p:nvPr/>
          </p:nvSpPr>
          <p:spPr>
            <a:xfrm>
              <a:off x="5716216" y="3263417"/>
              <a:ext cx="2320200" cy="2637000"/>
            </a:xfrm>
            <a:prstGeom prst="roundRect">
              <a:avLst>
                <a:gd name="adj" fmla="val 7209"/>
              </a:avLst>
            </a:prstGeom>
            <a:solidFill>
              <a:srgbClr val="CFE2F3"/>
            </a:solidFill>
            <a:ln w="19050" cap="flat" cmpd="sng">
              <a:solidFill>
                <a:srgbClr val="0D5BD8"/>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buSzPts val="1400"/>
              </a:pPr>
              <a:endParaRPr sz="933" kern="0">
                <a:solidFill>
                  <a:srgbClr val="000000"/>
                </a:solidFill>
                <a:latin typeface="Arial"/>
                <a:ea typeface="Arial"/>
                <a:cs typeface="Arial"/>
                <a:sym typeface="Arial"/>
              </a:endParaRPr>
            </a:p>
          </p:txBody>
        </p:sp>
        <p:grpSp>
          <p:nvGrpSpPr>
            <p:cNvPr id="619" name="Google Shape;619;p69"/>
            <p:cNvGrpSpPr/>
            <p:nvPr/>
          </p:nvGrpSpPr>
          <p:grpSpPr>
            <a:xfrm>
              <a:off x="5906186" y="3351190"/>
              <a:ext cx="1940260" cy="1828343"/>
              <a:chOff x="6010457" y="3351190"/>
              <a:chExt cx="1940260" cy="1828343"/>
            </a:xfrm>
          </p:grpSpPr>
          <p:pic>
            <p:nvPicPr>
              <p:cNvPr id="620" name="Google Shape;620;p69" descr="App-Engine_256px.png"/>
              <p:cNvPicPr preferRelativeResize="0"/>
              <p:nvPr/>
            </p:nvPicPr>
            <p:blipFill rotWithShape="1">
              <a:blip r:embed="rId8">
                <a:alphaModFix amt="40000"/>
              </a:blip>
              <a:srcRect t="5092" b="5092"/>
              <a:stretch/>
            </p:blipFill>
            <p:spPr>
              <a:xfrm>
                <a:off x="6530758" y="3351190"/>
                <a:ext cx="1419959" cy="1404598"/>
              </a:xfrm>
              <a:prstGeom prst="rect">
                <a:avLst/>
              </a:prstGeom>
              <a:noFill/>
              <a:ln>
                <a:noFill/>
              </a:ln>
            </p:spPr>
          </p:pic>
          <p:pic>
            <p:nvPicPr>
              <p:cNvPr id="621" name="Google Shape;621;p69" descr="App-Engine_256px.png"/>
              <p:cNvPicPr preferRelativeResize="0"/>
              <p:nvPr/>
            </p:nvPicPr>
            <p:blipFill rotWithShape="1">
              <a:blip r:embed="rId8">
                <a:alphaModFix amt="70000"/>
              </a:blip>
              <a:srcRect t="5092" b="5092"/>
              <a:stretch/>
            </p:blipFill>
            <p:spPr>
              <a:xfrm>
                <a:off x="6270608" y="3556701"/>
                <a:ext cx="1419959" cy="1404598"/>
              </a:xfrm>
              <a:prstGeom prst="rect">
                <a:avLst/>
              </a:prstGeom>
              <a:noFill/>
              <a:ln>
                <a:noFill/>
              </a:ln>
            </p:spPr>
          </p:pic>
          <p:pic>
            <p:nvPicPr>
              <p:cNvPr id="622" name="Google Shape;622;p69"/>
              <p:cNvPicPr preferRelativeResize="0"/>
              <p:nvPr/>
            </p:nvPicPr>
            <p:blipFill rotWithShape="1">
              <a:blip r:embed="rId9">
                <a:alphaModFix/>
              </a:blip>
              <a:srcRect t="89" b="99"/>
              <a:stretch/>
            </p:blipFill>
            <p:spPr>
              <a:xfrm>
                <a:off x="6010457" y="3762213"/>
                <a:ext cx="1419959" cy="1417320"/>
              </a:xfrm>
              <a:prstGeom prst="rect">
                <a:avLst/>
              </a:prstGeom>
              <a:noFill/>
              <a:ln>
                <a:noFill/>
              </a:ln>
            </p:spPr>
          </p:pic>
        </p:grpSp>
        <p:sp>
          <p:nvSpPr>
            <p:cNvPr id="623" name="Google Shape;623;p69"/>
            <p:cNvSpPr txBox="1"/>
            <p:nvPr/>
          </p:nvSpPr>
          <p:spPr>
            <a:xfrm>
              <a:off x="5906266" y="5147738"/>
              <a:ext cx="1940100" cy="652200"/>
            </a:xfrm>
            <a:prstGeom prst="rect">
              <a:avLst/>
            </a:prstGeom>
            <a:noFill/>
            <a:ln>
              <a:noFill/>
            </a:ln>
          </p:spPr>
          <p:txBody>
            <a:bodyPr spcFirstLastPara="1" wrap="square" lIns="60950" tIns="60950" rIns="60950" bIns="60950" anchor="ctr" anchorCtr="0">
              <a:noAutofit/>
            </a:bodyPr>
            <a:lstStyle/>
            <a:p>
              <a:pPr algn="ctr" defTabSz="609630">
                <a:buClr>
                  <a:srgbClr val="000000"/>
                </a:buClr>
                <a:buSzPts val="1200"/>
              </a:pPr>
              <a:r>
                <a:rPr lang="en" sz="1333" kern="0">
                  <a:solidFill>
                    <a:srgbClr val="1A73E8"/>
                  </a:solidFill>
                  <a:latin typeface="Google Sans"/>
                  <a:ea typeface="Google Sans"/>
                  <a:cs typeface="Google Sans"/>
                  <a:sym typeface="Google Sans"/>
                </a:rPr>
                <a:t>App Engine</a:t>
              </a:r>
              <a:endParaRPr sz="1333" kern="0">
                <a:solidFill>
                  <a:srgbClr val="1A73E8"/>
                </a:solidFill>
                <a:latin typeface="Google Sans"/>
                <a:ea typeface="Google Sans"/>
                <a:cs typeface="Google Sans"/>
                <a:sym typeface="Google Sans"/>
              </a:endParaRPr>
            </a:p>
            <a:p>
              <a:pPr algn="ctr" defTabSz="609630">
                <a:buClr>
                  <a:srgbClr val="000000"/>
                </a:buClr>
                <a:buSzPts val="1200"/>
              </a:pPr>
              <a:r>
                <a:rPr lang="en" sz="1333" kern="0">
                  <a:solidFill>
                    <a:srgbClr val="3C4043"/>
                  </a:solidFill>
                  <a:latin typeface="Roboto"/>
                  <a:ea typeface="Roboto"/>
                  <a:cs typeface="Roboto"/>
                  <a:sym typeface="Roboto"/>
                </a:rPr>
                <a:t>Front end</a:t>
              </a:r>
              <a:endParaRPr sz="1333" kern="0">
                <a:solidFill>
                  <a:srgbClr val="3C4043"/>
                </a:solidFill>
                <a:latin typeface="Roboto"/>
                <a:ea typeface="Roboto"/>
                <a:cs typeface="Roboto"/>
                <a:sym typeface="Roboto"/>
              </a:endParaRPr>
            </a:p>
          </p:txBody>
        </p:sp>
      </p:grpSp>
      <p:sp>
        <p:nvSpPr>
          <p:cNvPr id="624" name="Google Shape;624;p69"/>
          <p:cNvSpPr/>
          <p:nvPr/>
        </p:nvSpPr>
        <p:spPr>
          <a:xfrm>
            <a:off x="2417764" y="2558154"/>
            <a:ext cx="1301600" cy="1539000"/>
          </a:xfrm>
          <a:prstGeom prst="roundRect">
            <a:avLst>
              <a:gd name="adj" fmla="val 4395"/>
            </a:avLst>
          </a:prstGeom>
          <a:noFill/>
          <a:ln w="19050" cap="flat" cmpd="sng">
            <a:solidFill>
              <a:srgbClr val="0D5BD8"/>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buSzPts val="1400"/>
            </a:pPr>
            <a:endParaRPr sz="933" kern="0">
              <a:solidFill>
                <a:srgbClr val="000000"/>
              </a:solidFill>
              <a:latin typeface="Arial"/>
              <a:ea typeface="Arial"/>
              <a:cs typeface="Arial"/>
              <a:sym typeface="Arial"/>
            </a:endParaRPr>
          </a:p>
        </p:txBody>
      </p:sp>
      <p:pic>
        <p:nvPicPr>
          <p:cNvPr id="625" name="Google Shape;625;p69"/>
          <p:cNvPicPr preferRelativeResize="0"/>
          <p:nvPr/>
        </p:nvPicPr>
        <p:blipFill rotWithShape="1">
          <a:blip r:embed="rId10">
            <a:alphaModFix/>
          </a:blip>
          <a:srcRect/>
          <a:stretch/>
        </p:blipFill>
        <p:spPr>
          <a:xfrm>
            <a:off x="2619604" y="2638088"/>
            <a:ext cx="897649" cy="897329"/>
          </a:xfrm>
          <a:prstGeom prst="rect">
            <a:avLst/>
          </a:prstGeom>
          <a:noFill/>
          <a:ln>
            <a:noFill/>
          </a:ln>
        </p:spPr>
      </p:pic>
      <p:sp>
        <p:nvSpPr>
          <p:cNvPr id="626" name="Google Shape;626;p69"/>
          <p:cNvSpPr txBox="1"/>
          <p:nvPr/>
        </p:nvSpPr>
        <p:spPr>
          <a:xfrm>
            <a:off x="2457285" y="3651853"/>
            <a:ext cx="1222600" cy="413000"/>
          </a:xfrm>
          <a:prstGeom prst="rect">
            <a:avLst/>
          </a:prstGeom>
          <a:solidFill>
            <a:srgbClr val="FFFFFF"/>
          </a:solidFill>
          <a:ln>
            <a:noFill/>
          </a:ln>
        </p:spPr>
        <p:txBody>
          <a:bodyPr spcFirstLastPara="1" wrap="square" lIns="60950" tIns="60950" rIns="60950" bIns="60950" anchor="ctr" anchorCtr="0">
            <a:noAutofit/>
          </a:bodyPr>
          <a:lstStyle/>
          <a:p>
            <a:pPr algn="ctr" defTabSz="609630">
              <a:buClr>
                <a:srgbClr val="000000"/>
              </a:buClr>
              <a:buSzPts val="1200"/>
            </a:pPr>
            <a:r>
              <a:rPr lang="en" sz="1333" kern="0">
                <a:solidFill>
                  <a:srgbClr val="1A73E8"/>
                </a:solidFill>
                <a:latin typeface="Google Sans"/>
                <a:ea typeface="Google Sans"/>
                <a:cs typeface="Google Sans"/>
                <a:sym typeface="Google Sans"/>
              </a:rPr>
              <a:t>Cloud Load Balancing</a:t>
            </a:r>
            <a:endParaRPr sz="1333" i="1" kern="0">
              <a:solidFill>
                <a:srgbClr val="1A73E8"/>
              </a:solidFill>
              <a:latin typeface="Google Sans"/>
              <a:ea typeface="Google Sans"/>
              <a:cs typeface="Google Sans"/>
              <a:sym typeface="Google Sans"/>
            </a:endParaRPr>
          </a:p>
        </p:txBody>
      </p:sp>
      <p:cxnSp>
        <p:nvCxnSpPr>
          <p:cNvPr id="627" name="Google Shape;627;p69"/>
          <p:cNvCxnSpPr>
            <a:stCxn id="599" idx="3"/>
            <a:endCxn id="628" idx="0"/>
          </p:cNvCxnSpPr>
          <p:nvPr/>
        </p:nvCxnSpPr>
        <p:spPr>
          <a:xfrm>
            <a:off x="1963031" y="2622765"/>
            <a:ext cx="461000" cy="327400"/>
          </a:xfrm>
          <a:prstGeom prst="straightConnector1">
            <a:avLst/>
          </a:prstGeom>
          <a:noFill/>
          <a:ln w="19050" cap="flat" cmpd="sng">
            <a:solidFill>
              <a:schemeClr val="lt1"/>
            </a:solidFill>
            <a:prstDash val="solid"/>
            <a:round/>
            <a:headEnd type="none" w="sm" len="sm"/>
            <a:tailEnd type="none" w="sm" len="sm"/>
          </a:ln>
        </p:spPr>
      </p:cxnSp>
      <p:grpSp>
        <p:nvGrpSpPr>
          <p:cNvPr id="629" name="Google Shape;629;p69"/>
          <p:cNvGrpSpPr/>
          <p:nvPr/>
        </p:nvGrpSpPr>
        <p:grpSpPr>
          <a:xfrm>
            <a:off x="3714849" y="4710057"/>
            <a:ext cx="1158240" cy="1152297"/>
            <a:chOff x="5259877" y="6931911"/>
            <a:chExt cx="1828800" cy="1819800"/>
          </a:xfrm>
        </p:grpSpPr>
        <p:sp>
          <p:nvSpPr>
            <p:cNvPr id="630" name="Google Shape;630;p69"/>
            <p:cNvSpPr/>
            <p:nvPr/>
          </p:nvSpPr>
          <p:spPr>
            <a:xfrm>
              <a:off x="5259877" y="6931911"/>
              <a:ext cx="1828800" cy="1819800"/>
            </a:xfrm>
            <a:prstGeom prst="roundRect">
              <a:avLst>
                <a:gd name="adj" fmla="val 8188"/>
              </a:avLst>
            </a:prstGeom>
            <a:noFill/>
            <a:ln w="19050" cap="flat" cmpd="sng">
              <a:solidFill>
                <a:schemeClr val="accent2"/>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buSzPts val="1400"/>
              </a:pPr>
              <a:endParaRPr sz="933" kern="0">
                <a:solidFill>
                  <a:srgbClr val="000000"/>
                </a:solidFill>
                <a:latin typeface="Arial"/>
                <a:ea typeface="Arial"/>
                <a:cs typeface="Arial"/>
                <a:sym typeface="Arial"/>
              </a:endParaRPr>
            </a:p>
          </p:txBody>
        </p:sp>
        <p:pic>
          <p:nvPicPr>
            <p:cNvPr id="631" name="Google Shape;631;p69"/>
            <p:cNvPicPr preferRelativeResize="0"/>
            <p:nvPr/>
          </p:nvPicPr>
          <p:blipFill rotWithShape="1">
            <a:blip r:embed="rId11">
              <a:alphaModFix/>
            </a:blip>
            <a:srcRect/>
            <a:stretch/>
          </p:blipFill>
          <p:spPr>
            <a:xfrm>
              <a:off x="5717077" y="7119727"/>
              <a:ext cx="914400" cy="914400"/>
            </a:xfrm>
            <a:prstGeom prst="rect">
              <a:avLst/>
            </a:prstGeom>
            <a:noFill/>
            <a:ln>
              <a:noFill/>
            </a:ln>
          </p:spPr>
        </p:pic>
        <p:sp>
          <p:nvSpPr>
            <p:cNvPr id="632" name="Google Shape;632;p69"/>
            <p:cNvSpPr txBox="1"/>
            <p:nvPr/>
          </p:nvSpPr>
          <p:spPr>
            <a:xfrm>
              <a:off x="5259877" y="8181465"/>
              <a:ext cx="1828800" cy="442800"/>
            </a:xfrm>
            <a:prstGeom prst="rect">
              <a:avLst/>
            </a:prstGeom>
            <a:noFill/>
            <a:ln>
              <a:noFill/>
            </a:ln>
          </p:spPr>
          <p:txBody>
            <a:bodyPr spcFirstLastPara="1" wrap="square" lIns="60950" tIns="60950" rIns="60950" bIns="60950" anchor="ctr" anchorCtr="0">
              <a:noAutofit/>
            </a:bodyPr>
            <a:lstStyle/>
            <a:p>
              <a:pPr algn="ctr" defTabSz="609630">
                <a:buClr>
                  <a:srgbClr val="000000"/>
                </a:buClr>
                <a:buSzPts val="1200"/>
              </a:pPr>
              <a:r>
                <a:rPr lang="en" sz="1333" kern="0">
                  <a:solidFill>
                    <a:srgbClr val="1A73E8"/>
                  </a:solidFill>
                  <a:latin typeface="Roboto"/>
                  <a:ea typeface="Roboto"/>
                  <a:cs typeface="Roboto"/>
                  <a:sym typeface="Roboto"/>
                </a:rPr>
                <a:t>Memcache</a:t>
              </a:r>
              <a:endParaRPr sz="1333" i="1" kern="0">
                <a:solidFill>
                  <a:srgbClr val="1A73E8"/>
                </a:solidFill>
                <a:latin typeface="Roboto"/>
                <a:ea typeface="Roboto"/>
                <a:cs typeface="Roboto"/>
                <a:sym typeface="Roboto"/>
              </a:endParaRPr>
            </a:p>
          </p:txBody>
        </p:sp>
      </p:grpSp>
      <p:cxnSp>
        <p:nvCxnSpPr>
          <p:cNvPr id="633" name="Google Shape;633;p69"/>
          <p:cNvCxnSpPr>
            <a:stCxn id="602" idx="3"/>
            <a:endCxn id="634" idx="2"/>
          </p:cNvCxnSpPr>
          <p:nvPr/>
        </p:nvCxnSpPr>
        <p:spPr>
          <a:xfrm rot="10800000" flipH="1">
            <a:off x="1963031" y="3662915"/>
            <a:ext cx="461000" cy="447600"/>
          </a:xfrm>
          <a:prstGeom prst="straightConnector1">
            <a:avLst/>
          </a:prstGeom>
          <a:noFill/>
          <a:ln w="19050" cap="flat" cmpd="sng">
            <a:solidFill>
              <a:schemeClr val="lt1"/>
            </a:solidFill>
            <a:prstDash val="solid"/>
            <a:round/>
            <a:headEnd type="none" w="sm" len="sm"/>
            <a:tailEnd type="none" w="sm" len="sm"/>
          </a:ln>
        </p:spPr>
      </p:cxnSp>
      <p:cxnSp>
        <p:nvCxnSpPr>
          <p:cNvPr id="635" name="Google Shape;635;p69"/>
          <p:cNvCxnSpPr>
            <a:stCxn id="624" idx="3"/>
            <a:endCxn id="618" idx="1"/>
          </p:cNvCxnSpPr>
          <p:nvPr/>
        </p:nvCxnSpPr>
        <p:spPr>
          <a:xfrm>
            <a:off x="3719364" y="3327654"/>
            <a:ext cx="551400" cy="400"/>
          </a:xfrm>
          <a:prstGeom prst="straightConnector1">
            <a:avLst/>
          </a:prstGeom>
          <a:noFill/>
          <a:ln w="28575" cap="flat" cmpd="sng">
            <a:solidFill>
              <a:schemeClr val="accent2"/>
            </a:solidFill>
            <a:prstDash val="solid"/>
            <a:round/>
            <a:headEnd type="none" w="sm" len="sm"/>
            <a:tailEnd type="triangle" w="med" len="med"/>
          </a:ln>
        </p:spPr>
      </p:cxnSp>
      <p:grpSp>
        <p:nvGrpSpPr>
          <p:cNvPr id="636" name="Google Shape;636;p69"/>
          <p:cNvGrpSpPr/>
          <p:nvPr/>
        </p:nvGrpSpPr>
        <p:grpSpPr>
          <a:xfrm>
            <a:off x="6714279" y="4710063"/>
            <a:ext cx="1158240" cy="1152297"/>
            <a:chOff x="10148222" y="7008111"/>
            <a:chExt cx="1828800" cy="1819800"/>
          </a:xfrm>
        </p:grpSpPr>
        <p:sp>
          <p:nvSpPr>
            <p:cNvPr id="637" name="Google Shape;637;p69"/>
            <p:cNvSpPr/>
            <p:nvPr/>
          </p:nvSpPr>
          <p:spPr>
            <a:xfrm>
              <a:off x="10148222" y="7008111"/>
              <a:ext cx="1828800" cy="1819800"/>
            </a:xfrm>
            <a:prstGeom prst="roundRect">
              <a:avLst>
                <a:gd name="adj" fmla="val 8571"/>
              </a:avLst>
            </a:prstGeom>
            <a:noFill/>
            <a:ln w="19050" cap="flat" cmpd="sng">
              <a:solidFill>
                <a:schemeClr val="accent2"/>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buSzPts val="1400"/>
              </a:pPr>
              <a:endParaRPr sz="933" kern="0">
                <a:solidFill>
                  <a:srgbClr val="000000"/>
                </a:solidFill>
                <a:latin typeface="Arial"/>
                <a:ea typeface="Arial"/>
                <a:cs typeface="Arial"/>
                <a:sym typeface="Arial"/>
              </a:endParaRPr>
            </a:p>
          </p:txBody>
        </p:sp>
        <p:pic>
          <p:nvPicPr>
            <p:cNvPr id="638" name="Google Shape;638;p69"/>
            <p:cNvPicPr preferRelativeResize="0"/>
            <p:nvPr/>
          </p:nvPicPr>
          <p:blipFill rotWithShape="1">
            <a:blip r:embed="rId12">
              <a:alphaModFix/>
            </a:blip>
            <a:srcRect/>
            <a:stretch/>
          </p:blipFill>
          <p:spPr>
            <a:xfrm>
              <a:off x="10605422" y="7140470"/>
              <a:ext cx="914400" cy="914400"/>
            </a:xfrm>
            <a:prstGeom prst="rect">
              <a:avLst/>
            </a:prstGeom>
            <a:noFill/>
            <a:ln>
              <a:noFill/>
            </a:ln>
          </p:spPr>
        </p:pic>
        <p:sp>
          <p:nvSpPr>
            <p:cNvPr id="639" name="Google Shape;639;p69"/>
            <p:cNvSpPr txBox="1"/>
            <p:nvPr/>
          </p:nvSpPr>
          <p:spPr>
            <a:xfrm>
              <a:off x="10148222" y="8181475"/>
              <a:ext cx="1828800" cy="442800"/>
            </a:xfrm>
            <a:prstGeom prst="rect">
              <a:avLst/>
            </a:prstGeom>
            <a:noFill/>
            <a:ln>
              <a:noFill/>
            </a:ln>
          </p:spPr>
          <p:txBody>
            <a:bodyPr spcFirstLastPara="1" wrap="square" lIns="60950" tIns="60950" rIns="60950" bIns="60950" anchor="ctr" anchorCtr="0">
              <a:noAutofit/>
            </a:bodyPr>
            <a:lstStyle/>
            <a:p>
              <a:pPr algn="ctr" defTabSz="609630">
                <a:buClr>
                  <a:srgbClr val="000000"/>
                </a:buClr>
                <a:buSzPts val="1200"/>
              </a:pPr>
              <a:r>
                <a:rPr lang="en" sz="1333" kern="0">
                  <a:solidFill>
                    <a:srgbClr val="1A73E8"/>
                  </a:solidFill>
                  <a:latin typeface="Roboto"/>
                  <a:ea typeface="Roboto"/>
                  <a:cs typeface="Roboto"/>
                  <a:sym typeface="Roboto"/>
                </a:rPr>
                <a:t>Task Queues</a:t>
              </a:r>
              <a:endParaRPr sz="1333" i="1" kern="0">
                <a:solidFill>
                  <a:srgbClr val="1A73E8"/>
                </a:solidFill>
                <a:latin typeface="Roboto"/>
                <a:ea typeface="Roboto"/>
                <a:cs typeface="Roboto"/>
                <a:sym typeface="Roboto"/>
              </a:endParaRPr>
            </a:p>
          </p:txBody>
        </p:sp>
      </p:grpSp>
      <p:cxnSp>
        <p:nvCxnSpPr>
          <p:cNvPr id="640" name="Google Shape;640;p69"/>
          <p:cNvCxnSpPr/>
          <p:nvPr/>
        </p:nvCxnSpPr>
        <p:spPr>
          <a:xfrm>
            <a:off x="5745143" y="3977190"/>
            <a:ext cx="910400" cy="797400"/>
          </a:xfrm>
          <a:prstGeom prst="straightConnector1">
            <a:avLst/>
          </a:prstGeom>
          <a:noFill/>
          <a:ln w="28575" cap="flat" cmpd="sng">
            <a:solidFill>
              <a:schemeClr val="accent2"/>
            </a:solidFill>
            <a:prstDash val="solid"/>
            <a:round/>
            <a:headEnd type="none" w="sm" len="sm"/>
            <a:tailEnd type="triangle" w="med" len="med"/>
          </a:ln>
        </p:spPr>
      </p:cxnSp>
      <p:sp>
        <p:nvSpPr>
          <p:cNvPr id="641" name="Google Shape;641;p69"/>
          <p:cNvSpPr txBox="1"/>
          <p:nvPr/>
        </p:nvSpPr>
        <p:spPr>
          <a:xfrm>
            <a:off x="5138115" y="5861669"/>
            <a:ext cx="1158200" cy="274000"/>
          </a:xfrm>
          <a:prstGeom prst="rect">
            <a:avLst/>
          </a:prstGeom>
          <a:noFill/>
          <a:ln>
            <a:noFill/>
          </a:ln>
        </p:spPr>
        <p:txBody>
          <a:bodyPr spcFirstLastPara="1" wrap="square" lIns="60950" tIns="60950" rIns="60950" bIns="60950" anchor="ctr" anchorCtr="0">
            <a:noAutofit/>
          </a:bodyPr>
          <a:lstStyle/>
          <a:p>
            <a:pPr algn="ctr" defTabSz="609630">
              <a:buClr>
                <a:srgbClr val="000000"/>
              </a:buClr>
              <a:buSzPts val="1200"/>
            </a:pPr>
            <a:r>
              <a:rPr lang="en" sz="1333" kern="0">
                <a:solidFill>
                  <a:srgbClr val="34A853"/>
                </a:solidFill>
                <a:latin typeface="Roboto"/>
                <a:ea typeface="Roboto"/>
                <a:cs typeface="Roboto"/>
                <a:sym typeface="Roboto"/>
              </a:rPr>
              <a:t>static storage</a:t>
            </a:r>
            <a:endParaRPr sz="1333" i="1" kern="0">
              <a:solidFill>
                <a:srgbClr val="34A853"/>
              </a:solidFill>
              <a:latin typeface="Roboto"/>
              <a:ea typeface="Roboto"/>
              <a:cs typeface="Roboto"/>
              <a:sym typeface="Roboto"/>
            </a:endParaRPr>
          </a:p>
        </p:txBody>
      </p:sp>
      <p:sp>
        <p:nvSpPr>
          <p:cNvPr id="642" name="Google Shape;642;p69"/>
          <p:cNvSpPr txBox="1"/>
          <p:nvPr/>
        </p:nvSpPr>
        <p:spPr>
          <a:xfrm>
            <a:off x="6639656" y="1638587"/>
            <a:ext cx="1390200" cy="274000"/>
          </a:xfrm>
          <a:prstGeom prst="rect">
            <a:avLst/>
          </a:prstGeom>
          <a:noFill/>
          <a:ln>
            <a:noFill/>
          </a:ln>
        </p:spPr>
        <p:txBody>
          <a:bodyPr spcFirstLastPara="1" wrap="square" lIns="60950" tIns="60950" rIns="60950" bIns="60950" anchor="ctr" anchorCtr="0">
            <a:noAutofit/>
          </a:bodyPr>
          <a:lstStyle/>
          <a:p>
            <a:pPr algn="ctr" defTabSz="609630">
              <a:buClr>
                <a:srgbClr val="000000"/>
              </a:buClr>
              <a:buSzPts val="1200"/>
            </a:pPr>
            <a:r>
              <a:rPr lang="en" sz="1333" kern="0">
                <a:solidFill>
                  <a:srgbClr val="34A853"/>
                </a:solidFill>
                <a:latin typeface="Roboto"/>
                <a:ea typeface="Roboto"/>
                <a:cs typeface="Roboto"/>
                <a:sym typeface="Roboto"/>
              </a:rPr>
              <a:t>dynamic storage</a:t>
            </a:r>
            <a:endParaRPr sz="1333" i="1" kern="0">
              <a:solidFill>
                <a:srgbClr val="34A853"/>
              </a:solidFill>
              <a:latin typeface="Roboto"/>
              <a:ea typeface="Roboto"/>
              <a:cs typeface="Roboto"/>
              <a:sym typeface="Roboto"/>
            </a:endParaRPr>
          </a:p>
        </p:txBody>
      </p:sp>
      <p:grpSp>
        <p:nvGrpSpPr>
          <p:cNvPr id="643" name="Google Shape;643;p69"/>
          <p:cNvGrpSpPr/>
          <p:nvPr/>
        </p:nvGrpSpPr>
        <p:grpSpPr>
          <a:xfrm>
            <a:off x="8974719" y="2493182"/>
            <a:ext cx="1469460" cy="1669749"/>
            <a:chOff x="5716216" y="3263417"/>
            <a:chExt cx="2320200" cy="2637000"/>
          </a:xfrm>
        </p:grpSpPr>
        <p:sp>
          <p:nvSpPr>
            <p:cNvPr id="644" name="Google Shape;644;p69"/>
            <p:cNvSpPr/>
            <p:nvPr/>
          </p:nvSpPr>
          <p:spPr>
            <a:xfrm>
              <a:off x="5716216" y="3263417"/>
              <a:ext cx="2320200" cy="2637000"/>
            </a:xfrm>
            <a:prstGeom prst="roundRect">
              <a:avLst>
                <a:gd name="adj" fmla="val 7209"/>
              </a:avLst>
            </a:prstGeom>
            <a:solidFill>
              <a:srgbClr val="B7D1FA">
                <a:alpha val="49800"/>
              </a:srgbClr>
            </a:solidFill>
            <a:ln w="19050" cap="flat" cmpd="sng">
              <a:solidFill>
                <a:srgbClr val="0D5BD8"/>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buSzPts val="1400"/>
              </a:pPr>
              <a:endParaRPr sz="933" kern="0">
                <a:solidFill>
                  <a:srgbClr val="000000"/>
                </a:solidFill>
                <a:latin typeface="Arial"/>
                <a:ea typeface="Arial"/>
                <a:cs typeface="Arial"/>
                <a:sym typeface="Arial"/>
              </a:endParaRPr>
            </a:p>
          </p:txBody>
        </p:sp>
        <p:grpSp>
          <p:nvGrpSpPr>
            <p:cNvPr id="645" name="Google Shape;645;p69"/>
            <p:cNvGrpSpPr/>
            <p:nvPr/>
          </p:nvGrpSpPr>
          <p:grpSpPr>
            <a:xfrm>
              <a:off x="5906186" y="3351190"/>
              <a:ext cx="1940260" cy="1828343"/>
              <a:chOff x="6010457" y="3351190"/>
              <a:chExt cx="1940260" cy="1828343"/>
            </a:xfrm>
          </p:grpSpPr>
          <p:pic>
            <p:nvPicPr>
              <p:cNvPr id="646" name="Google Shape;646;p69" descr="App-Engine_256px.png"/>
              <p:cNvPicPr preferRelativeResize="0"/>
              <p:nvPr/>
            </p:nvPicPr>
            <p:blipFill rotWithShape="1">
              <a:blip r:embed="rId8">
                <a:alphaModFix amt="40000"/>
              </a:blip>
              <a:srcRect t="5092" b="5092"/>
              <a:stretch/>
            </p:blipFill>
            <p:spPr>
              <a:xfrm>
                <a:off x="6530758" y="3351190"/>
                <a:ext cx="1419959" cy="1404598"/>
              </a:xfrm>
              <a:prstGeom prst="rect">
                <a:avLst/>
              </a:prstGeom>
              <a:noFill/>
              <a:ln>
                <a:noFill/>
              </a:ln>
            </p:spPr>
          </p:pic>
          <p:pic>
            <p:nvPicPr>
              <p:cNvPr id="647" name="Google Shape;647;p69" descr="App-Engine_256px.png"/>
              <p:cNvPicPr preferRelativeResize="0"/>
              <p:nvPr/>
            </p:nvPicPr>
            <p:blipFill rotWithShape="1">
              <a:blip r:embed="rId8">
                <a:alphaModFix amt="70000"/>
              </a:blip>
              <a:srcRect t="5092" b="5092"/>
              <a:stretch/>
            </p:blipFill>
            <p:spPr>
              <a:xfrm>
                <a:off x="6270608" y="3556701"/>
                <a:ext cx="1419959" cy="1404598"/>
              </a:xfrm>
              <a:prstGeom prst="rect">
                <a:avLst/>
              </a:prstGeom>
              <a:noFill/>
              <a:ln>
                <a:noFill/>
              </a:ln>
            </p:spPr>
          </p:pic>
          <p:pic>
            <p:nvPicPr>
              <p:cNvPr id="648" name="Google Shape;648;p69"/>
              <p:cNvPicPr preferRelativeResize="0"/>
              <p:nvPr/>
            </p:nvPicPr>
            <p:blipFill rotWithShape="1">
              <a:blip r:embed="rId9">
                <a:alphaModFix/>
              </a:blip>
              <a:srcRect t="89" b="99"/>
              <a:stretch/>
            </p:blipFill>
            <p:spPr>
              <a:xfrm>
                <a:off x="6010457" y="3762213"/>
                <a:ext cx="1419959" cy="1417320"/>
              </a:xfrm>
              <a:prstGeom prst="rect">
                <a:avLst/>
              </a:prstGeom>
              <a:noFill/>
              <a:ln>
                <a:noFill/>
              </a:ln>
            </p:spPr>
          </p:pic>
        </p:grpSp>
        <p:sp>
          <p:nvSpPr>
            <p:cNvPr id="649" name="Google Shape;649;p69"/>
            <p:cNvSpPr txBox="1"/>
            <p:nvPr/>
          </p:nvSpPr>
          <p:spPr>
            <a:xfrm>
              <a:off x="5906266" y="5147738"/>
              <a:ext cx="1940100" cy="652200"/>
            </a:xfrm>
            <a:prstGeom prst="rect">
              <a:avLst/>
            </a:prstGeom>
            <a:noFill/>
            <a:ln>
              <a:noFill/>
            </a:ln>
          </p:spPr>
          <p:txBody>
            <a:bodyPr spcFirstLastPara="1" wrap="square" lIns="60950" tIns="60950" rIns="60950" bIns="60950" anchor="ctr" anchorCtr="0">
              <a:noAutofit/>
            </a:bodyPr>
            <a:lstStyle/>
            <a:p>
              <a:pPr algn="ctr" defTabSz="609630">
                <a:buClr>
                  <a:srgbClr val="000000"/>
                </a:buClr>
                <a:buSzPts val="1200"/>
              </a:pPr>
              <a:r>
                <a:rPr lang="en" sz="1333" kern="0">
                  <a:solidFill>
                    <a:srgbClr val="1A73E8"/>
                  </a:solidFill>
                  <a:latin typeface="Google Sans"/>
                  <a:ea typeface="Google Sans"/>
                  <a:cs typeface="Google Sans"/>
                  <a:sym typeface="Google Sans"/>
                </a:rPr>
                <a:t>App Engine</a:t>
              </a:r>
              <a:endParaRPr sz="1333" kern="0">
                <a:solidFill>
                  <a:srgbClr val="1A73E8"/>
                </a:solidFill>
                <a:latin typeface="Google Sans"/>
                <a:ea typeface="Google Sans"/>
                <a:cs typeface="Google Sans"/>
                <a:sym typeface="Google Sans"/>
              </a:endParaRPr>
            </a:p>
            <a:p>
              <a:pPr algn="ctr" defTabSz="609630">
                <a:buClr>
                  <a:srgbClr val="000000"/>
                </a:buClr>
                <a:buSzPts val="1200"/>
              </a:pPr>
              <a:r>
                <a:rPr lang="en" sz="1333" kern="0">
                  <a:solidFill>
                    <a:srgbClr val="3C4043"/>
                  </a:solidFill>
                  <a:latin typeface="Roboto"/>
                  <a:ea typeface="Roboto"/>
                  <a:cs typeface="Roboto"/>
                  <a:sym typeface="Roboto"/>
                </a:rPr>
                <a:t>Back end</a:t>
              </a:r>
              <a:endParaRPr sz="1333" kern="0">
                <a:solidFill>
                  <a:srgbClr val="3C4043"/>
                </a:solidFill>
                <a:latin typeface="Roboto"/>
                <a:ea typeface="Roboto"/>
                <a:cs typeface="Roboto"/>
                <a:sym typeface="Roboto"/>
              </a:endParaRPr>
            </a:p>
          </p:txBody>
        </p:sp>
      </p:grpSp>
      <p:cxnSp>
        <p:nvCxnSpPr>
          <p:cNvPr id="650" name="Google Shape;650;p69"/>
          <p:cNvCxnSpPr>
            <a:stCxn id="637" idx="3"/>
            <a:endCxn id="644" idx="2"/>
          </p:cNvCxnSpPr>
          <p:nvPr/>
        </p:nvCxnSpPr>
        <p:spPr>
          <a:xfrm rot="10800000" flipH="1">
            <a:off x="7872519" y="4163011"/>
            <a:ext cx="1837000" cy="1123200"/>
          </a:xfrm>
          <a:prstGeom prst="bentConnector2">
            <a:avLst/>
          </a:prstGeom>
          <a:noFill/>
          <a:ln w="28575" cap="flat" cmpd="sng">
            <a:solidFill>
              <a:schemeClr val="accent2"/>
            </a:solidFill>
            <a:prstDash val="solid"/>
            <a:round/>
            <a:headEnd type="none" w="med" len="med"/>
            <a:tailEnd type="stealth" w="med" len="med"/>
          </a:ln>
        </p:spPr>
      </p:cxnSp>
      <p:sp>
        <p:nvSpPr>
          <p:cNvPr id="651" name="Google Shape;651;p69"/>
          <p:cNvSpPr/>
          <p:nvPr/>
        </p:nvSpPr>
        <p:spPr>
          <a:xfrm>
            <a:off x="5465284" y="2916234"/>
            <a:ext cx="266200" cy="274000"/>
          </a:xfrm>
          <a:prstGeom prst="rect">
            <a:avLst/>
          </a:prstGeom>
          <a:no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652" name="Google Shape;652;p69"/>
          <p:cNvSpPr/>
          <p:nvPr/>
        </p:nvSpPr>
        <p:spPr>
          <a:xfrm>
            <a:off x="5465284" y="3398669"/>
            <a:ext cx="266200" cy="274000"/>
          </a:xfrm>
          <a:prstGeom prst="rect">
            <a:avLst/>
          </a:prstGeom>
          <a:no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cxnSp>
        <p:nvCxnSpPr>
          <p:cNvPr id="653" name="Google Shape;653;p69"/>
          <p:cNvCxnSpPr>
            <a:stCxn id="651" idx="3"/>
            <a:endCxn id="610" idx="1"/>
          </p:cNvCxnSpPr>
          <p:nvPr/>
        </p:nvCxnSpPr>
        <p:spPr>
          <a:xfrm rot="10800000" flipH="1">
            <a:off x="5731484" y="2641634"/>
            <a:ext cx="946600" cy="411600"/>
          </a:xfrm>
          <a:prstGeom prst="bentConnector3">
            <a:avLst>
              <a:gd name="adj1" fmla="val 50004"/>
            </a:avLst>
          </a:prstGeom>
          <a:noFill/>
          <a:ln w="28575" cap="flat" cmpd="sng">
            <a:solidFill>
              <a:schemeClr val="accent2"/>
            </a:solidFill>
            <a:prstDash val="solid"/>
            <a:round/>
            <a:headEnd type="triangle" w="med" len="med"/>
            <a:tailEnd type="triangle" w="med" len="med"/>
          </a:ln>
        </p:spPr>
      </p:cxnSp>
      <p:cxnSp>
        <p:nvCxnSpPr>
          <p:cNvPr id="654" name="Google Shape;654;p69"/>
          <p:cNvCxnSpPr>
            <a:stCxn id="652" idx="3"/>
            <a:endCxn id="606" idx="1"/>
          </p:cNvCxnSpPr>
          <p:nvPr/>
        </p:nvCxnSpPr>
        <p:spPr>
          <a:xfrm>
            <a:off x="5731484" y="3535669"/>
            <a:ext cx="946600" cy="479000"/>
          </a:xfrm>
          <a:prstGeom prst="bentConnector3">
            <a:avLst>
              <a:gd name="adj1" fmla="val 50004"/>
            </a:avLst>
          </a:prstGeom>
          <a:noFill/>
          <a:ln w="28575" cap="flat" cmpd="sng">
            <a:solidFill>
              <a:schemeClr val="accent2"/>
            </a:solidFill>
            <a:prstDash val="solid"/>
            <a:round/>
            <a:headEnd type="triangle" w="med" len="med"/>
            <a:tailEnd type="triangle" w="med" len="med"/>
          </a:ln>
        </p:spPr>
      </p:cxnSp>
      <p:sp>
        <p:nvSpPr>
          <p:cNvPr id="655" name="Google Shape;655;p69"/>
          <p:cNvSpPr/>
          <p:nvPr/>
        </p:nvSpPr>
        <p:spPr>
          <a:xfrm>
            <a:off x="8988318" y="2916234"/>
            <a:ext cx="266200" cy="274000"/>
          </a:xfrm>
          <a:prstGeom prst="rect">
            <a:avLst/>
          </a:prstGeom>
          <a:no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656" name="Google Shape;656;p69"/>
          <p:cNvSpPr/>
          <p:nvPr/>
        </p:nvSpPr>
        <p:spPr>
          <a:xfrm>
            <a:off x="8988318" y="3398669"/>
            <a:ext cx="266200" cy="274000"/>
          </a:xfrm>
          <a:prstGeom prst="rect">
            <a:avLst/>
          </a:prstGeom>
          <a:no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cxnSp>
        <p:nvCxnSpPr>
          <p:cNvPr id="657" name="Google Shape;657;p69"/>
          <p:cNvCxnSpPr>
            <a:stCxn id="610" idx="3"/>
            <a:endCxn id="655" idx="1"/>
          </p:cNvCxnSpPr>
          <p:nvPr/>
        </p:nvCxnSpPr>
        <p:spPr>
          <a:xfrm>
            <a:off x="8096399" y="2641680"/>
            <a:ext cx="892000" cy="411600"/>
          </a:xfrm>
          <a:prstGeom prst="bentConnector3">
            <a:avLst>
              <a:gd name="adj1" fmla="val 49996"/>
            </a:avLst>
          </a:prstGeom>
          <a:noFill/>
          <a:ln w="28575" cap="flat" cmpd="sng">
            <a:solidFill>
              <a:schemeClr val="accent2"/>
            </a:solidFill>
            <a:prstDash val="solid"/>
            <a:round/>
            <a:headEnd type="triangle" w="med" len="med"/>
            <a:tailEnd type="triangle" w="med" len="med"/>
          </a:ln>
        </p:spPr>
      </p:cxnSp>
      <p:cxnSp>
        <p:nvCxnSpPr>
          <p:cNvPr id="658" name="Google Shape;658;p69"/>
          <p:cNvCxnSpPr>
            <a:stCxn id="606" idx="3"/>
            <a:endCxn id="656" idx="1"/>
          </p:cNvCxnSpPr>
          <p:nvPr/>
        </p:nvCxnSpPr>
        <p:spPr>
          <a:xfrm rot="10800000" flipH="1">
            <a:off x="8096969" y="3535649"/>
            <a:ext cx="891400" cy="479000"/>
          </a:xfrm>
          <a:prstGeom prst="bentConnector3">
            <a:avLst>
              <a:gd name="adj1" fmla="val 49996"/>
            </a:avLst>
          </a:prstGeom>
          <a:noFill/>
          <a:ln w="28575" cap="flat" cmpd="sng">
            <a:solidFill>
              <a:schemeClr val="accent2"/>
            </a:solidFill>
            <a:prstDash val="solid"/>
            <a:round/>
            <a:headEnd type="triangle" w="med" len="med"/>
            <a:tailEnd type="triangle" w="med" len="med"/>
          </a:ln>
        </p:spPr>
      </p:cxnSp>
      <p:sp>
        <p:nvSpPr>
          <p:cNvPr id="659" name="Google Shape;659;p69"/>
          <p:cNvSpPr/>
          <p:nvPr/>
        </p:nvSpPr>
        <p:spPr>
          <a:xfrm>
            <a:off x="4711495" y="3882513"/>
            <a:ext cx="266200" cy="274000"/>
          </a:xfrm>
          <a:prstGeom prst="rect">
            <a:avLst/>
          </a:prstGeom>
          <a:no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660" name="Google Shape;660;p69"/>
          <p:cNvSpPr/>
          <p:nvPr/>
        </p:nvSpPr>
        <p:spPr>
          <a:xfrm>
            <a:off x="5001059" y="3882513"/>
            <a:ext cx="266200" cy="274000"/>
          </a:xfrm>
          <a:prstGeom prst="rect">
            <a:avLst/>
          </a:prstGeom>
          <a:no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cxnSp>
        <p:nvCxnSpPr>
          <p:cNvPr id="661" name="Google Shape;661;p69"/>
          <p:cNvCxnSpPr>
            <a:stCxn id="659" idx="2"/>
            <a:endCxn id="630" idx="0"/>
          </p:cNvCxnSpPr>
          <p:nvPr/>
        </p:nvCxnSpPr>
        <p:spPr>
          <a:xfrm rot="5400000">
            <a:off x="4292495" y="4158013"/>
            <a:ext cx="553600" cy="550600"/>
          </a:xfrm>
          <a:prstGeom prst="bentConnector3">
            <a:avLst>
              <a:gd name="adj1" fmla="val 49999"/>
            </a:avLst>
          </a:prstGeom>
          <a:noFill/>
          <a:ln w="28575" cap="flat" cmpd="sng">
            <a:solidFill>
              <a:schemeClr val="accent2"/>
            </a:solidFill>
            <a:prstDash val="solid"/>
            <a:round/>
            <a:headEnd type="triangle" w="med" len="med"/>
            <a:tailEnd type="triangle" w="med" len="med"/>
          </a:ln>
        </p:spPr>
      </p:cxnSp>
      <p:cxnSp>
        <p:nvCxnSpPr>
          <p:cNvPr id="662" name="Google Shape;662;p69"/>
          <p:cNvCxnSpPr>
            <a:stCxn id="660" idx="2"/>
            <a:endCxn id="614" idx="0"/>
          </p:cNvCxnSpPr>
          <p:nvPr/>
        </p:nvCxnSpPr>
        <p:spPr>
          <a:xfrm rot="-5400000" flipH="1">
            <a:off x="5148859" y="4141813"/>
            <a:ext cx="553600" cy="583000"/>
          </a:xfrm>
          <a:prstGeom prst="bentConnector3">
            <a:avLst>
              <a:gd name="adj1" fmla="val 49999"/>
            </a:avLst>
          </a:prstGeom>
          <a:noFill/>
          <a:ln w="28575" cap="flat" cmpd="sng">
            <a:solidFill>
              <a:schemeClr val="accent2"/>
            </a:solidFill>
            <a:prstDash val="solid"/>
            <a:round/>
            <a:headEnd type="triangle" w="med" len="med"/>
            <a:tailEnd type="triangle" w="med" len="med"/>
          </a:ln>
        </p:spPr>
      </p:cxnSp>
      <p:sp>
        <p:nvSpPr>
          <p:cNvPr id="663" name="Google Shape;663;p69"/>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An App Engine architecture example</a:t>
            </a:r>
            <a:endParaRPr/>
          </a:p>
        </p:txBody>
      </p:sp>
      <p:sp>
        <p:nvSpPr>
          <p:cNvPr id="628" name="Google Shape;628;p69"/>
          <p:cNvSpPr/>
          <p:nvPr/>
        </p:nvSpPr>
        <p:spPr>
          <a:xfrm>
            <a:off x="2387600" y="2950217"/>
            <a:ext cx="72800" cy="103000"/>
          </a:xfrm>
          <a:prstGeom prst="rect">
            <a:avLst/>
          </a:prstGeom>
          <a:no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634" name="Google Shape;634;p69"/>
          <p:cNvSpPr/>
          <p:nvPr/>
        </p:nvSpPr>
        <p:spPr>
          <a:xfrm>
            <a:off x="2387600" y="3559817"/>
            <a:ext cx="72800" cy="103000"/>
          </a:xfrm>
          <a:prstGeom prst="rect">
            <a:avLst/>
          </a:prstGeom>
          <a:no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664" name="Google Shape;664;p69"/>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13">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extLst>
      <p:ext uri="{BB962C8B-B14F-4D97-AF65-F5344CB8AC3E}">
        <p14:creationId xmlns:p14="http://schemas.microsoft.com/office/powerpoint/2010/main" val="34442937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grpSp>
        <p:nvGrpSpPr>
          <p:cNvPr id="669" name="Google Shape;669;p70"/>
          <p:cNvGrpSpPr/>
          <p:nvPr/>
        </p:nvGrpSpPr>
        <p:grpSpPr>
          <a:xfrm>
            <a:off x="1586479" y="1573529"/>
            <a:ext cx="2181780" cy="2105799"/>
            <a:chOff x="1828628" y="2300974"/>
            <a:chExt cx="3519000" cy="3394626"/>
          </a:xfrm>
        </p:grpSpPr>
        <p:pic>
          <p:nvPicPr>
            <p:cNvPr id="670" name="Google Shape;670;p70"/>
            <p:cNvPicPr preferRelativeResize="0"/>
            <p:nvPr/>
          </p:nvPicPr>
          <p:blipFill>
            <a:blip r:embed="rId3">
              <a:alphaModFix/>
            </a:blip>
            <a:stretch>
              <a:fillRect/>
            </a:stretch>
          </p:blipFill>
          <p:spPr>
            <a:xfrm>
              <a:off x="2166069" y="2300974"/>
              <a:ext cx="3035515" cy="2664373"/>
            </a:xfrm>
            <a:prstGeom prst="rect">
              <a:avLst/>
            </a:prstGeom>
            <a:noFill/>
            <a:ln>
              <a:noFill/>
            </a:ln>
          </p:spPr>
        </p:pic>
        <p:sp>
          <p:nvSpPr>
            <p:cNvPr id="671" name="Google Shape;671;p70"/>
            <p:cNvSpPr txBox="1"/>
            <p:nvPr/>
          </p:nvSpPr>
          <p:spPr>
            <a:xfrm>
              <a:off x="1828628" y="5155000"/>
              <a:ext cx="3519000" cy="540600"/>
            </a:xfrm>
            <a:prstGeom prst="rect">
              <a:avLst/>
            </a:prstGeom>
            <a:solidFill>
              <a:srgbClr val="F3F3F3"/>
            </a:solidFill>
            <a:ln>
              <a:noFill/>
            </a:ln>
          </p:spPr>
          <p:txBody>
            <a:bodyPr spcFirstLastPara="1" wrap="square" lIns="60950" tIns="60950" rIns="60950" bIns="60950" anchor="ctr" anchorCtr="0">
              <a:noAutofit/>
            </a:bodyPr>
            <a:lstStyle/>
            <a:p>
              <a:pPr algn="ctr" defTabSz="609630">
                <a:buClr>
                  <a:srgbClr val="000000"/>
                </a:buClr>
              </a:pPr>
              <a:r>
                <a:rPr lang="en" sz="1467" kern="0">
                  <a:solidFill>
                    <a:srgbClr val="3C4043"/>
                  </a:solidFill>
                  <a:latin typeface="Roboto"/>
                  <a:ea typeface="Roboto"/>
                  <a:cs typeface="Roboto"/>
                  <a:sym typeface="Roboto"/>
                </a:rPr>
                <a:t>Multiple storage options</a:t>
              </a:r>
              <a:endParaRPr sz="1467" kern="0">
                <a:solidFill>
                  <a:srgbClr val="3C4043"/>
                </a:solidFill>
                <a:latin typeface="Roboto"/>
                <a:ea typeface="Roboto"/>
                <a:cs typeface="Roboto"/>
                <a:sym typeface="Roboto"/>
              </a:endParaRPr>
            </a:p>
          </p:txBody>
        </p:sp>
      </p:grpSp>
      <p:grpSp>
        <p:nvGrpSpPr>
          <p:cNvPr id="672" name="Google Shape;672;p70"/>
          <p:cNvGrpSpPr/>
          <p:nvPr/>
        </p:nvGrpSpPr>
        <p:grpSpPr>
          <a:xfrm>
            <a:off x="5008279" y="2016186"/>
            <a:ext cx="2182000" cy="1662677"/>
            <a:chOff x="7512419" y="3176679"/>
            <a:chExt cx="3273000" cy="2494015"/>
          </a:xfrm>
        </p:grpSpPr>
        <p:grpSp>
          <p:nvGrpSpPr>
            <p:cNvPr id="673" name="Google Shape;673;p70"/>
            <p:cNvGrpSpPr/>
            <p:nvPr/>
          </p:nvGrpSpPr>
          <p:grpSpPr>
            <a:xfrm>
              <a:off x="8256268" y="3176679"/>
              <a:ext cx="1793828" cy="1707451"/>
              <a:chOff x="8075252" y="2850772"/>
              <a:chExt cx="1928847" cy="1834983"/>
            </a:xfrm>
          </p:grpSpPr>
          <p:sp>
            <p:nvSpPr>
              <p:cNvPr id="674" name="Google Shape;674;p70"/>
              <p:cNvSpPr/>
              <p:nvPr/>
            </p:nvSpPr>
            <p:spPr>
              <a:xfrm>
                <a:off x="8075252" y="3378265"/>
                <a:ext cx="1217100" cy="1217100"/>
              </a:xfrm>
              <a:prstGeom prst="roundRect">
                <a:avLst>
                  <a:gd name="adj" fmla="val 16667"/>
                </a:avLst>
              </a:prstGeom>
              <a:noFill/>
              <a:ln w="152400" cap="flat" cmpd="sng">
                <a:solidFill>
                  <a:srgbClr val="FFFFFF"/>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675" name="Google Shape;675;p70"/>
              <p:cNvSpPr/>
              <p:nvPr/>
            </p:nvSpPr>
            <p:spPr>
              <a:xfrm>
                <a:off x="8602199" y="2850772"/>
                <a:ext cx="1401900" cy="1396200"/>
              </a:xfrm>
              <a:prstGeom prst="roundRect">
                <a:avLst>
                  <a:gd name="adj" fmla="val 16667"/>
                </a:avLst>
              </a:prstGeom>
              <a:noFill/>
              <a:ln w="152400" cap="flat" cmpd="sng">
                <a:solidFill>
                  <a:schemeClr val="accent3"/>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676" name="Google Shape;676;p70"/>
              <p:cNvSpPr/>
              <p:nvPr/>
            </p:nvSpPr>
            <p:spPr>
              <a:xfrm>
                <a:off x="8226602" y="3847855"/>
                <a:ext cx="841800" cy="837900"/>
              </a:xfrm>
              <a:prstGeom prst="roundRect">
                <a:avLst>
                  <a:gd name="adj" fmla="val 16667"/>
                </a:avLst>
              </a:prstGeom>
              <a:solidFill>
                <a:srgbClr val="FFFFFF"/>
              </a:solidFill>
              <a:ln w="152400" cap="flat" cmpd="sng">
                <a:solidFill>
                  <a:schemeClr val="accent6"/>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677" name="Google Shape;677;p70"/>
              <p:cNvSpPr/>
              <p:nvPr/>
            </p:nvSpPr>
            <p:spPr>
              <a:xfrm rot="-2685661">
                <a:off x="8477819" y="3429098"/>
                <a:ext cx="1373143" cy="564060"/>
              </a:xfrm>
              <a:prstGeom prst="rightArrow">
                <a:avLst>
                  <a:gd name="adj1" fmla="val 50000"/>
                  <a:gd name="adj2" fmla="val 60349"/>
                </a:avLst>
              </a:prstGeom>
              <a:solidFill>
                <a:schemeClr val="accent5"/>
              </a:solidFill>
              <a:ln w="114300" cap="flat" cmpd="sng">
                <a:solidFill>
                  <a:srgbClr val="FFFFFF"/>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grpSp>
        <p:sp>
          <p:nvSpPr>
            <p:cNvPr id="678" name="Google Shape;678;p70"/>
            <p:cNvSpPr txBox="1"/>
            <p:nvPr/>
          </p:nvSpPr>
          <p:spPr>
            <a:xfrm>
              <a:off x="7512419" y="5167894"/>
              <a:ext cx="3273000" cy="502800"/>
            </a:xfrm>
            <a:prstGeom prst="rect">
              <a:avLst/>
            </a:prstGeom>
            <a:solidFill>
              <a:srgbClr val="F3F3F3"/>
            </a:solidFill>
            <a:ln>
              <a:noFill/>
            </a:ln>
          </p:spPr>
          <p:txBody>
            <a:bodyPr spcFirstLastPara="1" wrap="square" lIns="60950" tIns="60950" rIns="60950" bIns="60950" anchor="t" anchorCtr="0">
              <a:noAutofit/>
            </a:bodyPr>
            <a:lstStyle/>
            <a:p>
              <a:pPr algn="ctr" defTabSz="609630">
                <a:buClr>
                  <a:srgbClr val="000000"/>
                </a:buClr>
              </a:pPr>
              <a:r>
                <a:rPr lang="en" sz="1467" kern="0">
                  <a:solidFill>
                    <a:srgbClr val="3C4043"/>
                  </a:solidFill>
                  <a:latin typeface="Roboto"/>
                  <a:ea typeface="Roboto"/>
                  <a:cs typeface="Roboto"/>
                  <a:sym typeface="Roboto"/>
                </a:rPr>
                <a:t>Automatic scaling</a:t>
              </a:r>
              <a:endParaRPr sz="1467" kern="0">
                <a:solidFill>
                  <a:srgbClr val="3C4043"/>
                </a:solidFill>
                <a:latin typeface="Roboto"/>
                <a:ea typeface="Roboto"/>
                <a:cs typeface="Roboto"/>
                <a:sym typeface="Roboto"/>
              </a:endParaRPr>
            </a:p>
          </p:txBody>
        </p:sp>
      </p:grpSp>
      <p:grpSp>
        <p:nvGrpSpPr>
          <p:cNvPr id="679" name="Google Shape;679;p70"/>
          <p:cNvGrpSpPr/>
          <p:nvPr/>
        </p:nvGrpSpPr>
        <p:grpSpPr>
          <a:xfrm>
            <a:off x="8430300" y="1573529"/>
            <a:ext cx="2181780" cy="2105799"/>
            <a:chOff x="12867050" y="2300975"/>
            <a:chExt cx="3519000" cy="3394625"/>
          </a:xfrm>
        </p:grpSpPr>
        <p:pic>
          <p:nvPicPr>
            <p:cNvPr id="680" name="Google Shape;680;p70"/>
            <p:cNvPicPr preferRelativeResize="0"/>
            <p:nvPr/>
          </p:nvPicPr>
          <p:blipFill>
            <a:blip r:embed="rId4">
              <a:alphaModFix/>
            </a:blip>
            <a:stretch>
              <a:fillRect/>
            </a:stretch>
          </p:blipFill>
          <p:spPr>
            <a:xfrm>
              <a:off x="13260076" y="2300975"/>
              <a:ext cx="2694042" cy="2721756"/>
            </a:xfrm>
            <a:prstGeom prst="rect">
              <a:avLst/>
            </a:prstGeom>
            <a:noFill/>
            <a:ln>
              <a:noFill/>
            </a:ln>
          </p:spPr>
        </p:pic>
        <p:sp>
          <p:nvSpPr>
            <p:cNvPr id="681" name="Google Shape;681;p70"/>
            <p:cNvSpPr txBox="1"/>
            <p:nvPr/>
          </p:nvSpPr>
          <p:spPr>
            <a:xfrm>
              <a:off x="12867050" y="5155000"/>
              <a:ext cx="3519000" cy="540600"/>
            </a:xfrm>
            <a:prstGeom prst="rect">
              <a:avLst/>
            </a:prstGeom>
            <a:solidFill>
              <a:srgbClr val="F3F3F3"/>
            </a:solidFill>
            <a:ln>
              <a:noFill/>
            </a:ln>
          </p:spPr>
          <p:txBody>
            <a:bodyPr spcFirstLastPara="1" wrap="square" lIns="60950" tIns="60950" rIns="60950" bIns="60950" anchor="t" anchorCtr="0">
              <a:noAutofit/>
            </a:bodyPr>
            <a:lstStyle/>
            <a:p>
              <a:pPr algn="ctr" defTabSz="609630">
                <a:buClr>
                  <a:srgbClr val="000000"/>
                </a:buClr>
              </a:pPr>
              <a:r>
                <a:rPr lang="en" sz="1467" kern="0">
                  <a:solidFill>
                    <a:srgbClr val="3C4043"/>
                  </a:solidFill>
                  <a:latin typeface="Roboto"/>
                  <a:ea typeface="Roboto"/>
                  <a:cs typeface="Roboto"/>
                  <a:sym typeface="Roboto"/>
                </a:rPr>
                <a:t>Load balancing</a:t>
              </a:r>
              <a:endParaRPr sz="1467" kern="0">
                <a:solidFill>
                  <a:srgbClr val="3C4043"/>
                </a:solidFill>
                <a:latin typeface="Roboto"/>
                <a:ea typeface="Roboto"/>
                <a:cs typeface="Roboto"/>
                <a:sym typeface="Roboto"/>
              </a:endParaRPr>
            </a:p>
          </p:txBody>
        </p:sp>
      </p:grpSp>
      <p:grpSp>
        <p:nvGrpSpPr>
          <p:cNvPr id="682" name="Google Shape;682;p70"/>
          <p:cNvGrpSpPr/>
          <p:nvPr/>
        </p:nvGrpSpPr>
        <p:grpSpPr>
          <a:xfrm>
            <a:off x="8430300" y="3987947"/>
            <a:ext cx="2181780" cy="2065443"/>
            <a:chOff x="12867050" y="5947431"/>
            <a:chExt cx="3519000" cy="3329569"/>
          </a:xfrm>
        </p:grpSpPr>
        <p:pic>
          <p:nvPicPr>
            <p:cNvPr id="683" name="Google Shape;683;p70"/>
            <p:cNvPicPr preferRelativeResize="0"/>
            <p:nvPr/>
          </p:nvPicPr>
          <p:blipFill>
            <a:blip r:embed="rId5">
              <a:alphaModFix/>
            </a:blip>
            <a:stretch>
              <a:fillRect/>
            </a:stretch>
          </p:blipFill>
          <p:spPr>
            <a:xfrm>
              <a:off x="13155910" y="5947431"/>
              <a:ext cx="2825686" cy="2678592"/>
            </a:xfrm>
            <a:prstGeom prst="rect">
              <a:avLst/>
            </a:prstGeom>
            <a:noFill/>
            <a:ln>
              <a:noFill/>
            </a:ln>
          </p:spPr>
        </p:pic>
        <p:sp>
          <p:nvSpPr>
            <p:cNvPr id="684" name="Google Shape;684;p70"/>
            <p:cNvSpPr txBox="1"/>
            <p:nvPr/>
          </p:nvSpPr>
          <p:spPr>
            <a:xfrm>
              <a:off x="12867050" y="8736400"/>
              <a:ext cx="3519000" cy="540600"/>
            </a:xfrm>
            <a:prstGeom prst="rect">
              <a:avLst/>
            </a:prstGeom>
            <a:solidFill>
              <a:srgbClr val="F3F3F3"/>
            </a:solidFill>
            <a:ln>
              <a:noFill/>
            </a:ln>
          </p:spPr>
          <p:txBody>
            <a:bodyPr spcFirstLastPara="1" wrap="square" lIns="60950" tIns="60950" rIns="60950" bIns="60950" anchor="t" anchorCtr="0">
              <a:noAutofit/>
            </a:bodyPr>
            <a:lstStyle/>
            <a:p>
              <a:pPr algn="ctr" defTabSz="609630">
                <a:buClr>
                  <a:srgbClr val="000000"/>
                </a:buClr>
              </a:pPr>
              <a:r>
                <a:rPr lang="en" sz="1467" kern="0">
                  <a:solidFill>
                    <a:srgbClr val="3C4043"/>
                  </a:solidFill>
                  <a:latin typeface="Roboto"/>
                  <a:ea typeface="Roboto"/>
                  <a:cs typeface="Roboto"/>
                  <a:sym typeface="Roboto"/>
                </a:rPr>
                <a:t>Security</a:t>
              </a:r>
              <a:endParaRPr sz="1467" kern="0">
                <a:solidFill>
                  <a:srgbClr val="3C4043"/>
                </a:solidFill>
                <a:latin typeface="Roboto"/>
                <a:ea typeface="Roboto"/>
                <a:cs typeface="Roboto"/>
                <a:sym typeface="Roboto"/>
              </a:endParaRPr>
            </a:p>
          </p:txBody>
        </p:sp>
      </p:grpSp>
      <p:grpSp>
        <p:nvGrpSpPr>
          <p:cNvPr id="685" name="Google Shape;685;p70"/>
          <p:cNvGrpSpPr/>
          <p:nvPr/>
        </p:nvGrpSpPr>
        <p:grpSpPr>
          <a:xfrm>
            <a:off x="4902216" y="4215866"/>
            <a:ext cx="2364710" cy="1836841"/>
            <a:chOff x="7411094" y="6399998"/>
            <a:chExt cx="3547065" cy="2755262"/>
          </a:xfrm>
        </p:grpSpPr>
        <p:sp>
          <p:nvSpPr>
            <p:cNvPr id="686" name="Google Shape;686;p70"/>
            <p:cNvSpPr txBox="1"/>
            <p:nvPr/>
          </p:nvSpPr>
          <p:spPr>
            <a:xfrm>
              <a:off x="7565270" y="8652460"/>
              <a:ext cx="3273000" cy="502800"/>
            </a:xfrm>
            <a:prstGeom prst="rect">
              <a:avLst/>
            </a:prstGeom>
            <a:solidFill>
              <a:srgbClr val="F3F3F3"/>
            </a:solidFill>
            <a:ln>
              <a:noFill/>
            </a:ln>
          </p:spPr>
          <p:txBody>
            <a:bodyPr spcFirstLastPara="1" wrap="square" lIns="60950" tIns="60950" rIns="60950" bIns="60950" anchor="t" anchorCtr="0">
              <a:noAutofit/>
            </a:bodyPr>
            <a:lstStyle/>
            <a:p>
              <a:pPr algn="ctr" defTabSz="609630">
                <a:buClr>
                  <a:srgbClr val="000000"/>
                </a:buClr>
              </a:pPr>
              <a:r>
                <a:rPr lang="en" sz="1467" kern="0">
                  <a:solidFill>
                    <a:srgbClr val="3C4043"/>
                  </a:solidFill>
                  <a:latin typeface="Roboto"/>
                  <a:ea typeface="Roboto"/>
                  <a:cs typeface="Roboto"/>
                  <a:sym typeface="Roboto"/>
                </a:rPr>
                <a:t>Monitoring and logging</a:t>
              </a:r>
              <a:endParaRPr sz="1467" kern="0">
                <a:solidFill>
                  <a:srgbClr val="3C4043"/>
                </a:solidFill>
                <a:latin typeface="Roboto"/>
                <a:ea typeface="Roboto"/>
                <a:cs typeface="Roboto"/>
                <a:sym typeface="Roboto"/>
              </a:endParaRPr>
            </a:p>
          </p:txBody>
        </p:sp>
        <p:pic>
          <p:nvPicPr>
            <p:cNvPr id="687" name="Google Shape;687;p70"/>
            <p:cNvPicPr preferRelativeResize="0"/>
            <p:nvPr/>
          </p:nvPicPr>
          <p:blipFill>
            <a:blip r:embed="rId6">
              <a:alphaModFix/>
            </a:blip>
            <a:stretch>
              <a:fillRect/>
            </a:stretch>
          </p:blipFill>
          <p:spPr>
            <a:xfrm>
              <a:off x="7411094" y="6399998"/>
              <a:ext cx="3547065" cy="1864019"/>
            </a:xfrm>
            <a:prstGeom prst="rect">
              <a:avLst/>
            </a:prstGeom>
            <a:noFill/>
            <a:ln>
              <a:noFill/>
            </a:ln>
          </p:spPr>
        </p:pic>
      </p:grpSp>
      <p:grpSp>
        <p:nvGrpSpPr>
          <p:cNvPr id="688" name="Google Shape;688;p70"/>
          <p:cNvGrpSpPr/>
          <p:nvPr/>
        </p:nvGrpSpPr>
        <p:grpSpPr>
          <a:xfrm>
            <a:off x="1579920" y="4045339"/>
            <a:ext cx="2181780" cy="2008051"/>
            <a:chOff x="1818050" y="6039948"/>
            <a:chExt cx="3519000" cy="3237052"/>
          </a:xfrm>
        </p:grpSpPr>
        <p:sp>
          <p:nvSpPr>
            <p:cNvPr id="689" name="Google Shape;689;p70"/>
            <p:cNvSpPr txBox="1"/>
            <p:nvPr/>
          </p:nvSpPr>
          <p:spPr>
            <a:xfrm>
              <a:off x="1818050" y="8736400"/>
              <a:ext cx="3519000" cy="540600"/>
            </a:xfrm>
            <a:prstGeom prst="rect">
              <a:avLst/>
            </a:prstGeom>
            <a:solidFill>
              <a:srgbClr val="F3F3F3"/>
            </a:solidFill>
            <a:ln>
              <a:noFill/>
            </a:ln>
          </p:spPr>
          <p:txBody>
            <a:bodyPr spcFirstLastPara="1" wrap="square" lIns="60950" tIns="60950" rIns="60950" bIns="60950" anchor="t" anchorCtr="0">
              <a:noAutofit/>
            </a:bodyPr>
            <a:lstStyle/>
            <a:p>
              <a:pPr algn="ctr" defTabSz="609630">
                <a:buClr>
                  <a:srgbClr val="000000"/>
                </a:buClr>
              </a:pPr>
              <a:r>
                <a:rPr lang="en" sz="1467" kern="0">
                  <a:solidFill>
                    <a:srgbClr val="3C4043"/>
                  </a:solidFill>
                  <a:latin typeface="Roboto"/>
                  <a:ea typeface="Roboto"/>
                  <a:cs typeface="Roboto"/>
                  <a:sym typeface="Roboto"/>
                </a:rPr>
                <a:t>App versioning</a:t>
              </a:r>
              <a:endParaRPr sz="1467" kern="0">
                <a:solidFill>
                  <a:srgbClr val="3C4043"/>
                </a:solidFill>
                <a:latin typeface="Roboto"/>
                <a:ea typeface="Roboto"/>
                <a:cs typeface="Roboto"/>
                <a:sym typeface="Roboto"/>
              </a:endParaRPr>
            </a:p>
          </p:txBody>
        </p:sp>
        <p:grpSp>
          <p:nvGrpSpPr>
            <p:cNvPr id="690" name="Google Shape;690;p70"/>
            <p:cNvGrpSpPr/>
            <p:nvPr/>
          </p:nvGrpSpPr>
          <p:grpSpPr>
            <a:xfrm>
              <a:off x="2351705" y="6039948"/>
              <a:ext cx="2451690" cy="2542493"/>
              <a:chOff x="2351707" y="6039948"/>
              <a:chExt cx="2451690" cy="2542493"/>
            </a:xfrm>
          </p:grpSpPr>
          <p:pic>
            <p:nvPicPr>
              <p:cNvPr id="691" name="Google Shape;691;p70"/>
              <p:cNvPicPr preferRelativeResize="0"/>
              <p:nvPr/>
            </p:nvPicPr>
            <p:blipFill>
              <a:blip r:embed="rId7">
                <a:alphaModFix/>
              </a:blip>
              <a:stretch>
                <a:fillRect/>
              </a:stretch>
            </p:blipFill>
            <p:spPr>
              <a:xfrm>
                <a:off x="2351707" y="6039948"/>
                <a:ext cx="1420094" cy="1629137"/>
              </a:xfrm>
              <a:prstGeom prst="rect">
                <a:avLst/>
              </a:prstGeom>
              <a:noFill/>
              <a:ln>
                <a:noFill/>
              </a:ln>
            </p:spPr>
          </p:pic>
          <p:pic>
            <p:nvPicPr>
              <p:cNvPr id="692" name="Google Shape;692;p70"/>
              <p:cNvPicPr preferRelativeResize="0"/>
              <p:nvPr/>
            </p:nvPicPr>
            <p:blipFill>
              <a:blip r:embed="rId8">
                <a:alphaModFix/>
              </a:blip>
              <a:stretch>
                <a:fillRect/>
              </a:stretch>
            </p:blipFill>
            <p:spPr>
              <a:xfrm>
                <a:off x="2833302" y="6487587"/>
                <a:ext cx="1471847" cy="1756044"/>
              </a:xfrm>
              <a:prstGeom prst="rect">
                <a:avLst/>
              </a:prstGeom>
              <a:noFill/>
              <a:ln>
                <a:noFill/>
              </a:ln>
            </p:spPr>
          </p:pic>
          <p:pic>
            <p:nvPicPr>
              <p:cNvPr id="693" name="Google Shape;693;p70"/>
              <p:cNvPicPr preferRelativeResize="0"/>
              <p:nvPr/>
            </p:nvPicPr>
            <p:blipFill>
              <a:blip r:embed="rId9">
                <a:alphaModFix/>
              </a:blip>
              <a:stretch>
                <a:fillRect/>
              </a:stretch>
            </p:blipFill>
            <p:spPr>
              <a:xfrm>
                <a:off x="3331550" y="6826397"/>
                <a:ext cx="1471847" cy="1756044"/>
              </a:xfrm>
              <a:prstGeom prst="rect">
                <a:avLst/>
              </a:prstGeom>
              <a:noFill/>
              <a:ln>
                <a:noFill/>
              </a:ln>
            </p:spPr>
          </p:pic>
          <p:sp>
            <p:nvSpPr>
              <p:cNvPr id="694" name="Google Shape;694;p70"/>
              <p:cNvSpPr txBox="1"/>
              <p:nvPr/>
            </p:nvSpPr>
            <p:spPr>
              <a:xfrm>
                <a:off x="2470550" y="6267125"/>
                <a:ext cx="697800" cy="348900"/>
              </a:xfrm>
              <a:prstGeom prst="rect">
                <a:avLst/>
              </a:prstGeom>
              <a:noFill/>
              <a:ln>
                <a:noFill/>
              </a:ln>
            </p:spPr>
            <p:txBody>
              <a:bodyPr spcFirstLastPara="1" wrap="square" lIns="60950" tIns="60950" rIns="60950" bIns="60950" anchor="ctr" anchorCtr="0">
                <a:noAutofit/>
              </a:bodyPr>
              <a:lstStyle/>
              <a:p>
                <a:pPr defTabSz="609630">
                  <a:buClr>
                    <a:srgbClr val="000000"/>
                  </a:buClr>
                </a:pPr>
                <a:r>
                  <a:rPr lang="en" sz="1200" kern="0">
                    <a:solidFill>
                      <a:srgbClr val="FFFFFF"/>
                    </a:solidFill>
                    <a:latin typeface="Google Sans"/>
                    <a:ea typeface="Google Sans"/>
                    <a:cs typeface="Google Sans"/>
                    <a:sym typeface="Google Sans"/>
                  </a:rPr>
                  <a:t>V1.1</a:t>
                </a:r>
                <a:endParaRPr sz="1200" kern="0">
                  <a:solidFill>
                    <a:srgbClr val="FFFFFF"/>
                  </a:solidFill>
                  <a:latin typeface="Google Sans"/>
                  <a:ea typeface="Google Sans"/>
                  <a:cs typeface="Google Sans"/>
                  <a:sym typeface="Google Sans"/>
                </a:endParaRPr>
              </a:p>
            </p:txBody>
          </p:sp>
          <p:sp>
            <p:nvSpPr>
              <p:cNvPr id="695" name="Google Shape;695;p70"/>
              <p:cNvSpPr txBox="1"/>
              <p:nvPr/>
            </p:nvSpPr>
            <p:spPr>
              <a:xfrm>
                <a:off x="2927750" y="6748272"/>
                <a:ext cx="697800" cy="348900"/>
              </a:xfrm>
              <a:prstGeom prst="rect">
                <a:avLst/>
              </a:prstGeom>
              <a:noFill/>
              <a:ln>
                <a:noFill/>
              </a:ln>
            </p:spPr>
            <p:txBody>
              <a:bodyPr spcFirstLastPara="1" wrap="square" lIns="60950" tIns="60950" rIns="60950" bIns="60950" anchor="ctr" anchorCtr="0">
                <a:noAutofit/>
              </a:bodyPr>
              <a:lstStyle/>
              <a:p>
                <a:pPr defTabSz="609630">
                  <a:buClr>
                    <a:srgbClr val="000000"/>
                  </a:buClr>
                </a:pPr>
                <a:r>
                  <a:rPr lang="en" sz="1200" kern="0">
                    <a:solidFill>
                      <a:srgbClr val="FFFFFF"/>
                    </a:solidFill>
                    <a:latin typeface="Google Sans"/>
                    <a:ea typeface="Google Sans"/>
                    <a:cs typeface="Google Sans"/>
                    <a:sym typeface="Google Sans"/>
                  </a:rPr>
                  <a:t>V1.2</a:t>
                </a:r>
                <a:endParaRPr sz="1200" kern="0">
                  <a:solidFill>
                    <a:srgbClr val="FFFFFF"/>
                  </a:solidFill>
                  <a:latin typeface="Google Sans"/>
                  <a:ea typeface="Google Sans"/>
                  <a:cs typeface="Google Sans"/>
                  <a:sym typeface="Google Sans"/>
                </a:endParaRPr>
              </a:p>
            </p:txBody>
          </p:sp>
          <p:sp>
            <p:nvSpPr>
              <p:cNvPr id="696" name="Google Shape;696;p70"/>
              <p:cNvSpPr txBox="1"/>
              <p:nvPr/>
            </p:nvSpPr>
            <p:spPr>
              <a:xfrm>
                <a:off x="3384950" y="7086600"/>
                <a:ext cx="697800" cy="348900"/>
              </a:xfrm>
              <a:prstGeom prst="rect">
                <a:avLst/>
              </a:prstGeom>
              <a:noFill/>
              <a:ln>
                <a:noFill/>
              </a:ln>
            </p:spPr>
            <p:txBody>
              <a:bodyPr spcFirstLastPara="1" wrap="square" lIns="60950" tIns="60950" rIns="60950" bIns="60950" anchor="ctr" anchorCtr="0">
                <a:noAutofit/>
              </a:bodyPr>
              <a:lstStyle/>
              <a:p>
                <a:pPr defTabSz="609630">
                  <a:buClr>
                    <a:srgbClr val="000000"/>
                  </a:buClr>
                </a:pPr>
                <a:r>
                  <a:rPr lang="en" sz="1200" kern="0">
                    <a:solidFill>
                      <a:srgbClr val="FFFFFF"/>
                    </a:solidFill>
                    <a:latin typeface="Google Sans"/>
                    <a:ea typeface="Google Sans"/>
                    <a:cs typeface="Google Sans"/>
                    <a:sym typeface="Google Sans"/>
                  </a:rPr>
                  <a:t>V1.3</a:t>
                </a:r>
                <a:endParaRPr sz="1200" kern="0">
                  <a:solidFill>
                    <a:srgbClr val="FFFFFF"/>
                  </a:solidFill>
                  <a:latin typeface="Google Sans"/>
                  <a:ea typeface="Google Sans"/>
                  <a:cs typeface="Google Sans"/>
                  <a:sym typeface="Google Sans"/>
                </a:endParaRPr>
              </a:p>
            </p:txBody>
          </p:sp>
        </p:grpSp>
      </p:grpSp>
      <p:sp>
        <p:nvSpPr>
          <p:cNvPr id="697" name="Google Shape;697;p70"/>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App Engine addresses the key needs of developers</a:t>
            </a:r>
            <a:endParaRPr/>
          </a:p>
        </p:txBody>
      </p:sp>
      <p:sp>
        <p:nvSpPr>
          <p:cNvPr id="698" name="Google Shape;698;p70"/>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10">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cxnSp>
        <p:nvCxnSpPr>
          <p:cNvPr id="699" name="Google Shape;699;p70"/>
          <p:cNvCxnSpPr/>
          <p:nvPr/>
        </p:nvCxnSpPr>
        <p:spPr>
          <a:xfrm rot="10800000" flipH="1">
            <a:off x="1580133" y="3683083"/>
            <a:ext cx="2191800" cy="2600"/>
          </a:xfrm>
          <a:prstGeom prst="straightConnector1">
            <a:avLst/>
          </a:prstGeom>
          <a:noFill/>
          <a:ln w="9525" cap="flat" cmpd="sng">
            <a:solidFill>
              <a:schemeClr val="lt1"/>
            </a:solidFill>
            <a:prstDash val="solid"/>
            <a:round/>
            <a:headEnd type="none" w="med" len="med"/>
            <a:tailEnd type="none" w="med" len="med"/>
          </a:ln>
        </p:spPr>
      </p:cxnSp>
      <p:cxnSp>
        <p:nvCxnSpPr>
          <p:cNvPr id="700" name="Google Shape;700;p70"/>
          <p:cNvCxnSpPr/>
          <p:nvPr/>
        </p:nvCxnSpPr>
        <p:spPr>
          <a:xfrm>
            <a:off x="5010150" y="3683000"/>
            <a:ext cx="2170400" cy="0"/>
          </a:xfrm>
          <a:prstGeom prst="straightConnector1">
            <a:avLst/>
          </a:prstGeom>
          <a:noFill/>
          <a:ln w="9525" cap="flat" cmpd="sng">
            <a:solidFill>
              <a:schemeClr val="lt1"/>
            </a:solidFill>
            <a:prstDash val="solid"/>
            <a:round/>
            <a:headEnd type="none" w="med" len="med"/>
            <a:tailEnd type="none" w="med" len="med"/>
          </a:ln>
        </p:spPr>
      </p:cxnSp>
      <p:cxnSp>
        <p:nvCxnSpPr>
          <p:cNvPr id="701" name="Google Shape;701;p70"/>
          <p:cNvCxnSpPr/>
          <p:nvPr/>
        </p:nvCxnSpPr>
        <p:spPr>
          <a:xfrm rot="10800000" flipH="1">
            <a:off x="8430300" y="3681700"/>
            <a:ext cx="2191800" cy="2600"/>
          </a:xfrm>
          <a:prstGeom prst="straightConnector1">
            <a:avLst/>
          </a:prstGeom>
          <a:noFill/>
          <a:ln w="9525" cap="flat" cmpd="sng">
            <a:solidFill>
              <a:schemeClr val="lt1"/>
            </a:solidFill>
            <a:prstDash val="solid"/>
            <a:round/>
            <a:headEnd type="none" w="med" len="med"/>
            <a:tailEnd type="none" w="med" len="med"/>
          </a:ln>
        </p:spPr>
      </p:cxnSp>
      <p:cxnSp>
        <p:nvCxnSpPr>
          <p:cNvPr id="702" name="Google Shape;702;p70"/>
          <p:cNvCxnSpPr/>
          <p:nvPr/>
        </p:nvCxnSpPr>
        <p:spPr>
          <a:xfrm rot="10800000" flipH="1">
            <a:off x="1578300" y="6057875"/>
            <a:ext cx="2184000" cy="600"/>
          </a:xfrm>
          <a:prstGeom prst="straightConnector1">
            <a:avLst/>
          </a:prstGeom>
          <a:noFill/>
          <a:ln w="9525" cap="flat" cmpd="sng">
            <a:solidFill>
              <a:schemeClr val="lt1"/>
            </a:solidFill>
            <a:prstDash val="solid"/>
            <a:round/>
            <a:headEnd type="none" w="med" len="med"/>
            <a:tailEnd type="none" w="med" len="med"/>
          </a:ln>
        </p:spPr>
      </p:cxnSp>
      <p:cxnSp>
        <p:nvCxnSpPr>
          <p:cNvPr id="703" name="Google Shape;703;p70"/>
          <p:cNvCxnSpPr/>
          <p:nvPr/>
        </p:nvCxnSpPr>
        <p:spPr>
          <a:xfrm rot="10800000" flipH="1">
            <a:off x="5004000" y="6057875"/>
            <a:ext cx="2184000" cy="600"/>
          </a:xfrm>
          <a:prstGeom prst="straightConnector1">
            <a:avLst/>
          </a:prstGeom>
          <a:noFill/>
          <a:ln w="9525" cap="flat" cmpd="sng">
            <a:solidFill>
              <a:schemeClr val="lt1"/>
            </a:solidFill>
            <a:prstDash val="solid"/>
            <a:round/>
            <a:headEnd type="none" w="med" len="med"/>
            <a:tailEnd type="none" w="med" len="med"/>
          </a:ln>
        </p:spPr>
      </p:cxnSp>
      <p:cxnSp>
        <p:nvCxnSpPr>
          <p:cNvPr id="704" name="Google Shape;704;p70"/>
          <p:cNvCxnSpPr/>
          <p:nvPr/>
        </p:nvCxnSpPr>
        <p:spPr>
          <a:xfrm rot="10800000" flipH="1">
            <a:off x="8429192" y="6057875"/>
            <a:ext cx="2184000" cy="600"/>
          </a:xfrm>
          <a:prstGeom prst="straightConnector1">
            <a:avLst/>
          </a:prstGeom>
          <a:noFill/>
          <a:ln w="9525"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125774500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4"/>
          <p:cNvSpPr txBox="1">
            <a:spLocks noGrp="1"/>
          </p:cNvSpPr>
          <p:nvPr>
            <p:ph type="body" idx="1"/>
          </p:nvPr>
        </p:nvSpPr>
        <p:spPr>
          <a:xfrm>
            <a:off x="1036400" y="1529917"/>
            <a:ext cx="5059600" cy="4516800"/>
          </a:xfrm>
          <a:prstGeom prst="rect">
            <a:avLst/>
          </a:prstGeom>
        </p:spPr>
        <p:txBody>
          <a:bodyPr spcFirstLastPara="1" wrap="square" lIns="60950" tIns="60950" rIns="60950" bIns="60950" anchor="t" anchorCtr="0">
            <a:noAutofit/>
          </a:bodyPr>
          <a:lstStyle/>
          <a:p>
            <a:pPr marL="0" indent="0">
              <a:buNone/>
            </a:pPr>
            <a:r>
              <a:rPr lang="en" dirty="0"/>
              <a:t>Compute Options in the Cloud</a:t>
            </a:r>
            <a:endParaRPr dirty="0"/>
          </a:p>
          <a:p>
            <a:pPr marL="0" indent="0">
              <a:spcBef>
                <a:spcPts val="1933"/>
              </a:spcBef>
              <a:buNone/>
            </a:pPr>
            <a:r>
              <a:rPr lang="en" dirty="0"/>
              <a:t>Exploring IaaS with Compute Engine</a:t>
            </a:r>
            <a:endParaRPr dirty="0"/>
          </a:p>
          <a:p>
            <a:pPr marL="0" indent="0">
              <a:spcBef>
                <a:spcPts val="1933"/>
              </a:spcBef>
              <a:buNone/>
            </a:pPr>
            <a:r>
              <a:rPr lang="en" dirty="0">
                <a:solidFill>
                  <a:schemeClr val="tx1"/>
                </a:solidFill>
              </a:rPr>
              <a:t>Exploring PaaS with App Engine</a:t>
            </a:r>
          </a:p>
          <a:p>
            <a:pPr marL="0" indent="0">
              <a:buNone/>
            </a:pPr>
            <a:endParaRPr lang="en-US" dirty="0"/>
          </a:p>
          <a:p>
            <a:pPr marL="0" indent="0">
              <a:buNone/>
            </a:pPr>
            <a:r>
              <a:rPr lang="en-US" dirty="0">
                <a:solidFill>
                  <a:srgbClr val="0070C0"/>
                </a:solidFill>
              </a:rPr>
              <a:t>Event Driven Programs with Cloud Functions</a:t>
            </a:r>
          </a:p>
          <a:p>
            <a:pPr marL="0" indent="0">
              <a:spcBef>
                <a:spcPts val="1933"/>
              </a:spcBef>
              <a:buNone/>
            </a:pPr>
            <a:r>
              <a:rPr lang="en-US" dirty="0"/>
              <a:t>Containerizing and Orchestrating Apps with GKE</a:t>
            </a:r>
          </a:p>
          <a:p>
            <a:pPr marL="0" indent="0">
              <a:spcBef>
                <a:spcPts val="1933"/>
              </a:spcBef>
              <a:buNone/>
            </a:pPr>
            <a:endParaRPr lang="en-US" dirty="0"/>
          </a:p>
          <a:p>
            <a:pPr marL="0" indent="0">
              <a:spcBef>
                <a:spcPts val="1933"/>
              </a:spcBef>
              <a:buNone/>
            </a:pPr>
            <a:endParaRPr dirty="0"/>
          </a:p>
        </p:txBody>
      </p:sp>
      <p:sp>
        <p:nvSpPr>
          <p:cNvPr id="247" name="Google Shape;247;p44"/>
          <p:cNvSpPr txBox="1">
            <a:spLocks noGrp="1"/>
          </p:cNvSpPr>
          <p:nvPr>
            <p:ph type="title"/>
          </p:nvPr>
        </p:nvSpPr>
        <p:spPr>
          <a:xfrm>
            <a:off x="1114983" y="769917"/>
            <a:ext cx="4991000" cy="760000"/>
          </a:xfrm>
          <a:prstGeom prst="rect">
            <a:avLst/>
          </a:prstGeom>
        </p:spPr>
        <p:txBody>
          <a:bodyPr spcFirstLastPara="1" wrap="square" lIns="60950" tIns="60950" rIns="60950" bIns="60950" anchor="t" anchorCtr="0">
            <a:noAutofit/>
          </a:bodyPr>
          <a:lstStyle/>
          <a:p>
            <a:r>
              <a:rPr lang="en" dirty="0"/>
              <a:t>Agenda </a:t>
            </a:r>
            <a:endParaRPr dirty="0"/>
          </a:p>
        </p:txBody>
      </p:sp>
      <p:sp>
        <p:nvSpPr>
          <p:cNvPr id="248" name="Google Shape;248;p44"/>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extLst>
      <p:ext uri="{BB962C8B-B14F-4D97-AF65-F5344CB8AC3E}">
        <p14:creationId xmlns:p14="http://schemas.microsoft.com/office/powerpoint/2010/main" val="158023437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77"/>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Where Cloud Functions fits within Google Cloud</a:t>
            </a:r>
            <a:endParaRPr/>
          </a:p>
        </p:txBody>
      </p:sp>
      <p:sp>
        <p:nvSpPr>
          <p:cNvPr id="756" name="Google Shape;756;p77"/>
          <p:cNvSpPr/>
          <p:nvPr/>
        </p:nvSpPr>
        <p:spPr>
          <a:xfrm>
            <a:off x="1518400" y="4090891"/>
            <a:ext cx="9159400" cy="552000"/>
          </a:xfrm>
          <a:prstGeom prst="rect">
            <a:avLst/>
          </a:prstGeom>
          <a:solidFill>
            <a:srgbClr val="FFF2CC"/>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757" name="Google Shape;757;p77"/>
          <p:cNvSpPr txBox="1"/>
          <p:nvPr/>
        </p:nvSpPr>
        <p:spPr>
          <a:xfrm>
            <a:off x="1587851" y="4125661"/>
            <a:ext cx="2155600" cy="488800"/>
          </a:xfrm>
          <a:prstGeom prst="rect">
            <a:avLst/>
          </a:prstGeom>
          <a:solidFill>
            <a:srgbClr val="FFF2CC"/>
          </a:solidFill>
          <a:ln>
            <a:noFill/>
          </a:ln>
        </p:spPr>
        <p:txBody>
          <a:bodyPr spcFirstLastPara="1" wrap="square" lIns="91433" tIns="91433" rIns="91433" bIns="91433" anchor="ctr" anchorCtr="0">
            <a:noAutofit/>
          </a:bodyPr>
          <a:lstStyle/>
          <a:p>
            <a:pPr algn="ctr" defTabSz="609630">
              <a:buClr>
                <a:srgbClr val="000000"/>
              </a:buClr>
            </a:pPr>
            <a:r>
              <a:rPr lang="en" sz="1867" kern="0">
                <a:solidFill>
                  <a:srgbClr val="3C4043"/>
                </a:solidFill>
                <a:latin typeface="Google Sans"/>
                <a:ea typeface="Google Sans"/>
                <a:cs typeface="Google Sans"/>
                <a:sym typeface="Google Sans"/>
              </a:rPr>
              <a:t>IaaS</a:t>
            </a:r>
            <a:endParaRPr sz="1867" kern="0">
              <a:solidFill>
                <a:srgbClr val="3C4043"/>
              </a:solidFill>
              <a:latin typeface="Google Sans"/>
              <a:ea typeface="Google Sans"/>
              <a:cs typeface="Google Sans"/>
              <a:sym typeface="Google Sans"/>
            </a:endParaRPr>
          </a:p>
        </p:txBody>
      </p:sp>
      <p:sp>
        <p:nvSpPr>
          <p:cNvPr id="758" name="Google Shape;758;p77"/>
          <p:cNvSpPr txBox="1"/>
          <p:nvPr/>
        </p:nvSpPr>
        <p:spPr>
          <a:xfrm>
            <a:off x="1518400" y="4848351"/>
            <a:ext cx="2225800" cy="1095200"/>
          </a:xfrm>
          <a:prstGeom prst="rect">
            <a:avLst/>
          </a:prstGeom>
          <a:noFill/>
          <a:ln>
            <a:noFill/>
          </a:ln>
        </p:spPr>
        <p:txBody>
          <a:bodyPr spcFirstLastPara="1" wrap="square" lIns="121917" tIns="0" rIns="121917" bIns="0" anchor="t" anchorCtr="0">
            <a:noAutofit/>
          </a:bodyPr>
          <a:lstStyle/>
          <a:p>
            <a:pPr defTabSz="609630">
              <a:buClr>
                <a:srgbClr val="000000"/>
              </a:buClr>
            </a:pPr>
            <a:r>
              <a:rPr lang="en" sz="1333" kern="0">
                <a:solidFill>
                  <a:srgbClr val="3C4043"/>
                </a:solidFill>
                <a:latin typeface="Roboto"/>
                <a:ea typeface="Roboto"/>
                <a:cs typeface="Roboto"/>
                <a:sym typeface="Roboto"/>
              </a:rPr>
              <a:t>Virtual machines with industry-leading price/performance</a:t>
            </a:r>
            <a:endParaRPr sz="1333" kern="0">
              <a:solidFill>
                <a:srgbClr val="3C4043"/>
              </a:solidFill>
              <a:latin typeface="Roboto"/>
              <a:ea typeface="Roboto"/>
              <a:cs typeface="Roboto"/>
              <a:sym typeface="Roboto"/>
            </a:endParaRPr>
          </a:p>
        </p:txBody>
      </p:sp>
      <p:sp>
        <p:nvSpPr>
          <p:cNvPr id="759" name="Google Shape;759;p77"/>
          <p:cNvSpPr txBox="1"/>
          <p:nvPr/>
        </p:nvSpPr>
        <p:spPr>
          <a:xfrm>
            <a:off x="8459147" y="4125669"/>
            <a:ext cx="2225800" cy="488800"/>
          </a:xfrm>
          <a:prstGeom prst="rect">
            <a:avLst/>
          </a:prstGeom>
          <a:solidFill>
            <a:srgbClr val="FFF2CC"/>
          </a:solidFill>
          <a:ln>
            <a:noFill/>
          </a:ln>
        </p:spPr>
        <p:txBody>
          <a:bodyPr spcFirstLastPara="1" wrap="square" lIns="91433" tIns="91433" rIns="91433" bIns="91433" anchor="ctr" anchorCtr="0">
            <a:noAutofit/>
          </a:bodyPr>
          <a:lstStyle/>
          <a:p>
            <a:pPr algn="ctr" defTabSz="609630">
              <a:buClr>
                <a:srgbClr val="000000"/>
              </a:buClr>
            </a:pPr>
            <a:r>
              <a:rPr lang="en" sz="1867" kern="0">
                <a:solidFill>
                  <a:srgbClr val="3C4043"/>
                </a:solidFill>
                <a:latin typeface="Google Sans"/>
                <a:ea typeface="Google Sans"/>
                <a:cs typeface="Google Sans"/>
                <a:sym typeface="Google Sans"/>
              </a:rPr>
              <a:t>Hybrid</a:t>
            </a:r>
            <a:endParaRPr sz="1867" kern="0">
              <a:solidFill>
                <a:srgbClr val="3C4043"/>
              </a:solidFill>
              <a:latin typeface="Google Sans"/>
              <a:ea typeface="Google Sans"/>
              <a:cs typeface="Google Sans"/>
              <a:sym typeface="Google Sans"/>
            </a:endParaRPr>
          </a:p>
        </p:txBody>
      </p:sp>
      <p:sp>
        <p:nvSpPr>
          <p:cNvPr id="760" name="Google Shape;760;p77"/>
          <p:cNvSpPr txBox="1"/>
          <p:nvPr/>
        </p:nvSpPr>
        <p:spPr>
          <a:xfrm>
            <a:off x="8453500" y="4848351"/>
            <a:ext cx="2225000" cy="1095200"/>
          </a:xfrm>
          <a:prstGeom prst="rect">
            <a:avLst/>
          </a:prstGeom>
          <a:noFill/>
          <a:ln>
            <a:noFill/>
          </a:ln>
        </p:spPr>
        <p:txBody>
          <a:bodyPr spcFirstLastPara="1" wrap="square" lIns="121917" tIns="0" rIns="121917" bIns="0" anchor="t" anchorCtr="0">
            <a:noAutofit/>
          </a:bodyPr>
          <a:lstStyle/>
          <a:p>
            <a:pPr defTabSz="609630">
              <a:buClr>
                <a:srgbClr val="000000"/>
              </a:buClr>
            </a:pPr>
            <a:r>
              <a:rPr lang="en" sz="1333" kern="0">
                <a:solidFill>
                  <a:srgbClr val="3C4043"/>
                </a:solidFill>
                <a:latin typeface="Roboto"/>
                <a:ea typeface="Roboto"/>
                <a:cs typeface="Roboto"/>
                <a:sym typeface="Roboto"/>
              </a:rPr>
              <a:t>Cluster manager and orchestration engine built on Google’s container experience</a:t>
            </a:r>
            <a:endParaRPr sz="1333" kern="0">
              <a:solidFill>
                <a:srgbClr val="3C4043"/>
              </a:solidFill>
              <a:latin typeface="Roboto"/>
              <a:ea typeface="Roboto"/>
              <a:cs typeface="Roboto"/>
              <a:sym typeface="Roboto"/>
            </a:endParaRPr>
          </a:p>
        </p:txBody>
      </p:sp>
      <p:pic>
        <p:nvPicPr>
          <p:cNvPr id="761" name="Google Shape;761;p77"/>
          <p:cNvPicPr preferRelativeResize="0"/>
          <p:nvPr/>
        </p:nvPicPr>
        <p:blipFill rotWithShape="1">
          <a:blip r:embed="rId3">
            <a:alphaModFix/>
          </a:blip>
          <a:srcRect/>
          <a:stretch/>
        </p:blipFill>
        <p:spPr>
          <a:xfrm>
            <a:off x="2034051" y="2029749"/>
            <a:ext cx="1146059" cy="1147027"/>
          </a:xfrm>
          <a:prstGeom prst="rect">
            <a:avLst/>
          </a:prstGeom>
          <a:noFill/>
          <a:ln>
            <a:noFill/>
          </a:ln>
        </p:spPr>
      </p:pic>
      <p:sp>
        <p:nvSpPr>
          <p:cNvPr id="762" name="Google Shape;762;p77"/>
          <p:cNvSpPr txBox="1"/>
          <p:nvPr/>
        </p:nvSpPr>
        <p:spPr>
          <a:xfrm>
            <a:off x="3737469" y="4125661"/>
            <a:ext cx="2340800" cy="488800"/>
          </a:xfrm>
          <a:prstGeom prst="rect">
            <a:avLst/>
          </a:prstGeom>
          <a:solidFill>
            <a:srgbClr val="FFF2CC"/>
          </a:solidFill>
          <a:ln>
            <a:noFill/>
          </a:ln>
        </p:spPr>
        <p:txBody>
          <a:bodyPr spcFirstLastPara="1" wrap="square" lIns="91433" tIns="91433" rIns="91433" bIns="91433" anchor="ctr" anchorCtr="0">
            <a:noAutofit/>
          </a:bodyPr>
          <a:lstStyle/>
          <a:p>
            <a:pPr algn="ctr" defTabSz="609630">
              <a:buClr>
                <a:srgbClr val="000000"/>
              </a:buClr>
            </a:pPr>
            <a:r>
              <a:rPr lang="en" sz="1867" kern="0">
                <a:solidFill>
                  <a:srgbClr val="3C4043"/>
                </a:solidFill>
                <a:latin typeface="Google Sans"/>
                <a:ea typeface="Google Sans"/>
                <a:cs typeface="Google Sans"/>
                <a:sym typeface="Google Sans"/>
              </a:rPr>
              <a:t>PaaS</a:t>
            </a:r>
            <a:endParaRPr sz="1867" kern="0">
              <a:solidFill>
                <a:srgbClr val="3C4043"/>
              </a:solidFill>
              <a:latin typeface="Google Sans"/>
              <a:ea typeface="Google Sans"/>
              <a:cs typeface="Google Sans"/>
              <a:sym typeface="Google Sans"/>
            </a:endParaRPr>
          </a:p>
        </p:txBody>
      </p:sp>
      <p:sp>
        <p:nvSpPr>
          <p:cNvPr id="763" name="Google Shape;763;p77"/>
          <p:cNvSpPr txBox="1"/>
          <p:nvPr/>
        </p:nvSpPr>
        <p:spPr>
          <a:xfrm>
            <a:off x="6141392" y="4125661"/>
            <a:ext cx="2201400" cy="488800"/>
          </a:xfrm>
          <a:prstGeom prst="rect">
            <a:avLst/>
          </a:prstGeom>
          <a:solidFill>
            <a:srgbClr val="FFF2CC"/>
          </a:solidFill>
          <a:ln>
            <a:noFill/>
          </a:ln>
        </p:spPr>
        <p:txBody>
          <a:bodyPr spcFirstLastPara="1" wrap="square" lIns="91433" tIns="91433" rIns="91433" bIns="91433" anchor="ctr" anchorCtr="0">
            <a:noAutofit/>
          </a:bodyPr>
          <a:lstStyle/>
          <a:p>
            <a:pPr algn="ctr" defTabSz="609630">
              <a:buClr>
                <a:srgbClr val="000000"/>
              </a:buClr>
            </a:pPr>
            <a:r>
              <a:rPr lang="en" sz="1867" kern="0">
                <a:solidFill>
                  <a:srgbClr val="3C4043"/>
                </a:solidFill>
                <a:latin typeface="Google Sans"/>
                <a:ea typeface="Google Sans"/>
                <a:cs typeface="Google Sans"/>
                <a:sym typeface="Google Sans"/>
              </a:rPr>
              <a:t>Serverless logic</a:t>
            </a:r>
            <a:endParaRPr sz="1867" kern="0">
              <a:solidFill>
                <a:srgbClr val="3C4043"/>
              </a:solidFill>
              <a:latin typeface="Google Sans"/>
              <a:ea typeface="Google Sans"/>
              <a:cs typeface="Google Sans"/>
              <a:sym typeface="Google Sans"/>
            </a:endParaRPr>
          </a:p>
        </p:txBody>
      </p:sp>
      <p:sp>
        <p:nvSpPr>
          <p:cNvPr id="764" name="Google Shape;764;p77"/>
          <p:cNvSpPr txBox="1"/>
          <p:nvPr/>
        </p:nvSpPr>
        <p:spPr>
          <a:xfrm>
            <a:off x="3737467" y="4848350"/>
            <a:ext cx="2225000" cy="1095200"/>
          </a:xfrm>
          <a:prstGeom prst="rect">
            <a:avLst/>
          </a:prstGeom>
          <a:noFill/>
          <a:ln>
            <a:noFill/>
          </a:ln>
        </p:spPr>
        <p:txBody>
          <a:bodyPr spcFirstLastPara="1" wrap="square" lIns="121917" tIns="0" rIns="121917" bIns="0" anchor="t" anchorCtr="0">
            <a:noAutofit/>
          </a:bodyPr>
          <a:lstStyle/>
          <a:p>
            <a:pPr defTabSz="609630">
              <a:buClr>
                <a:srgbClr val="000000"/>
              </a:buClr>
            </a:pPr>
            <a:r>
              <a:rPr lang="en" sz="1333" kern="0">
                <a:solidFill>
                  <a:srgbClr val="3C4043"/>
                </a:solidFill>
                <a:latin typeface="Roboto"/>
                <a:ea typeface="Roboto"/>
                <a:cs typeface="Roboto"/>
                <a:sym typeface="Roboto"/>
              </a:rPr>
              <a:t>A flexible, zero ops platform for building highly available apps</a:t>
            </a:r>
            <a:endParaRPr sz="1333" kern="0">
              <a:solidFill>
                <a:srgbClr val="3C4043"/>
              </a:solidFill>
              <a:latin typeface="Roboto"/>
              <a:ea typeface="Roboto"/>
              <a:cs typeface="Roboto"/>
              <a:sym typeface="Roboto"/>
            </a:endParaRPr>
          </a:p>
        </p:txBody>
      </p:sp>
      <p:sp>
        <p:nvSpPr>
          <p:cNvPr id="765" name="Google Shape;765;p77"/>
          <p:cNvSpPr txBox="1"/>
          <p:nvPr/>
        </p:nvSpPr>
        <p:spPr>
          <a:xfrm>
            <a:off x="6092617" y="4848350"/>
            <a:ext cx="2225800" cy="1095200"/>
          </a:xfrm>
          <a:prstGeom prst="rect">
            <a:avLst/>
          </a:prstGeom>
          <a:noFill/>
          <a:ln>
            <a:noFill/>
          </a:ln>
        </p:spPr>
        <p:txBody>
          <a:bodyPr spcFirstLastPara="1" wrap="square" lIns="121917" tIns="0" rIns="121917" bIns="0" anchor="t" anchorCtr="0">
            <a:noAutofit/>
          </a:bodyPr>
          <a:lstStyle/>
          <a:p>
            <a:pPr defTabSz="609630">
              <a:buClr>
                <a:srgbClr val="000000"/>
              </a:buClr>
            </a:pPr>
            <a:r>
              <a:rPr lang="en" sz="1333" kern="0">
                <a:solidFill>
                  <a:srgbClr val="3C4043"/>
                </a:solidFill>
                <a:latin typeface="Roboto"/>
                <a:ea typeface="Roboto"/>
                <a:cs typeface="Roboto"/>
                <a:sym typeface="Roboto"/>
              </a:rPr>
              <a:t>A lightweight fully managed serverless execution environment for building and connecting cloud services</a:t>
            </a:r>
            <a:endParaRPr sz="1333" kern="0">
              <a:solidFill>
                <a:srgbClr val="3C4043"/>
              </a:solidFill>
              <a:latin typeface="Roboto"/>
              <a:ea typeface="Roboto"/>
              <a:cs typeface="Roboto"/>
              <a:sym typeface="Roboto"/>
            </a:endParaRPr>
          </a:p>
        </p:txBody>
      </p:sp>
      <p:pic>
        <p:nvPicPr>
          <p:cNvPr id="766" name="Google Shape;766;p77"/>
          <p:cNvPicPr preferRelativeResize="0"/>
          <p:nvPr/>
        </p:nvPicPr>
        <p:blipFill rotWithShape="1">
          <a:blip r:embed="rId4">
            <a:alphaModFix/>
          </a:blip>
          <a:srcRect/>
          <a:stretch/>
        </p:blipFill>
        <p:spPr>
          <a:xfrm>
            <a:off x="6714375" y="2033543"/>
            <a:ext cx="1146059" cy="1147027"/>
          </a:xfrm>
          <a:prstGeom prst="rect">
            <a:avLst/>
          </a:prstGeom>
          <a:noFill/>
          <a:ln>
            <a:noFill/>
          </a:ln>
        </p:spPr>
      </p:pic>
      <p:pic>
        <p:nvPicPr>
          <p:cNvPr id="767" name="Google Shape;767;p77"/>
          <p:cNvPicPr preferRelativeResize="0"/>
          <p:nvPr/>
        </p:nvPicPr>
        <p:blipFill rotWithShape="1">
          <a:blip r:embed="rId5">
            <a:alphaModFix/>
          </a:blip>
          <a:srcRect/>
          <a:stretch/>
        </p:blipFill>
        <p:spPr>
          <a:xfrm>
            <a:off x="4374115" y="2029749"/>
            <a:ext cx="1146059" cy="1147027"/>
          </a:xfrm>
          <a:prstGeom prst="rect">
            <a:avLst/>
          </a:prstGeom>
          <a:noFill/>
          <a:ln>
            <a:noFill/>
          </a:ln>
        </p:spPr>
      </p:pic>
      <p:pic>
        <p:nvPicPr>
          <p:cNvPr id="768" name="Google Shape;768;p77"/>
          <p:cNvPicPr preferRelativeResize="0"/>
          <p:nvPr/>
        </p:nvPicPr>
        <p:blipFill rotWithShape="1">
          <a:blip r:embed="rId6">
            <a:alphaModFix/>
          </a:blip>
          <a:srcRect/>
          <a:stretch/>
        </p:blipFill>
        <p:spPr>
          <a:xfrm>
            <a:off x="9095796" y="2029749"/>
            <a:ext cx="1146059" cy="1147027"/>
          </a:xfrm>
          <a:prstGeom prst="rect">
            <a:avLst/>
          </a:prstGeom>
          <a:noFill/>
          <a:ln>
            <a:noFill/>
          </a:ln>
        </p:spPr>
      </p:pic>
      <p:sp>
        <p:nvSpPr>
          <p:cNvPr id="769" name="Google Shape;769;p77"/>
          <p:cNvSpPr/>
          <p:nvPr/>
        </p:nvSpPr>
        <p:spPr>
          <a:xfrm>
            <a:off x="1518400" y="3230620"/>
            <a:ext cx="9159400" cy="745400"/>
          </a:xfrm>
          <a:prstGeom prst="rect">
            <a:avLst/>
          </a:prstGeom>
          <a:solidFill>
            <a:srgbClr val="B7D1FA">
              <a:alpha val="49800"/>
            </a:srgbClr>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770" name="Google Shape;770;p77"/>
          <p:cNvSpPr txBox="1"/>
          <p:nvPr/>
        </p:nvSpPr>
        <p:spPr>
          <a:xfrm>
            <a:off x="1518400" y="3225493"/>
            <a:ext cx="2155600" cy="743400"/>
          </a:xfrm>
          <a:prstGeom prst="rect">
            <a:avLst/>
          </a:prstGeom>
          <a:noFill/>
          <a:ln>
            <a:noFill/>
          </a:ln>
        </p:spPr>
        <p:txBody>
          <a:bodyPr spcFirstLastPara="1" wrap="square" lIns="91433" tIns="91433" rIns="91433" bIns="91433" anchor="ctr" anchorCtr="0">
            <a:noAutofit/>
          </a:bodyPr>
          <a:lstStyle/>
          <a:p>
            <a:pPr algn="ctr" defTabSz="609630">
              <a:buClr>
                <a:srgbClr val="000000"/>
              </a:buClr>
            </a:pPr>
            <a:r>
              <a:rPr lang="en" sz="1867" kern="0">
                <a:solidFill>
                  <a:srgbClr val="3C4043"/>
                </a:solidFill>
                <a:latin typeface="Google Sans"/>
                <a:ea typeface="Google Sans"/>
                <a:cs typeface="Google Sans"/>
                <a:sym typeface="Google Sans"/>
              </a:rPr>
              <a:t>Compute Engine</a:t>
            </a:r>
            <a:endParaRPr sz="1867" kern="0">
              <a:solidFill>
                <a:srgbClr val="3C4043"/>
              </a:solidFill>
              <a:latin typeface="Google Sans"/>
              <a:ea typeface="Google Sans"/>
              <a:cs typeface="Google Sans"/>
              <a:sym typeface="Google Sans"/>
            </a:endParaRPr>
          </a:p>
        </p:txBody>
      </p:sp>
      <p:sp>
        <p:nvSpPr>
          <p:cNvPr id="771" name="Google Shape;771;p77"/>
          <p:cNvSpPr txBox="1"/>
          <p:nvPr/>
        </p:nvSpPr>
        <p:spPr>
          <a:xfrm>
            <a:off x="8459147" y="3227813"/>
            <a:ext cx="2225800" cy="743400"/>
          </a:xfrm>
          <a:prstGeom prst="rect">
            <a:avLst/>
          </a:prstGeom>
          <a:noFill/>
          <a:ln>
            <a:noFill/>
          </a:ln>
        </p:spPr>
        <p:txBody>
          <a:bodyPr spcFirstLastPara="1" wrap="square" lIns="91433" tIns="91433" rIns="91433" bIns="91433" anchor="ctr" anchorCtr="0">
            <a:noAutofit/>
          </a:bodyPr>
          <a:lstStyle/>
          <a:p>
            <a:pPr algn="ctr" defTabSz="609630">
              <a:buClr>
                <a:srgbClr val="000000"/>
              </a:buClr>
            </a:pPr>
            <a:r>
              <a:rPr lang="en" sz="1867" kern="0">
                <a:solidFill>
                  <a:srgbClr val="3C4043"/>
                </a:solidFill>
                <a:latin typeface="Google Sans"/>
                <a:ea typeface="Google Sans"/>
                <a:cs typeface="Google Sans"/>
                <a:sym typeface="Google Sans"/>
              </a:rPr>
              <a:t>Google Kubernetes Engine</a:t>
            </a:r>
            <a:endParaRPr sz="1867" kern="0">
              <a:solidFill>
                <a:srgbClr val="3C4043"/>
              </a:solidFill>
              <a:latin typeface="Google Sans"/>
              <a:ea typeface="Google Sans"/>
              <a:cs typeface="Google Sans"/>
              <a:sym typeface="Google Sans"/>
            </a:endParaRPr>
          </a:p>
        </p:txBody>
      </p:sp>
      <p:sp>
        <p:nvSpPr>
          <p:cNvPr id="772" name="Google Shape;772;p77"/>
          <p:cNvSpPr txBox="1"/>
          <p:nvPr/>
        </p:nvSpPr>
        <p:spPr>
          <a:xfrm>
            <a:off x="3737469" y="3227817"/>
            <a:ext cx="2340800" cy="743400"/>
          </a:xfrm>
          <a:prstGeom prst="rect">
            <a:avLst/>
          </a:prstGeom>
          <a:noFill/>
          <a:ln>
            <a:noFill/>
          </a:ln>
        </p:spPr>
        <p:txBody>
          <a:bodyPr spcFirstLastPara="1" wrap="square" lIns="91433" tIns="91433" rIns="91433" bIns="91433" anchor="ctr" anchorCtr="0">
            <a:noAutofit/>
          </a:bodyPr>
          <a:lstStyle/>
          <a:p>
            <a:pPr algn="ctr" defTabSz="609630">
              <a:buClr>
                <a:srgbClr val="000000"/>
              </a:buClr>
            </a:pPr>
            <a:r>
              <a:rPr lang="en" sz="1867" kern="0">
                <a:solidFill>
                  <a:srgbClr val="3C4043"/>
                </a:solidFill>
                <a:latin typeface="Google Sans"/>
                <a:ea typeface="Google Sans"/>
                <a:cs typeface="Google Sans"/>
                <a:sym typeface="Google Sans"/>
              </a:rPr>
              <a:t>App Engine</a:t>
            </a:r>
            <a:endParaRPr sz="1867" kern="0">
              <a:solidFill>
                <a:srgbClr val="3C4043"/>
              </a:solidFill>
              <a:latin typeface="Google Sans"/>
              <a:ea typeface="Google Sans"/>
              <a:cs typeface="Google Sans"/>
              <a:sym typeface="Google Sans"/>
            </a:endParaRPr>
          </a:p>
        </p:txBody>
      </p:sp>
      <p:sp>
        <p:nvSpPr>
          <p:cNvPr id="773" name="Google Shape;773;p77"/>
          <p:cNvSpPr txBox="1"/>
          <p:nvPr/>
        </p:nvSpPr>
        <p:spPr>
          <a:xfrm>
            <a:off x="6141392" y="3227817"/>
            <a:ext cx="2201400" cy="743400"/>
          </a:xfrm>
          <a:prstGeom prst="rect">
            <a:avLst/>
          </a:prstGeom>
          <a:noFill/>
          <a:ln>
            <a:noFill/>
          </a:ln>
        </p:spPr>
        <p:txBody>
          <a:bodyPr spcFirstLastPara="1" wrap="square" lIns="91433" tIns="91433" rIns="91433" bIns="91433" anchor="ctr" anchorCtr="0">
            <a:noAutofit/>
          </a:bodyPr>
          <a:lstStyle/>
          <a:p>
            <a:pPr algn="ctr" defTabSz="609630">
              <a:buClr>
                <a:srgbClr val="000000"/>
              </a:buClr>
            </a:pPr>
            <a:r>
              <a:rPr lang="en" sz="1867" kern="0">
                <a:solidFill>
                  <a:srgbClr val="3C4043"/>
                </a:solidFill>
                <a:latin typeface="Google Sans"/>
                <a:ea typeface="Google Sans"/>
                <a:cs typeface="Google Sans"/>
                <a:sym typeface="Google Sans"/>
              </a:rPr>
              <a:t>Cloud Functions</a:t>
            </a:r>
            <a:endParaRPr sz="1867" kern="0">
              <a:solidFill>
                <a:srgbClr val="3C4043"/>
              </a:solidFill>
              <a:latin typeface="Google Sans"/>
              <a:ea typeface="Google Sans"/>
              <a:cs typeface="Google Sans"/>
              <a:sym typeface="Google Sans"/>
            </a:endParaRPr>
          </a:p>
        </p:txBody>
      </p:sp>
      <p:cxnSp>
        <p:nvCxnSpPr>
          <p:cNvPr id="774" name="Google Shape;774;p77"/>
          <p:cNvCxnSpPr/>
          <p:nvPr/>
        </p:nvCxnSpPr>
        <p:spPr>
          <a:xfrm rot="10800000">
            <a:off x="3744133" y="2029900"/>
            <a:ext cx="12400" cy="3870600"/>
          </a:xfrm>
          <a:prstGeom prst="straightConnector1">
            <a:avLst/>
          </a:prstGeom>
          <a:noFill/>
          <a:ln w="9525" cap="flat" cmpd="sng">
            <a:solidFill>
              <a:srgbClr val="666666"/>
            </a:solidFill>
            <a:prstDash val="dash"/>
            <a:round/>
            <a:headEnd type="none" w="med" len="med"/>
            <a:tailEnd type="none" w="med" len="med"/>
          </a:ln>
        </p:spPr>
      </p:cxnSp>
      <p:cxnSp>
        <p:nvCxnSpPr>
          <p:cNvPr id="775" name="Google Shape;775;p77"/>
          <p:cNvCxnSpPr/>
          <p:nvPr/>
        </p:nvCxnSpPr>
        <p:spPr>
          <a:xfrm rot="10800000">
            <a:off x="6090583" y="2029933"/>
            <a:ext cx="1600" cy="3865400"/>
          </a:xfrm>
          <a:prstGeom prst="straightConnector1">
            <a:avLst/>
          </a:prstGeom>
          <a:noFill/>
          <a:ln w="9525" cap="flat" cmpd="sng">
            <a:solidFill>
              <a:srgbClr val="666666"/>
            </a:solidFill>
            <a:prstDash val="dash"/>
            <a:round/>
            <a:headEnd type="none" w="med" len="med"/>
            <a:tailEnd type="none" w="med" len="med"/>
          </a:ln>
        </p:spPr>
      </p:cxnSp>
      <p:cxnSp>
        <p:nvCxnSpPr>
          <p:cNvPr id="776" name="Google Shape;776;p77"/>
          <p:cNvCxnSpPr/>
          <p:nvPr/>
        </p:nvCxnSpPr>
        <p:spPr>
          <a:xfrm rot="10800000">
            <a:off x="8437083" y="2029900"/>
            <a:ext cx="0" cy="3873600"/>
          </a:xfrm>
          <a:prstGeom prst="straightConnector1">
            <a:avLst/>
          </a:prstGeom>
          <a:noFill/>
          <a:ln w="9525" cap="flat" cmpd="sng">
            <a:solidFill>
              <a:srgbClr val="666666"/>
            </a:solidFill>
            <a:prstDash val="dash"/>
            <a:round/>
            <a:headEnd type="none" w="med" len="med"/>
            <a:tailEnd type="none" w="med" len="med"/>
          </a:ln>
        </p:spPr>
      </p:cxnSp>
      <p:sp>
        <p:nvSpPr>
          <p:cNvPr id="777" name="Google Shape;777;p77"/>
          <p:cNvSpPr/>
          <p:nvPr/>
        </p:nvSpPr>
        <p:spPr>
          <a:xfrm>
            <a:off x="8433683" y="1711483"/>
            <a:ext cx="2277000" cy="4232000"/>
          </a:xfrm>
          <a:prstGeom prst="rect">
            <a:avLst/>
          </a:prstGeom>
          <a:solidFill>
            <a:srgbClr val="F3F3F3">
              <a:alpha val="75380"/>
            </a:srgbClr>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778" name="Google Shape;778;p77"/>
          <p:cNvSpPr/>
          <p:nvPr/>
        </p:nvSpPr>
        <p:spPr>
          <a:xfrm>
            <a:off x="1517650" y="1711583"/>
            <a:ext cx="4560600" cy="4232000"/>
          </a:xfrm>
          <a:prstGeom prst="rect">
            <a:avLst/>
          </a:prstGeom>
          <a:solidFill>
            <a:srgbClr val="F3F3F3">
              <a:alpha val="75380"/>
            </a:srgbClr>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779" name="Google Shape;779;p77"/>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7">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extLst>
      <p:ext uri="{BB962C8B-B14F-4D97-AF65-F5344CB8AC3E}">
        <p14:creationId xmlns:p14="http://schemas.microsoft.com/office/powerpoint/2010/main" val="290256945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grpSp>
        <p:nvGrpSpPr>
          <p:cNvPr id="784" name="Google Shape;784;p78"/>
          <p:cNvGrpSpPr/>
          <p:nvPr/>
        </p:nvGrpSpPr>
        <p:grpSpPr>
          <a:xfrm>
            <a:off x="965201" y="2127945"/>
            <a:ext cx="3001439" cy="2938175"/>
            <a:chOff x="1524000" y="2658517"/>
            <a:chExt cx="4502159" cy="4407263"/>
          </a:xfrm>
        </p:grpSpPr>
        <p:sp>
          <p:nvSpPr>
            <p:cNvPr id="785" name="Google Shape;785;p78"/>
            <p:cNvSpPr txBox="1"/>
            <p:nvPr/>
          </p:nvSpPr>
          <p:spPr>
            <a:xfrm>
              <a:off x="1899180" y="5989980"/>
              <a:ext cx="3751800" cy="1075800"/>
            </a:xfrm>
            <a:prstGeom prst="rect">
              <a:avLst/>
            </a:prstGeom>
            <a:noFill/>
            <a:ln>
              <a:noFill/>
            </a:ln>
          </p:spPr>
          <p:txBody>
            <a:bodyPr spcFirstLastPara="1" wrap="square" lIns="60950" tIns="60950" rIns="60950" bIns="60950" anchor="t" anchorCtr="0">
              <a:noAutofit/>
            </a:bodyPr>
            <a:lstStyle/>
            <a:p>
              <a:pPr algn="ctr" defTabSz="609630">
                <a:buClr>
                  <a:srgbClr val="000000"/>
                </a:buClr>
              </a:pPr>
              <a:r>
                <a:rPr lang="en" sz="2067" kern="0">
                  <a:solidFill>
                    <a:srgbClr val="1A73E8"/>
                  </a:solidFill>
                  <a:latin typeface="Roboto"/>
                  <a:ea typeface="Roboto"/>
                  <a:cs typeface="Roboto"/>
                  <a:sym typeface="Roboto"/>
                </a:rPr>
                <a:t>Connect and extend cloud services</a:t>
              </a:r>
              <a:endParaRPr sz="2067" kern="0">
                <a:solidFill>
                  <a:srgbClr val="1A73E8"/>
                </a:solidFill>
                <a:latin typeface="Roboto"/>
                <a:ea typeface="Roboto"/>
                <a:cs typeface="Roboto"/>
                <a:sym typeface="Roboto"/>
              </a:endParaRPr>
            </a:p>
          </p:txBody>
        </p:sp>
        <p:pic>
          <p:nvPicPr>
            <p:cNvPr id="786" name="Google Shape;786;p78"/>
            <p:cNvPicPr preferRelativeResize="0"/>
            <p:nvPr/>
          </p:nvPicPr>
          <p:blipFill rotWithShape="1">
            <a:blip r:embed="rId3">
              <a:alphaModFix/>
            </a:blip>
            <a:srcRect l="13505" r="10748"/>
            <a:stretch/>
          </p:blipFill>
          <p:spPr>
            <a:xfrm>
              <a:off x="1524000" y="2658517"/>
              <a:ext cx="4502159" cy="3032067"/>
            </a:xfrm>
            <a:prstGeom prst="rect">
              <a:avLst/>
            </a:prstGeom>
            <a:noFill/>
            <a:ln>
              <a:noFill/>
            </a:ln>
          </p:spPr>
        </p:pic>
      </p:grpSp>
      <p:grpSp>
        <p:nvGrpSpPr>
          <p:cNvPr id="787" name="Google Shape;787;p78"/>
          <p:cNvGrpSpPr/>
          <p:nvPr/>
        </p:nvGrpSpPr>
        <p:grpSpPr>
          <a:xfrm>
            <a:off x="4348643" y="2127945"/>
            <a:ext cx="3284920" cy="2938175"/>
            <a:chOff x="6751565" y="2658517"/>
            <a:chExt cx="4927380" cy="4407263"/>
          </a:xfrm>
        </p:grpSpPr>
        <p:sp>
          <p:nvSpPr>
            <p:cNvPr id="788" name="Google Shape;788;p78"/>
            <p:cNvSpPr txBox="1"/>
            <p:nvPr/>
          </p:nvSpPr>
          <p:spPr>
            <a:xfrm>
              <a:off x="7339355" y="5989980"/>
              <a:ext cx="3751800" cy="1075800"/>
            </a:xfrm>
            <a:prstGeom prst="rect">
              <a:avLst/>
            </a:prstGeom>
            <a:noFill/>
            <a:ln>
              <a:noFill/>
            </a:ln>
          </p:spPr>
          <p:txBody>
            <a:bodyPr spcFirstLastPara="1" wrap="square" lIns="60950" tIns="60950" rIns="60950" bIns="60950" anchor="t" anchorCtr="0">
              <a:noAutofit/>
            </a:bodyPr>
            <a:lstStyle/>
            <a:p>
              <a:pPr algn="ctr" defTabSz="609630">
                <a:buClr>
                  <a:srgbClr val="000000"/>
                </a:buClr>
              </a:pPr>
              <a:r>
                <a:rPr lang="en" sz="2067" kern="0">
                  <a:solidFill>
                    <a:srgbClr val="34A853"/>
                  </a:solidFill>
                  <a:latin typeface="Roboto"/>
                  <a:ea typeface="Roboto"/>
                  <a:cs typeface="Roboto"/>
                  <a:sym typeface="Roboto"/>
                </a:rPr>
                <a:t>Events and triggers</a:t>
              </a:r>
              <a:endParaRPr sz="2067" kern="0">
                <a:solidFill>
                  <a:srgbClr val="34A853"/>
                </a:solidFill>
                <a:latin typeface="Roboto"/>
                <a:ea typeface="Roboto"/>
                <a:cs typeface="Roboto"/>
                <a:sym typeface="Roboto"/>
              </a:endParaRPr>
            </a:p>
          </p:txBody>
        </p:sp>
        <p:pic>
          <p:nvPicPr>
            <p:cNvPr id="789" name="Google Shape;789;p78"/>
            <p:cNvPicPr preferRelativeResize="0"/>
            <p:nvPr/>
          </p:nvPicPr>
          <p:blipFill rotWithShape="1">
            <a:blip r:embed="rId4">
              <a:alphaModFix/>
            </a:blip>
            <a:srcRect l="8530" r="8571"/>
            <a:stretch/>
          </p:blipFill>
          <p:spPr>
            <a:xfrm>
              <a:off x="6751565" y="2658517"/>
              <a:ext cx="4927380" cy="3011177"/>
            </a:xfrm>
            <a:prstGeom prst="rect">
              <a:avLst/>
            </a:prstGeom>
            <a:noFill/>
            <a:ln>
              <a:noFill/>
            </a:ln>
          </p:spPr>
        </p:pic>
      </p:grpSp>
      <p:grpSp>
        <p:nvGrpSpPr>
          <p:cNvPr id="790" name="Google Shape;790;p78"/>
          <p:cNvGrpSpPr/>
          <p:nvPr/>
        </p:nvGrpSpPr>
        <p:grpSpPr>
          <a:xfrm>
            <a:off x="8015567" y="2127945"/>
            <a:ext cx="3157883" cy="2938175"/>
            <a:chOff x="12099550" y="2658517"/>
            <a:chExt cx="4736824" cy="4407263"/>
          </a:xfrm>
        </p:grpSpPr>
        <p:sp>
          <p:nvSpPr>
            <p:cNvPr id="791" name="Google Shape;791;p78"/>
            <p:cNvSpPr txBox="1"/>
            <p:nvPr/>
          </p:nvSpPr>
          <p:spPr>
            <a:xfrm>
              <a:off x="12592062" y="5989980"/>
              <a:ext cx="3751800" cy="1075800"/>
            </a:xfrm>
            <a:prstGeom prst="rect">
              <a:avLst/>
            </a:prstGeom>
            <a:noFill/>
            <a:ln>
              <a:noFill/>
            </a:ln>
          </p:spPr>
          <p:txBody>
            <a:bodyPr spcFirstLastPara="1" wrap="square" lIns="60950" tIns="60950" rIns="60950" bIns="60950" anchor="t" anchorCtr="0">
              <a:noAutofit/>
            </a:bodyPr>
            <a:lstStyle/>
            <a:p>
              <a:pPr algn="ctr" defTabSz="609630">
                <a:buClr>
                  <a:srgbClr val="000000"/>
                </a:buClr>
              </a:pPr>
              <a:r>
                <a:rPr lang="en" sz="2067" kern="0">
                  <a:solidFill>
                    <a:srgbClr val="FBBC04"/>
                  </a:solidFill>
                  <a:latin typeface="Roboto"/>
                  <a:ea typeface="Roboto"/>
                  <a:cs typeface="Roboto"/>
                  <a:sym typeface="Roboto"/>
                </a:rPr>
                <a:t>Serverless</a:t>
              </a:r>
              <a:endParaRPr sz="2067" kern="0">
                <a:solidFill>
                  <a:srgbClr val="FBBC04"/>
                </a:solidFill>
                <a:latin typeface="Roboto"/>
                <a:ea typeface="Roboto"/>
                <a:cs typeface="Roboto"/>
                <a:sym typeface="Roboto"/>
              </a:endParaRPr>
            </a:p>
          </p:txBody>
        </p:sp>
        <p:pic>
          <p:nvPicPr>
            <p:cNvPr id="792" name="Google Shape;792;p78"/>
            <p:cNvPicPr preferRelativeResize="0"/>
            <p:nvPr/>
          </p:nvPicPr>
          <p:blipFill rotWithShape="1">
            <a:blip r:embed="rId5">
              <a:alphaModFix/>
            </a:blip>
            <a:srcRect l="12946" r="15686"/>
            <a:stretch/>
          </p:blipFill>
          <p:spPr>
            <a:xfrm>
              <a:off x="12099550" y="2658517"/>
              <a:ext cx="4736824" cy="3383450"/>
            </a:xfrm>
            <a:prstGeom prst="rect">
              <a:avLst/>
            </a:prstGeom>
            <a:noFill/>
            <a:ln>
              <a:noFill/>
            </a:ln>
          </p:spPr>
        </p:pic>
      </p:grpSp>
      <p:cxnSp>
        <p:nvCxnSpPr>
          <p:cNvPr id="793" name="Google Shape;793;p78"/>
          <p:cNvCxnSpPr/>
          <p:nvPr/>
        </p:nvCxnSpPr>
        <p:spPr>
          <a:xfrm rot="10800000" flipH="1">
            <a:off x="4127400" y="2012533"/>
            <a:ext cx="6000" cy="3558600"/>
          </a:xfrm>
          <a:prstGeom prst="straightConnector1">
            <a:avLst/>
          </a:prstGeom>
          <a:noFill/>
          <a:ln w="9525" cap="flat" cmpd="sng">
            <a:solidFill>
              <a:schemeClr val="accent2"/>
            </a:solidFill>
            <a:prstDash val="dot"/>
            <a:round/>
            <a:headEnd type="none" w="med" len="med"/>
            <a:tailEnd type="none" w="med" len="med"/>
          </a:ln>
        </p:spPr>
      </p:cxnSp>
      <p:cxnSp>
        <p:nvCxnSpPr>
          <p:cNvPr id="794" name="Google Shape;794;p78"/>
          <p:cNvCxnSpPr/>
          <p:nvPr/>
        </p:nvCxnSpPr>
        <p:spPr>
          <a:xfrm rot="10800000" flipH="1">
            <a:off x="7937400" y="2012533"/>
            <a:ext cx="6000" cy="3558600"/>
          </a:xfrm>
          <a:prstGeom prst="straightConnector1">
            <a:avLst/>
          </a:prstGeom>
          <a:noFill/>
          <a:ln w="9525" cap="flat" cmpd="sng">
            <a:solidFill>
              <a:schemeClr val="accent2"/>
            </a:solidFill>
            <a:prstDash val="dot"/>
            <a:round/>
            <a:headEnd type="none" w="med" len="med"/>
            <a:tailEnd type="none" w="med" len="med"/>
          </a:ln>
        </p:spPr>
      </p:cxnSp>
      <p:sp>
        <p:nvSpPr>
          <p:cNvPr id="795" name="Google Shape;795;p78"/>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The components that make Cloud Functions work</a:t>
            </a:r>
            <a:endParaRPr/>
          </a:p>
        </p:txBody>
      </p:sp>
      <p:sp>
        <p:nvSpPr>
          <p:cNvPr id="796" name="Google Shape;796;p78"/>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6">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extLst>
      <p:ext uri="{BB962C8B-B14F-4D97-AF65-F5344CB8AC3E}">
        <p14:creationId xmlns:p14="http://schemas.microsoft.com/office/powerpoint/2010/main" val="188954338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7F6C1-D29B-FD4F-A482-5E1995E5B517}"/>
              </a:ext>
            </a:extLst>
          </p:cNvPr>
          <p:cNvSpPr>
            <a:spLocks noGrp="1"/>
          </p:cNvSpPr>
          <p:nvPr>
            <p:ph type="title"/>
          </p:nvPr>
        </p:nvSpPr>
        <p:spPr/>
        <p:txBody>
          <a:bodyPr/>
          <a:lstStyle/>
          <a:p>
            <a:r>
              <a:rPr lang="en-US" dirty="0"/>
              <a:t>Examples of function-triggering Events</a:t>
            </a:r>
          </a:p>
        </p:txBody>
      </p:sp>
      <p:sp>
        <p:nvSpPr>
          <p:cNvPr id="3" name="Text Placeholder 2">
            <a:extLst>
              <a:ext uri="{FF2B5EF4-FFF2-40B4-BE49-F238E27FC236}">
                <a16:creationId xmlns:a16="http://schemas.microsoft.com/office/drawing/2014/main" id="{DD7D321B-8E2D-F842-9C6C-BF4DD81F8AF7}"/>
              </a:ext>
            </a:extLst>
          </p:cNvPr>
          <p:cNvSpPr>
            <a:spLocks noGrp="1"/>
          </p:cNvSpPr>
          <p:nvPr>
            <p:ph type="body" idx="1"/>
          </p:nvPr>
        </p:nvSpPr>
        <p:spPr>
          <a:xfrm>
            <a:off x="1161649" y="1621417"/>
            <a:ext cx="9850199" cy="4233118"/>
          </a:xfrm>
        </p:spPr>
        <p:txBody>
          <a:bodyPr/>
          <a:lstStyle/>
          <a:p>
            <a:r>
              <a:rPr lang="en" dirty="0">
                <a:solidFill>
                  <a:schemeClr val="dk1"/>
                </a:solidFill>
              </a:rPr>
              <a:t>Cloud events are things that happen in the cloud environment. </a:t>
            </a:r>
          </a:p>
          <a:p>
            <a:endParaRPr lang="en" dirty="0">
              <a:solidFill>
                <a:schemeClr val="dk1"/>
              </a:solidFill>
            </a:endParaRPr>
          </a:p>
          <a:p>
            <a:r>
              <a:rPr lang="en" dirty="0">
                <a:solidFill>
                  <a:schemeClr val="dk1"/>
                </a:solidFill>
              </a:rPr>
              <a:t>These might be things like </a:t>
            </a:r>
          </a:p>
          <a:p>
            <a:pPr lvl="1"/>
            <a:r>
              <a:rPr lang="en" dirty="0">
                <a:solidFill>
                  <a:schemeClr val="dk1"/>
                </a:solidFill>
              </a:rPr>
              <a:t>changes to data in a database, </a:t>
            </a:r>
          </a:p>
          <a:p>
            <a:pPr lvl="1"/>
            <a:r>
              <a:rPr lang="en" dirty="0">
                <a:solidFill>
                  <a:schemeClr val="dk1"/>
                </a:solidFill>
              </a:rPr>
              <a:t>files added to a storage system,</a:t>
            </a:r>
          </a:p>
          <a:p>
            <a:pPr lvl="1"/>
            <a:r>
              <a:rPr lang="en" dirty="0">
                <a:solidFill>
                  <a:schemeClr val="dk1"/>
                </a:solidFill>
              </a:rPr>
              <a:t>a new virtual machine instance being created,</a:t>
            </a:r>
          </a:p>
          <a:p>
            <a:pPr lvl="1"/>
            <a:r>
              <a:rPr lang="en" dirty="0">
                <a:solidFill>
                  <a:schemeClr val="dk1"/>
                </a:solidFill>
              </a:rPr>
              <a:t>requests to HTTP endpoints.</a:t>
            </a:r>
          </a:p>
          <a:p>
            <a:pPr lvl="1"/>
            <a:endParaRPr lang="en" dirty="0">
              <a:solidFill>
                <a:schemeClr val="dk1"/>
              </a:solidFill>
            </a:endParaRPr>
          </a:p>
          <a:p>
            <a:r>
              <a:rPr lang="en-US" dirty="0">
                <a:solidFill>
                  <a:schemeClr val="dk1"/>
                </a:solidFill>
              </a:rPr>
              <a:t>Users can create a response to an event with a trigger. A trigger is a declaration that they are interested in a certain event or set of events. </a:t>
            </a:r>
          </a:p>
          <a:p>
            <a:endParaRPr lang="en-US" dirty="0">
              <a:solidFill>
                <a:schemeClr val="dk1"/>
              </a:solidFill>
            </a:endParaRPr>
          </a:p>
          <a:p>
            <a:r>
              <a:rPr lang="en-US" dirty="0">
                <a:solidFill>
                  <a:schemeClr val="dk1"/>
                </a:solidFill>
              </a:rPr>
              <a:t>Binding a function to a trigger allows them to capture and act on events.</a:t>
            </a:r>
          </a:p>
          <a:p>
            <a:endParaRPr lang="en-US" dirty="0"/>
          </a:p>
        </p:txBody>
      </p:sp>
    </p:spTree>
    <p:extLst>
      <p:ext uri="{BB962C8B-B14F-4D97-AF65-F5344CB8AC3E}">
        <p14:creationId xmlns:p14="http://schemas.microsoft.com/office/powerpoint/2010/main" val="1877387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9D8BE-2811-B54E-BA4B-3F836CBE7E75}"/>
              </a:ext>
            </a:extLst>
          </p:cNvPr>
          <p:cNvSpPr>
            <a:spLocks noGrp="1"/>
          </p:cNvSpPr>
          <p:nvPr>
            <p:ph type="title"/>
          </p:nvPr>
        </p:nvSpPr>
        <p:spPr/>
        <p:txBody>
          <a:bodyPr/>
          <a:lstStyle/>
          <a:p>
            <a:r>
              <a:rPr lang="en-US" dirty="0"/>
              <a:t>Type-1 Hypervisor</a:t>
            </a:r>
          </a:p>
        </p:txBody>
      </p:sp>
      <p:sp>
        <p:nvSpPr>
          <p:cNvPr id="3" name="Content Placeholder 2">
            <a:extLst>
              <a:ext uri="{FF2B5EF4-FFF2-40B4-BE49-F238E27FC236}">
                <a16:creationId xmlns:a16="http://schemas.microsoft.com/office/drawing/2014/main" id="{2B036EB3-F4A9-1049-95B8-2CF1848CEE51}"/>
              </a:ext>
            </a:extLst>
          </p:cNvPr>
          <p:cNvSpPr>
            <a:spLocks noGrp="1"/>
          </p:cNvSpPr>
          <p:nvPr>
            <p:ph idx="1"/>
          </p:nvPr>
        </p:nvSpPr>
        <p:spPr>
          <a:xfrm>
            <a:off x="838200" y="1564368"/>
            <a:ext cx="10515600" cy="4351338"/>
          </a:xfrm>
        </p:spPr>
        <p:txBody>
          <a:bodyPr/>
          <a:lstStyle/>
          <a:p>
            <a:r>
              <a:rPr lang="en-US" dirty="0"/>
              <a:t>A Type 1 hypervisor sits directly on the hardware, and because of this, it’s sometimes referred to as a </a:t>
            </a:r>
            <a:r>
              <a:rPr lang="en-US" i="1" dirty="0">
                <a:highlight>
                  <a:srgbClr val="FFFF00"/>
                </a:highlight>
              </a:rPr>
              <a:t>bare-metal</a:t>
            </a:r>
            <a:r>
              <a:rPr lang="en-US" dirty="0"/>
              <a:t> hypervisor or server-side virtualization.</a:t>
            </a:r>
          </a:p>
          <a:p>
            <a:pPr marL="0" indent="0">
              <a:buNone/>
            </a:pPr>
            <a:endParaRPr lang="en-US" dirty="0"/>
          </a:p>
          <a:p>
            <a:r>
              <a:rPr lang="en-US" dirty="0"/>
              <a:t>the hypervisor is basically the OS for the physical machine.</a:t>
            </a:r>
          </a:p>
          <a:p>
            <a:endParaRPr lang="en-US" dirty="0"/>
          </a:p>
          <a:p>
            <a:r>
              <a:rPr lang="en-US" dirty="0"/>
              <a:t>Type 1 is generally considered to have better performance than Type 2, simply because there is no host OS involved and the system is dedicated to supporting virtualization.</a:t>
            </a:r>
          </a:p>
          <a:p>
            <a:endParaRPr lang="en-US" dirty="0"/>
          </a:p>
          <a:p>
            <a:r>
              <a:rPr lang="en-US" dirty="0"/>
              <a:t>the virtual (guest) OSs are completely independent of each other.</a:t>
            </a:r>
          </a:p>
          <a:p>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574B3388-1F4A-AA43-9C18-B0D9487F86C4}"/>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1EAFBF4D-D43A-2C41-B13D-E376351C1680}"/>
              </a:ext>
            </a:extLst>
          </p:cNvPr>
          <p:cNvSpPr>
            <a:spLocks noGrp="1"/>
          </p:cNvSpPr>
          <p:nvPr>
            <p:ph type="sldNum" sz="quarter" idx="12"/>
          </p:nvPr>
        </p:nvSpPr>
        <p:spPr/>
        <p:txBody>
          <a:bodyPr/>
          <a:lstStyle/>
          <a:p>
            <a:fld id="{282CF0B9-EE7B-6F44-881A-1A8450A68866}" type="slidenum">
              <a:rPr lang="en-US" smtClean="0"/>
              <a:t>13</a:t>
            </a:fld>
            <a:endParaRPr lang="en-US"/>
          </a:p>
        </p:txBody>
      </p:sp>
    </p:spTree>
    <p:extLst>
      <p:ext uri="{BB962C8B-B14F-4D97-AF65-F5344CB8AC3E}">
        <p14:creationId xmlns:p14="http://schemas.microsoft.com/office/powerpoint/2010/main" val="38093965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79"/>
          <p:cNvSpPr/>
          <p:nvPr/>
        </p:nvSpPr>
        <p:spPr>
          <a:xfrm>
            <a:off x="8872333" y="2396983"/>
            <a:ext cx="1858600" cy="1858600"/>
          </a:xfrm>
          <a:prstGeom prst="ellipse">
            <a:avLst/>
          </a:prstGeom>
          <a:solidFill>
            <a:schemeClr val="accent3"/>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grpSp>
        <p:nvGrpSpPr>
          <p:cNvPr id="802" name="Google Shape;802;p79"/>
          <p:cNvGrpSpPr/>
          <p:nvPr/>
        </p:nvGrpSpPr>
        <p:grpSpPr>
          <a:xfrm>
            <a:off x="1404733" y="2396983"/>
            <a:ext cx="1858600" cy="1858600"/>
            <a:chOff x="2107100" y="3214475"/>
            <a:chExt cx="2787900" cy="2787900"/>
          </a:xfrm>
        </p:grpSpPr>
        <p:sp>
          <p:nvSpPr>
            <p:cNvPr id="803" name="Google Shape;803;p79"/>
            <p:cNvSpPr/>
            <p:nvPr/>
          </p:nvSpPr>
          <p:spPr>
            <a:xfrm>
              <a:off x="2107100" y="3214475"/>
              <a:ext cx="2787900" cy="2787900"/>
            </a:xfrm>
            <a:prstGeom prst="ellipse">
              <a:avLst/>
            </a:prstGeom>
            <a:solidFill>
              <a:schemeClr val="accent3"/>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pic>
          <p:nvPicPr>
            <p:cNvPr id="804" name="Google Shape;804;p79"/>
            <p:cNvPicPr preferRelativeResize="0"/>
            <p:nvPr/>
          </p:nvPicPr>
          <p:blipFill>
            <a:blip r:embed="rId3">
              <a:alphaModFix/>
            </a:blip>
            <a:stretch>
              <a:fillRect/>
            </a:stretch>
          </p:blipFill>
          <p:spPr>
            <a:xfrm>
              <a:off x="2586650" y="3694025"/>
              <a:ext cx="1828800" cy="1828800"/>
            </a:xfrm>
            <a:prstGeom prst="rect">
              <a:avLst/>
            </a:prstGeom>
            <a:noFill/>
            <a:ln>
              <a:noFill/>
            </a:ln>
          </p:spPr>
        </p:pic>
      </p:grpSp>
      <p:sp>
        <p:nvSpPr>
          <p:cNvPr id="805" name="Google Shape;805;p79"/>
          <p:cNvSpPr txBox="1"/>
          <p:nvPr/>
        </p:nvSpPr>
        <p:spPr>
          <a:xfrm>
            <a:off x="1368733" y="4340417"/>
            <a:ext cx="1930600" cy="461000"/>
          </a:xfrm>
          <a:prstGeom prst="rect">
            <a:avLst/>
          </a:prstGeom>
          <a:noFill/>
          <a:ln>
            <a:noFill/>
          </a:ln>
        </p:spPr>
        <p:txBody>
          <a:bodyPr spcFirstLastPara="1" wrap="square" lIns="60950" tIns="60950" rIns="60950" bIns="60950" anchor="ctr" anchorCtr="0">
            <a:noAutofit/>
          </a:bodyPr>
          <a:lstStyle/>
          <a:p>
            <a:pPr algn="ctr" defTabSz="609630">
              <a:buClr>
                <a:srgbClr val="000000"/>
              </a:buClr>
            </a:pPr>
            <a:r>
              <a:rPr lang="en" sz="2000" kern="0">
                <a:solidFill>
                  <a:srgbClr val="3C4043"/>
                </a:solidFill>
                <a:latin typeface="Google Sans"/>
                <a:ea typeface="Google Sans"/>
                <a:cs typeface="Google Sans"/>
                <a:sym typeface="Google Sans"/>
              </a:rPr>
              <a:t>Cloud services</a:t>
            </a:r>
            <a:endParaRPr sz="2000" kern="0">
              <a:solidFill>
                <a:srgbClr val="3C4043"/>
              </a:solidFill>
              <a:latin typeface="Google Sans"/>
              <a:ea typeface="Google Sans"/>
              <a:cs typeface="Google Sans"/>
              <a:sym typeface="Google Sans"/>
            </a:endParaRPr>
          </a:p>
        </p:txBody>
      </p:sp>
      <p:sp>
        <p:nvSpPr>
          <p:cNvPr id="806" name="Google Shape;806;p79"/>
          <p:cNvSpPr txBox="1"/>
          <p:nvPr/>
        </p:nvSpPr>
        <p:spPr>
          <a:xfrm>
            <a:off x="8836333" y="4340417"/>
            <a:ext cx="1930600" cy="461000"/>
          </a:xfrm>
          <a:prstGeom prst="rect">
            <a:avLst/>
          </a:prstGeom>
          <a:noFill/>
          <a:ln>
            <a:noFill/>
          </a:ln>
        </p:spPr>
        <p:txBody>
          <a:bodyPr spcFirstLastPara="1" wrap="square" lIns="60950" tIns="60950" rIns="60950" bIns="60950" anchor="ctr" anchorCtr="0">
            <a:noAutofit/>
          </a:bodyPr>
          <a:lstStyle/>
          <a:p>
            <a:pPr algn="ctr" defTabSz="609630">
              <a:buClr>
                <a:srgbClr val="000000"/>
              </a:buClr>
            </a:pPr>
            <a:r>
              <a:rPr lang="en" sz="2000" kern="0">
                <a:solidFill>
                  <a:srgbClr val="3C4043"/>
                </a:solidFill>
                <a:latin typeface="Google Sans"/>
                <a:ea typeface="Google Sans"/>
                <a:cs typeface="Google Sans"/>
                <a:sym typeface="Google Sans"/>
              </a:rPr>
              <a:t>Other APIs</a:t>
            </a:r>
            <a:endParaRPr sz="2000" kern="0">
              <a:solidFill>
                <a:srgbClr val="3C4043"/>
              </a:solidFill>
              <a:latin typeface="Google Sans"/>
              <a:ea typeface="Google Sans"/>
              <a:cs typeface="Google Sans"/>
              <a:sym typeface="Google Sans"/>
            </a:endParaRPr>
          </a:p>
        </p:txBody>
      </p:sp>
      <p:sp>
        <p:nvSpPr>
          <p:cNvPr id="807" name="Google Shape;807;p79"/>
          <p:cNvSpPr/>
          <p:nvPr/>
        </p:nvSpPr>
        <p:spPr>
          <a:xfrm>
            <a:off x="9254133" y="2924483"/>
            <a:ext cx="1095000" cy="8036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808" name="Google Shape;808;p79"/>
          <p:cNvSpPr/>
          <p:nvPr/>
        </p:nvSpPr>
        <p:spPr>
          <a:xfrm>
            <a:off x="9393733" y="3137000"/>
            <a:ext cx="547400" cy="1828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809" name="Google Shape;809;p79"/>
          <p:cNvSpPr/>
          <p:nvPr/>
        </p:nvSpPr>
        <p:spPr>
          <a:xfrm>
            <a:off x="9393733" y="3391000"/>
            <a:ext cx="547400" cy="1828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810" name="Google Shape;810;p79"/>
          <p:cNvSpPr/>
          <p:nvPr/>
        </p:nvSpPr>
        <p:spPr>
          <a:xfrm rot="-5400000">
            <a:off x="9871733" y="3262383"/>
            <a:ext cx="443000" cy="182800"/>
          </a:xfrm>
          <a:prstGeom prst="rect">
            <a:avLst/>
          </a:prstGeom>
          <a:solidFill>
            <a:schemeClr val="accent3"/>
          </a:solidFill>
          <a:ln w="9525" cap="flat" cmpd="sng">
            <a:solidFill>
              <a:schemeClr val="dk1"/>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pic>
        <p:nvPicPr>
          <p:cNvPr id="811" name="Google Shape;811;p79"/>
          <p:cNvPicPr preferRelativeResize="0"/>
          <p:nvPr/>
        </p:nvPicPr>
        <p:blipFill>
          <a:blip r:embed="rId4">
            <a:alphaModFix/>
          </a:blip>
          <a:stretch>
            <a:fillRect/>
          </a:stretch>
        </p:blipFill>
        <p:spPr>
          <a:xfrm>
            <a:off x="5166360" y="2396642"/>
            <a:ext cx="1859280" cy="1859280"/>
          </a:xfrm>
          <a:prstGeom prst="rect">
            <a:avLst/>
          </a:prstGeom>
          <a:noFill/>
          <a:ln>
            <a:noFill/>
          </a:ln>
        </p:spPr>
      </p:pic>
      <p:sp>
        <p:nvSpPr>
          <p:cNvPr id="812" name="Google Shape;812;p79"/>
          <p:cNvSpPr txBox="1"/>
          <p:nvPr/>
        </p:nvSpPr>
        <p:spPr>
          <a:xfrm>
            <a:off x="5023600" y="4340417"/>
            <a:ext cx="2144800" cy="461000"/>
          </a:xfrm>
          <a:prstGeom prst="rect">
            <a:avLst/>
          </a:prstGeom>
          <a:noFill/>
          <a:ln>
            <a:noFill/>
          </a:ln>
        </p:spPr>
        <p:txBody>
          <a:bodyPr spcFirstLastPara="1" wrap="square" lIns="60950" tIns="60950" rIns="60950" bIns="60950" anchor="ctr" anchorCtr="0">
            <a:noAutofit/>
          </a:bodyPr>
          <a:lstStyle/>
          <a:p>
            <a:pPr algn="ctr" defTabSz="609630">
              <a:buClr>
                <a:srgbClr val="000000"/>
              </a:buClr>
            </a:pPr>
            <a:r>
              <a:rPr lang="en" sz="2000" kern="0">
                <a:solidFill>
                  <a:srgbClr val="1A73E8"/>
                </a:solidFill>
                <a:latin typeface="Google Sans"/>
                <a:ea typeface="Google Sans"/>
                <a:cs typeface="Google Sans"/>
                <a:sym typeface="Google Sans"/>
              </a:rPr>
              <a:t>Cloud Functions</a:t>
            </a:r>
            <a:endParaRPr sz="2000" kern="0">
              <a:solidFill>
                <a:srgbClr val="1A73E8"/>
              </a:solidFill>
              <a:latin typeface="Google Sans"/>
              <a:ea typeface="Google Sans"/>
              <a:cs typeface="Google Sans"/>
              <a:sym typeface="Google Sans"/>
            </a:endParaRPr>
          </a:p>
        </p:txBody>
      </p:sp>
      <p:cxnSp>
        <p:nvCxnSpPr>
          <p:cNvPr id="813" name="Google Shape;813;p79"/>
          <p:cNvCxnSpPr/>
          <p:nvPr/>
        </p:nvCxnSpPr>
        <p:spPr>
          <a:xfrm rot="10800000" flipH="1">
            <a:off x="4971400" y="4904600"/>
            <a:ext cx="2249200" cy="6000"/>
          </a:xfrm>
          <a:prstGeom prst="straightConnector1">
            <a:avLst/>
          </a:prstGeom>
          <a:noFill/>
          <a:ln w="28575" cap="flat" cmpd="sng">
            <a:solidFill>
              <a:schemeClr val="accent2"/>
            </a:solidFill>
            <a:prstDash val="solid"/>
            <a:round/>
            <a:headEnd type="none" w="med" len="med"/>
            <a:tailEnd type="none" w="med" len="med"/>
          </a:ln>
        </p:spPr>
      </p:cxnSp>
      <p:sp>
        <p:nvSpPr>
          <p:cNvPr id="814" name="Google Shape;814;p79"/>
          <p:cNvSpPr txBox="1"/>
          <p:nvPr/>
        </p:nvSpPr>
        <p:spPr>
          <a:xfrm>
            <a:off x="4836800" y="5028167"/>
            <a:ext cx="2518400" cy="461000"/>
          </a:xfrm>
          <a:prstGeom prst="rect">
            <a:avLst/>
          </a:prstGeom>
          <a:noFill/>
          <a:ln>
            <a:noFill/>
          </a:ln>
        </p:spPr>
        <p:txBody>
          <a:bodyPr spcFirstLastPara="1" wrap="square" lIns="60950" tIns="60950" rIns="60950" bIns="60950" anchor="ctr" anchorCtr="0">
            <a:noAutofit/>
          </a:bodyPr>
          <a:lstStyle/>
          <a:p>
            <a:pPr algn="ctr" defTabSz="609630">
              <a:buClr>
                <a:srgbClr val="000000"/>
              </a:buClr>
            </a:pPr>
            <a:r>
              <a:rPr lang="en" sz="2000" kern="0">
                <a:solidFill>
                  <a:srgbClr val="3C4043"/>
                </a:solidFill>
                <a:latin typeface="Roboto"/>
                <a:ea typeface="Roboto"/>
                <a:cs typeface="Roboto"/>
                <a:sym typeface="Roboto"/>
              </a:rPr>
              <a:t>Responds to events</a:t>
            </a:r>
            <a:endParaRPr sz="2000" kern="0">
              <a:solidFill>
                <a:srgbClr val="3C4043"/>
              </a:solidFill>
              <a:latin typeface="Roboto"/>
              <a:ea typeface="Roboto"/>
              <a:cs typeface="Roboto"/>
              <a:sym typeface="Roboto"/>
            </a:endParaRPr>
          </a:p>
        </p:txBody>
      </p:sp>
      <p:cxnSp>
        <p:nvCxnSpPr>
          <p:cNvPr id="815" name="Google Shape;815;p79"/>
          <p:cNvCxnSpPr/>
          <p:nvPr/>
        </p:nvCxnSpPr>
        <p:spPr>
          <a:xfrm rot="10800000" flipH="1">
            <a:off x="3143547" y="2668169"/>
            <a:ext cx="2170200" cy="1000"/>
          </a:xfrm>
          <a:prstGeom prst="straightConnector1">
            <a:avLst/>
          </a:prstGeom>
          <a:noFill/>
          <a:ln w="76200" cap="flat" cmpd="sng">
            <a:solidFill>
              <a:schemeClr val="accent6"/>
            </a:solidFill>
            <a:prstDash val="solid"/>
            <a:round/>
            <a:headEnd type="none" w="med" len="med"/>
            <a:tailEnd type="triangle" w="med" len="med"/>
          </a:ln>
        </p:spPr>
      </p:cxnSp>
      <p:cxnSp>
        <p:nvCxnSpPr>
          <p:cNvPr id="816" name="Google Shape;816;p79"/>
          <p:cNvCxnSpPr/>
          <p:nvPr/>
        </p:nvCxnSpPr>
        <p:spPr>
          <a:xfrm rot="10800000">
            <a:off x="3143547" y="3836569"/>
            <a:ext cx="2170200" cy="1000"/>
          </a:xfrm>
          <a:prstGeom prst="straightConnector1">
            <a:avLst/>
          </a:prstGeom>
          <a:noFill/>
          <a:ln w="76200" cap="flat" cmpd="sng">
            <a:solidFill>
              <a:schemeClr val="accent5"/>
            </a:solidFill>
            <a:prstDash val="dash"/>
            <a:round/>
            <a:headEnd type="none" w="med" len="med"/>
            <a:tailEnd type="triangle" w="med" len="med"/>
          </a:ln>
        </p:spPr>
      </p:cxnSp>
      <p:sp>
        <p:nvSpPr>
          <p:cNvPr id="817" name="Google Shape;817;p79"/>
          <p:cNvSpPr txBox="1"/>
          <p:nvPr/>
        </p:nvSpPr>
        <p:spPr>
          <a:xfrm>
            <a:off x="3105650" y="2020983"/>
            <a:ext cx="2249200" cy="461000"/>
          </a:xfrm>
          <a:prstGeom prst="rect">
            <a:avLst/>
          </a:prstGeom>
          <a:noFill/>
          <a:ln>
            <a:noFill/>
          </a:ln>
        </p:spPr>
        <p:txBody>
          <a:bodyPr spcFirstLastPara="1" wrap="square" lIns="60950" tIns="60950" rIns="60950" bIns="60950" anchor="ctr" anchorCtr="0">
            <a:noAutofit/>
          </a:bodyPr>
          <a:lstStyle/>
          <a:p>
            <a:pPr algn="ctr" defTabSz="609630">
              <a:buClr>
                <a:srgbClr val="000000"/>
              </a:buClr>
            </a:pPr>
            <a:r>
              <a:rPr lang="en" sz="2000" kern="0">
                <a:solidFill>
                  <a:srgbClr val="34A853"/>
                </a:solidFill>
                <a:latin typeface="Roboto"/>
                <a:ea typeface="Roboto"/>
                <a:cs typeface="Roboto"/>
                <a:sym typeface="Roboto"/>
              </a:rPr>
              <a:t>Emit events</a:t>
            </a:r>
            <a:endParaRPr sz="2000" kern="0">
              <a:solidFill>
                <a:srgbClr val="34A853"/>
              </a:solidFill>
              <a:latin typeface="Roboto"/>
              <a:ea typeface="Roboto"/>
              <a:cs typeface="Roboto"/>
              <a:sym typeface="Roboto"/>
            </a:endParaRPr>
          </a:p>
        </p:txBody>
      </p:sp>
      <p:sp>
        <p:nvSpPr>
          <p:cNvPr id="818" name="Google Shape;818;p79"/>
          <p:cNvSpPr txBox="1"/>
          <p:nvPr/>
        </p:nvSpPr>
        <p:spPr>
          <a:xfrm>
            <a:off x="3105650" y="3900583"/>
            <a:ext cx="2249200" cy="461000"/>
          </a:xfrm>
          <a:prstGeom prst="rect">
            <a:avLst/>
          </a:prstGeom>
          <a:noFill/>
          <a:ln>
            <a:noFill/>
          </a:ln>
        </p:spPr>
        <p:txBody>
          <a:bodyPr spcFirstLastPara="1" wrap="square" lIns="60950" tIns="60950" rIns="60950" bIns="60950" anchor="ctr" anchorCtr="0">
            <a:noAutofit/>
          </a:bodyPr>
          <a:lstStyle/>
          <a:p>
            <a:pPr algn="ctr" defTabSz="609630">
              <a:buClr>
                <a:srgbClr val="000000"/>
              </a:buClr>
            </a:pPr>
            <a:r>
              <a:rPr lang="en" sz="2000" kern="0">
                <a:solidFill>
                  <a:srgbClr val="FBBC04"/>
                </a:solidFill>
                <a:latin typeface="Roboto"/>
                <a:ea typeface="Roboto"/>
                <a:cs typeface="Roboto"/>
                <a:sym typeface="Roboto"/>
              </a:rPr>
              <a:t>Writes back</a:t>
            </a:r>
            <a:endParaRPr sz="2000" kern="0">
              <a:solidFill>
                <a:srgbClr val="FBBC04"/>
              </a:solidFill>
              <a:latin typeface="Roboto"/>
              <a:ea typeface="Roboto"/>
              <a:cs typeface="Roboto"/>
              <a:sym typeface="Roboto"/>
            </a:endParaRPr>
          </a:p>
        </p:txBody>
      </p:sp>
      <p:cxnSp>
        <p:nvCxnSpPr>
          <p:cNvPr id="819" name="Google Shape;819;p79"/>
          <p:cNvCxnSpPr/>
          <p:nvPr/>
        </p:nvCxnSpPr>
        <p:spPr>
          <a:xfrm rot="10800000" flipH="1">
            <a:off x="7105947" y="3328569"/>
            <a:ext cx="1743400" cy="1000"/>
          </a:xfrm>
          <a:prstGeom prst="straightConnector1">
            <a:avLst/>
          </a:prstGeom>
          <a:noFill/>
          <a:ln w="76200" cap="flat" cmpd="sng">
            <a:solidFill>
              <a:schemeClr val="accent2"/>
            </a:solidFill>
            <a:prstDash val="dash"/>
            <a:round/>
            <a:headEnd type="none" w="med" len="med"/>
            <a:tailEnd type="triangle" w="med" len="med"/>
          </a:ln>
        </p:spPr>
      </p:cxnSp>
      <p:sp>
        <p:nvSpPr>
          <p:cNvPr id="820" name="Google Shape;820;p79"/>
          <p:cNvSpPr txBox="1"/>
          <p:nvPr/>
        </p:nvSpPr>
        <p:spPr>
          <a:xfrm>
            <a:off x="7092850" y="2528983"/>
            <a:ext cx="1743400" cy="603800"/>
          </a:xfrm>
          <a:prstGeom prst="rect">
            <a:avLst/>
          </a:prstGeom>
          <a:noFill/>
          <a:ln>
            <a:noFill/>
          </a:ln>
        </p:spPr>
        <p:txBody>
          <a:bodyPr spcFirstLastPara="1" wrap="square" lIns="60950" tIns="60950" rIns="60950" bIns="60950" anchor="ctr" anchorCtr="0">
            <a:noAutofit/>
          </a:bodyPr>
          <a:lstStyle/>
          <a:p>
            <a:pPr algn="ctr" defTabSz="609630">
              <a:buClr>
                <a:srgbClr val="000000"/>
              </a:buClr>
            </a:pPr>
            <a:r>
              <a:rPr lang="en" sz="2000" kern="0">
                <a:solidFill>
                  <a:srgbClr val="1A73E8"/>
                </a:solidFill>
                <a:latin typeface="Roboto"/>
                <a:ea typeface="Roboto"/>
                <a:cs typeface="Roboto"/>
                <a:sym typeface="Roboto"/>
              </a:rPr>
              <a:t>Invokes other services</a:t>
            </a:r>
            <a:endParaRPr sz="2000" kern="0">
              <a:solidFill>
                <a:srgbClr val="1A73E8"/>
              </a:solidFill>
              <a:latin typeface="Roboto"/>
              <a:ea typeface="Roboto"/>
              <a:cs typeface="Roboto"/>
              <a:sym typeface="Roboto"/>
            </a:endParaRPr>
          </a:p>
        </p:txBody>
      </p:sp>
      <p:sp>
        <p:nvSpPr>
          <p:cNvPr id="821" name="Google Shape;821;p79"/>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How Cloud Functions works</a:t>
            </a:r>
            <a:endParaRPr/>
          </a:p>
        </p:txBody>
      </p:sp>
      <p:sp>
        <p:nvSpPr>
          <p:cNvPr id="822" name="Google Shape;822;p79"/>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5">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extLst>
      <p:ext uri="{BB962C8B-B14F-4D97-AF65-F5344CB8AC3E}">
        <p14:creationId xmlns:p14="http://schemas.microsoft.com/office/powerpoint/2010/main" val="51730738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86"/>
          <p:cNvSpPr txBox="1"/>
          <p:nvPr/>
        </p:nvSpPr>
        <p:spPr>
          <a:xfrm>
            <a:off x="1219200" y="3533269"/>
            <a:ext cx="1219200" cy="609600"/>
          </a:xfrm>
          <a:prstGeom prst="rect">
            <a:avLst/>
          </a:prstGeom>
          <a:noFill/>
          <a:ln>
            <a:noFill/>
          </a:ln>
        </p:spPr>
        <p:txBody>
          <a:bodyPr spcFirstLastPara="1" wrap="square" lIns="121900" tIns="121900" rIns="121900" bIns="121900" anchor="ctr" anchorCtr="0">
            <a:noAutofit/>
          </a:bodyPr>
          <a:lstStyle/>
          <a:p>
            <a:pPr algn="ctr" defTabSz="609630">
              <a:buClr>
                <a:srgbClr val="000000"/>
              </a:buClr>
              <a:buSzPts val="3600"/>
            </a:pPr>
            <a:r>
              <a:rPr lang="en" sz="2400" kern="0">
                <a:solidFill>
                  <a:srgbClr val="3C4043"/>
                </a:solidFill>
                <a:latin typeface="Roboto"/>
                <a:ea typeface="Roboto"/>
                <a:cs typeface="Roboto"/>
                <a:sym typeface="Roboto"/>
              </a:rPr>
              <a:t>IaaS</a:t>
            </a:r>
            <a:endParaRPr sz="1867" kern="0">
              <a:solidFill>
                <a:srgbClr val="3C4043"/>
              </a:solidFill>
              <a:latin typeface="Roboto"/>
              <a:ea typeface="Roboto"/>
              <a:cs typeface="Roboto"/>
              <a:sym typeface="Roboto"/>
            </a:endParaRPr>
          </a:p>
        </p:txBody>
      </p:sp>
      <p:sp>
        <p:nvSpPr>
          <p:cNvPr id="874" name="Google Shape;874;p86"/>
          <p:cNvSpPr txBox="1"/>
          <p:nvPr/>
        </p:nvSpPr>
        <p:spPr>
          <a:xfrm>
            <a:off x="9763300" y="3533269"/>
            <a:ext cx="1219200" cy="609600"/>
          </a:xfrm>
          <a:prstGeom prst="rect">
            <a:avLst/>
          </a:prstGeom>
          <a:noFill/>
          <a:ln>
            <a:noFill/>
          </a:ln>
        </p:spPr>
        <p:txBody>
          <a:bodyPr spcFirstLastPara="1" wrap="square" lIns="121900" tIns="121900" rIns="121900" bIns="121900" anchor="ctr" anchorCtr="0">
            <a:noAutofit/>
          </a:bodyPr>
          <a:lstStyle/>
          <a:p>
            <a:pPr algn="ctr" defTabSz="609630">
              <a:buClr>
                <a:srgbClr val="000000"/>
              </a:buClr>
              <a:buSzPts val="3600"/>
            </a:pPr>
            <a:r>
              <a:rPr lang="en" sz="2400" kern="0">
                <a:solidFill>
                  <a:srgbClr val="3C4043"/>
                </a:solidFill>
                <a:latin typeface="Roboto"/>
                <a:ea typeface="Roboto"/>
                <a:cs typeface="Roboto"/>
                <a:sym typeface="Roboto"/>
              </a:rPr>
              <a:t>PaaS</a:t>
            </a:r>
            <a:endParaRPr sz="1867" kern="0">
              <a:solidFill>
                <a:srgbClr val="3C4043"/>
              </a:solidFill>
              <a:latin typeface="Roboto"/>
              <a:ea typeface="Roboto"/>
              <a:cs typeface="Roboto"/>
              <a:sym typeface="Roboto"/>
            </a:endParaRPr>
          </a:p>
        </p:txBody>
      </p:sp>
      <p:grpSp>
        <p:nvGrpSpPr>
          <p:cNvPr id="875" name="Google Shape;875;p86"/>
          <p:cNvGrpSpPr/>
          <p:nvPr/>
        </p:nvGrpSpPr>
        <p:grpSpPr>
          <a:xfrm>
            <a:off x="2102401" y="1689166"/>
            <a:ext cx="2183200" cy="1556937"/>
            <a:chOff x="3098700" y="2668195"/>
            <a:chExt cx="3274800" cy="2335405"/>
          </a:xfrm>
        </p:grpSpPr>
        <p:pic>
          <p:nvPicPr>
            <p:cNvPr id="876" name="Google Shape;876;p86"/>
            <p:cNvPicPr preferRelativeResize="0"/>
            <p:nvPr/>
          </p:nvPicPr>
          <p:blipFill rotWithShape="1">
            <a:blip r:embed="rId3">
              <a:alphaModFix/>
            </a:blip>
            <a:srcRect/>
            <a:stretch/>
          </p:blipFill>
          <p:spPr>
            <a:xfrm>
              <a:off x="3880350" y="2668195"/>
              <a:ext cx="1711500" cy="1523220"/>
            </a:xfrm>
            <a:prstGeom prst="rect">
              <a:avLst/>
            </a:prstGeom>
            <a:noFill/>
            <a:ln>
              <a:noFill/>
            </a:ln>
          </p:spPr>
        </p:pic>
        <p:sp>
          <p:nvSpPr>
            <p:cNvPr id="877" name="Google Shape;877;p86"/>
            <p:cNvSpPr txBox="1"/>
            <p:nvPr/>
          </p:nvSpPr>
          <p:spPr>
            <a:xfrm>
              <a:off x="3098700" y="4189400"/>
              <a:ext cx="3274800" cy="814200"/>
            </a:xfrm>
            <a:prstGeom prst="rect">
              <a:avLst/>
            </a:prstGeom>
            <a:noFill/>
            <a:ln>
              <a:noFill/>
            </a:ln>
          </p:spPr>
          <p:txBody>
            <a:bodyPr spcFirstLastPara="1" wrap="square" lIns="91433" tIns="91433" rIns="91433" bIns="91433" anchor="ctr" anchorCtr="0">
              <a:noAutofit/>
            </a:bodyPr>
            <a:lstStyle/>
            <a:p>
              <a:pPr algn="ctr" defTabSz="609630">
                <a:buClr>
                  <a:srgbClr val="000000"/>
                </a:buClr>
                <a:buSzPts val="2800"/>
              </a:pPr>
              <a:r>
                <a:rPr lang="en" sz="1867" kern="0">
                  <a:solidFill>
                    <a:srgbClr val="4285F4"/>
                  </a:solidFill>
                  <a:latin typeface="Google Sans"/>
                  <a:ea typeface="Google Sans"/>
                  <a:cs typeface="Google Sans"/>
                  <a:sym typeface="Google Sans"/>
                </a:rPr>
                <a:t>Compute Engine</a:t>
              </a:r>
              <a:endParaRPr sz="1867" kern="0">
                <a:solidFill>
                  <a:srgbClr val="4285F4"/>
                </a:solidFill>
                <a:latin typeface="Google Sans"/>
                <a:ea typeface="Google Sans"/>
                <a:cs typeface="Google Sans"/>
                <a:sym typeface="Google Sans"/>
              </a:endParaRPr>
            </a:p>
          </p:txBody>
        </p:sp>
      </p:grpSp>
      <p:grpSp>
        <p:nvGrpSpPr>
          <p:cNvPr id="878" name="Google Shape;878;p86"/>
          <p:cNvGrpSpPr/>
          <p:nvPr/>
        </p:nvGrpSpPr>
        <p:grpSpPr>
          <a:xfrm>
            <a:off x="7907199" y="1689162"/>
            <a:ext cx="2182400" cy="1556941"/>
            <a:chOff x="11882097" y="2668188"/>
            <a:chExt cx="3273600" cy="2335412"/>
          </a:xfrm>
        </p:grpSpPr>
        <p:pic>
          <p:nvPicPr>
            <p:cNvPr id="879" name="Google Shape;879;p86"/>
            <p:cNvPicPr preferRelativeResize="0"/>
            <p:nvPr/>
          </p:nvPicPr>
          <p:blipFill rotWithShape="1">
            <a:blip r:embed="rId4">
              <a:alphaModFix/>
            </a:blip>
            <a:srcRect/>
            <a:stretch/>
          </p:blipFill>
          <p:spPr>
            <a:xfrm>
              <a:off x="12663147" y="2668188"/>
              <a:ext cx="1711500" cy="1523200"/>
            </a:xfrm>
            <a:prstGeom prst="rect">
              <a:avLst/>
            </a:prstGeom>
            <a:noFill/>
            <a:ln>
              <a:noFill/>
            </a:ln>
          </p:spPr>
        </p:pic>
        <p:sp>
          <p:nvSpPr>
            <p:cNvPr id="880" name="Google Shape;880;p86"/>
            <p:cNvSpPr txBox="1"/>
            <p:nvPr/>
          </p:nvSpPr>
          <p:spPr>
            <a:xfrm>
              <a:off x="11882097" y="4189400"/>
              <a:ext cx="3273600" cy="814200"/>
            </a:xfrm>
            <a:prstGeom prst="rect">
              <a:avLst/>
            </a:prstGeom>
            <a:noFill/>
            <a:ln>
              <a:noFill/>
            </a:ln>
          </p:spPr>
          <p:txBody>
            <a:bodyPr spcFirstLastPara="1" wrap="square" lIns="91433" tIns="91433" rIns="91433" bIns="91433" anchor="ctr" anchorCtr="0">
              <a:noAutofit/>
            </a:bodyPr>
            <a:lstStyle/>
            <a:p>
              <a:pPr algn="ctr" defTabSz="609630">
                <a:buClr>
                  <a:srgbClr val="000000"/>
                </a:buClr>
                <a:buSzPts val="2800"/>
              </a:pPr>
              <a:r>
                <a:rPr lang="en" sz="1867" kern="0">
                  <a:solidFill>
                    <a:srgbClr val="4285F4"/>
                  </a:solidFill>
                  <a:latin typeface="Google Sans"/>
                  <a:ea typeface="Google Sans"/>
                  <a:cs typeface="Google Sans"/>
                  <a:sym typeface="Google Sans"/>
                </a:rPr>
                <a:t>App Engine</a:t>
              </a:r>
              <a:endParaRPr sz="1867" kern="0">
                <a:solidFill>
                  <a:srgbClr val="4285F4"/>
                </a:solidFill>
                <a:latin typeface="Google Sans"/>
                <a:ea typeface="Google Sans"/>
                <a:cs typeface="Google Sans"/>
                <a:sym typeface="Google Sans"/>
              </a:endParaRPr>
            </a:p>
          </p:txBody>
        </p:sp>
      </p:grpSp>
      <p:grpSp>
        <p:nvGrpSpPr>
          <p:cNvPr id="881" name="Google Shape;881;p86"/>
          <p:cNvGrpSpPr/>
          <p:nvPr/>
        </p:nvGrpSpPr>
        <p:grpSpPr>
          <a:xfrm>
            <a:off x="4962200" y="1621536"/>
            <a:ext cx="2268400" cy="1793969"/>
            <a:chOff x="7426516" y="2566750"/>
            <a:chExt cx="3402600" cy="2690954"/>
          </a:xfrm>
        </p:grpSpPr>
        <p:sp>
          <p:nvSpPr>
            <p:cNvPr id="882" name="Google Shape;882;p86"/>
            <p:cNvSpPr txBox="1"/>
            <p:nvPr/>
          </p:nvSpPr>
          <p:spPr>
            <a:xfrm>
              <a:off x="7426516" y="4240104"/>
              <a:ext cx="3402600" cy="1017600"/>
            </a:xfrm>
            <a:prstGeom prst="rect">
              <a:avLst/>
            </a:prstGeom>
            <a:noFill/>
            <a:ln>
              <a:noFill/>
            </a:ln>
          </p:spPr>
          <p:txBody>
            <a:bodyPr spcFirstLastPara="1" wrap="square" lIns="91433" tIns="91433" rIns="91433" bIns="91433" anchor="ctr" anchorCtr="0">
              <a:noAutofit/>
            </a:bodyPr>
            <a:lstStyle/>
            <a:p>
              <a:pPr algn="ctr" defTabSz="609630">
                <a:buClr>
                  <a:srgbClr val="000000"/>
                </a:buClr>
                <a:buSzPts val="2800"/>
              </a:pPr>
              <a:r>
                <a:rPr lang="en" sz="1867" kern="0">
                  <a:solidFill>
                    <a:srgbClr val="4285F4"/>
                  </a:solidFill>
                  <a:latin typeface="Google Sans"/>
                  <a:ea typeface="Google Sans"/>
                  <a:cs typeface="Google Sans"/>
                  <a:sym typeface="Google Sans"/>
                </a:rPr>
                <a:t>Google Kubernetes Engine</a:t>
              </a:r>
              <a:endParaRPr sz="1867" kern="0">
                <a:solidFill>
                  <a:srgbClr val="4285F4"/>
                </a:solidFill>
                <a:latin typeface="Google Sans"/>
                <a:ea typeface="Google Sans"/>
                <a:cs typeface="Google Sans"/>
                <a:sym typeface="Google Sans"/>
              </a:endParaRPr>
            </a:p>
          </p:txBody>
        </p:sp>
        <p:pic>
          <p:nvPicPr>
            <p:cNvPr id="883" name="Google Shape;883;p86" descr="ContainerEngine_512_retina.png"/>
            <p:cNvPicPr preferRelativeResize="0"/>
            <p:nvPr/>
          </p:nvPicPr>
          <p:blipFill rotWithShape="1">
            <a:blip r:embed="rId5">
              <a:alphaModFix/>
            </a:blip>
            <a:srcRect/>
            <a:stretch/>
          </p:blipFill>
          <p:spPr>
            <a:xfrm>
              <a:off x="8240829" y="2566750"/>
              <a:ext cx="1773972" cy="1726100"/>
            </a:xfrm>
            <a:prstGeom prst="rect">
              <a:avLst/>
            </a:prstGeom>
            <a:noFill/>
            <a:ln>
              <a:noFill/>
            </a:ln>
          </p:spPr>
        </p:pic>
      </p:grpSp>
      <p:graphicFrame>
        <p:nvGraphicFramePr>
          <p:cNvPr id="884" name="Google Shape;884;p86"/>
          <p:cNvGraphicFramePr/>
          <p:nvPr/>
        </p:nvGraphicFramePr>
        <p:xfrm>
          <a:off x="2559184" y="4313695"/>
          <a:ext cx="7073634" cy="1402068"/>
        </p:xfrm>
        <a:graphic>
          <a:graphicData uri="http://schemas.openxmlformats.org/drawingml/2006/table">
            <a:tbl>
              <a:tblPr>
                <a:noFill/>
              </a:tblPr>
              <a:tblGrid>
                <a:gridCol w="3536817">
                  <a:extLst>
                    <a:ext uri="{9D8B030D-6E8A-4147-A177-3AD203B41FA5}">
                      <a16:colId xmlns:a16="http://schemas.microsoft.com/office/drawing/2014/main" val="20000"/>
                    </a:ext>
                  </a:extLst>
                </a:gridCol>
                <a:gridCol w="3536817">
                  <a:extLst>
                    <a:ext uri="{9D8B030D-6E8A-4147-A177-3AD203B41FA5}">
                      <a16:colId xmlns:a16="http://schemas.microsoft.com/office/drawing/2014/main" val="20001"/>
                    </a:ext>
                  </a:extLst>
                </a:gridCol>
              </a:tblGrid>
              <a:tr h="853433">
                <a:tc>
                  <a:txBody>
                    <a:bodyPr/>
                    <a:lstStyle/>
                    <a:p>
                      <a:pPr marL="0" lvl="0" indent="0" algn="ctr" rtl="0">
                        <a:spcBef>
                          <a:spcPts val="0"/>
                        </a:spcBef>
                        <a:spcAft>
                          <a:spcPts val="0"/>
                        </a:spcAft>
                        <a:buNone/>
                      </a:pPr>
                      <a:r>
                        <a:rPr lang="en" sz="2000">
                          <a:solidFill>
                            <a:schemeClr val="lt1"/>
                          </a:solidFill>
                          <a:latin typeface="Roboto"/>
                          <a:ea typeface="Roboto"/>
                          <a:cs typeface="Roboto"/>
                          <a:sym typeface="Roboto"/>
                        </a:rPr>
                        <a:t>Servers, networking, storage</a:t>
                      </a:r>
                      <a:endParaRPr sz="2000">
                        <a:solidFill>
                          <a:schemeClr val="lt1"/>
                        </a:solidFill>
                        <a:latin typeface="Roboto"/>
                        <a:ea typeface="Roboto"/>
                        <a:cs typeface="Roboto"/>
                        <a:sym typeface="Roboto"/>
                      </a:endParaRPr>
                    </a:p>
                  </a:txBody>
                  <a:tcPr marL="60950" marR="60950" marT="121917" marB="121917">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Roboto"/>
                          <a:ea typeface="Roboto"/>
                          <a:cs typeface="Roboto"/>
                          <a:sym typeface="Roboto"/>
                        </a:rPr>
                        <a:t>Preset run-times, managed services</a:t>
                      </a:r>
                      <a:endParaRPr sz="2000">
                        <a:solidFill>
                          <a:schemeClr val="lt1"/>
                        </a:solidFill>
                        <a:latin typeface="Roboto"/>
                        <a:ea typeface="Roboto"/>
                        <a:cs typeface="Roboto"/>
                        <a:sym typeface="Roboto"/>
                      </a:endParaRPr>
                    </a:p>
                  </a:txBody>
                  <a:tcPr marL="60950" marR="60950" marT="121917" marB="121917">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548633">
                <a:tc>
                  <a:txBody>
                    <a:bodyPr/>
                    <a:lstStyle/>
                    <a:p>
                      <a:pPr marL="0" lvl="0" indent="0" algn="ctr" rtl="0">
                        <a:spcBef>
                          <a:spcPts val="0"/>
                        </a:spcBef>
                        <a:spcAft>
                          <a:spcPts val="0"/>
                        </a:spcAft>
                        <a:buNone/>
                      </a:pPr>
                      <a:r>
                        <a:rPr lang="en" sz="2000">
                          <a:solidFill>
                            <a:schemeClr val="lt1"/>
                          </a:solidFill>
                          <a:latin typeface="Roboto"/>
                          <a:ea typeface="Roboto"/>
                          <a:cs typeface="Roboto"/>
                          <a:sym typeface="Roboto"/>
                        </a:rPr>
                        <a:t>Pay for what you allocate</a:t>
                      </a:r>
                      <a:endParaRPr sz="2000">
                        <a:solidFill>
                          <a:schemeClr val="lt1"/>
                        </a:solidFill>
                        <a:latin typeface="Roboto"/>
                        <a:ea typeface="Roboto"/>
                        <a:cs typeface="Roboto"/>
                        <a:sym typeface="Roboto"/>
                      </a:endParaRPr>
                    </a:p>
                  </a:txBody>
                  <a:tcPr marL="60950" marR="60950" marT="121917" marB="121917">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Roboto"/>
                          <a:ea typeface="Roboto"/>
                          <a:cs typeface="Roboto"/>
                          <a:sym typeface="Roboto"/>
                        </a:rPr>
                        <a:t>Pay for what you use</a:t>
                      </a:r>
                      <a:endParaRPr sz="2000">
                        <a:solidFill>
                          <a:schemeClr val="lt1"/>
                        </a:solidFill>
                        <a:latin typeface="Roboto"/>
                        <a:ea typeface="Roboto"/>
                        <a:cs typeface="Roboto"/>
                        <a:sym typeface="Roboto"/>
                      </a:endParaRPr>
                    </a:p>
                  </a:txBody>
                  <a:tcPr marL="60950" marR="60950" marT="121917" marB="121917">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885" name="Google Shape;885;p86"/>
          <p:cNvSpPr/>
          <p:nvPr/>
        </p:nvSpPr>
        <p:spPr>
          <a:xfrm>
            <a:off x="2473250" y="3406769"/>
            <a:ext cx="7255200" cy="862600"/>
          </a:xfrm>
          <a:prstGeom prst="leftRightArrow">
            <a:avLst>
              <a:gd name="adj1" fmla="val 50000"/>
              <a:gd name="adj2" fmla="val 50000"/>
            </a:avLst>
          </a:prstGeom>
          <a:gradFill>
            <a:gsLst>
              <a:gs pos="0">
                <a:srgbClr val="34A853"/>
              </a:gs>
              <a:gs pos="100000">
                <a:srgbClr val="FBBC05"/>
              </a:gs>
            </a:gsLst>
            <a:lin ang="10800025" scaled="0"/>
          </a:gradFill>
          <a:ln>
            <a:noFill/>
          </a:ln>
        </p:spPr>
        <p:txBody>
          <a:bodyPr spcFirstLastPara="1" wrap="square" lIns="121900" tIns="121900" rIns="121900" bIns="121900" anchor="ctr" anchorCtr="0">
            <a:noAutofit/>
          </a:bodyPr>
          <a:lstStyle/>
          <a:p>
            <a:pPr defTabSz="609630">
              <a:buClr>
                <a:srgbClr val="000000"/>
              </a:buClr>
              <a:buSzPts val="2800"/>
            </a:pPr>
            <a:endParaRPr sz="1867" kern="0">
              <a:solidFill>
                <a:srgbClr val="000000"/>
              </a:solidFill>
              <a:latin typeface="Arial"/>
              <a:ea typeface="Arial"/>
              <a:cs typeface="Arial"/>
              <a:sym typeface="Arial"/>
            </a:endParaRPr>
          </a:p>
        </p:txBody>
      </p:sp>
      <p:sp>
        <p:nvSpPr>
          <p:cNvPr id="886" name="Google Shape;886;p86"/>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IaaS to PaaS comparison</a:t>
            </a:r>
            <a:endParaRPr/>
          </a:p>
        </p:txBody>
      </p:sp>
      <p:sp>
        <p:nvSpPr>
          <p:cNvPr id="887" name="Google Shape;887;p86"/>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6">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extLst>
      <p:ext uri="{BB962C8B-B14F-4D97-AF65-F5344CB8AC3E}">
        <p14:creationId xmlns:p14="http://schemas.microsoft.com/office/powerpoint/2010/main" val="364350493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4"/>
          <p:cNvSpPr txBox="1">
            <a:spLocks noGrp="1"/>
          </p:cNvSpPr>
          <p:nvPr>
            <p:ph type="body" idx="1"/>
          </p:nvPr>
        </p:nvSpPr>
        <p:spPr>
          <a:xfrm>
            <a:off x="1036400" y="1529917"/>
            <a:ext cx="5059600" cy="4516800"/>
          </a:xfrm>
          <a:prstGeom prst="rect">
            <a:avLst/>
          </a:prstGeom>
        </p:spPr>
        <p:txBody>
          <a:bodyPr spcFirstLastPara="1" wrap="square" lIns="60950" tIns="60950" rIns="60950" bIns="60950" anchor="t" anchorCtr="0">
            <a:noAutofit/>
          </a:bodyPr>
          <a:lstStyle/>
          <a:p>
            <a:pPr marL="0" indent="0">
              <a:buNone/>
            </a:pPr>
            <a:r>
              <a:rPr lang="en" dirty="0"/>
              <a:t>Compute Options in the Cloud</a:t>
            </a:r>
            <a:endParaRPr dirty="0"/>
          </a:p>
          <a:p>
            <a:pPr marL="0" indent="0">
              <a:spcBef>
                <a:spcPts val="1933"/>
              </a:spcBef>
              <a:buNone/>
            </a:pPr>
            <a:r>
              <a:rPr lang="en" dirty="0"/>
              <a:t>Exploring IaaS with Compute Engine</a:t>
            </a:r>
            <a:endParaRPr dirty="0"/>
          </a:p>
          <a:p>
            <a:pPr marL="0" indent="0">
              <a:spcBef>
                <a:spcPts val="1933"/>
              </a:spcBef>
              <a:buNone/>
            </a:pPr>
            <a:r>
              <a:rPr lang="en" dirty="0">
                <a:solidFill>
                  <a:schemeClr val="tx1"/>
                </a:solidFill>
              </a:rPr>
              <a:t>Exploring PaaS with App Engine</a:t>
            </a:r>
          </a:p>
          <a:p>
            <a:pPr marL="0" indent="0">
              <a:buNone/>
            </a:pPr>
            <a:endParaRPr lang="en-US" dirty="0"/>
          </a:p>
          <a:p>
            <a:pPr marL="0" indent="0">
              <a:buNone/>
            </a:pPr>
            <a:r>
              <a:rPr lang="en-US" dirty="0">
                <a:solidFill>
                  <a:schemeClr val="tx1"/>
                </a:solidFill>
              </a:rPr>
              <a:t>Event Driven Programs with Cloud Functions</a:t>
            </a:r>
          </a:p>
          <a:p>
            <a:pPr marL="0" indent="0">
              <a:spcBef>
                <a:spcPts val="1933"/>
              </a:spcBef>
              <a:buNone/>
            </a:pPr>
            <a:r>
              <a:rPr lang="en-US" dirty="0">
                <a:solidFill>
                  <a:srgbClr val="0070C0"/>
                </a:solidFill>
              </a:rPr>
              <a:t>Containerizing and Orchestrating Apps with GKE</a:t>
            </a:r>
          </a:p>
          <a:p>
            <a:pPr marL="0" indent="0">
              <a:spcBef>
                <a:spcPts val="1933"/>
              </a:spcBef>
              <a:buNone/>
            </a:pPr>
            <a:endParaRPr lang="en-US" dirty="0"/>
          </a:p>
          <a:p>
            <a:pPr marL="0" indent="0">
              <a:spcBef>
                <a:spcPts val="1933"/>
              </a:spcBef>
              <a:buNone/>
            </a:pPr>
            <a:endParaRPr dirty="0"/>
          </a:p>
        </p:txBody>
      </p:sp>
      <p:sp>
        <p:nvSpPr>
          <p:cNvPr id="247" name="Google Shape;247;p44"/>
          <p:cNvSpPr txBox="1">
            <a:spLocks noGrp="1"/>
          </p:cNvSpPr>
          <p:nvPr>
            <p:ph type="title"/>
          </p:nvPr>
        </p:nvSpPr>
        <p:spPr>
          <a:xfrm>
            <a:off x="1114983" y="769917"/>
            <a:ext cx="4991000" cy="760000"/>
          </a:xfrm>
          <a:prstGeom prst="rect">
            <a:avLst/>
          </a:prstGeom>
        </p:spPr>
        <p:txBody>
          <a:bodyPr spcFirstLastPara="1" wrap="square" lIns="60950" tIns="60950" rIns="60950" bIns="60950" anchor="t" anchorCtr="0">
            <a:noAutofit/>
          </a:bodyPr>
          <a:lstStyle/>
          <a:p>
            <a:r>
              <a:rPr lang="en" dirty="0"/>
              <a:t>Agenda </a:t>
            </a:r>
            <a:endParaRPr dirty="0"/>
          </a:p>
        </p:txBody>
      </p:sp>
      <p:sp>
        <p:nvSpPr>
          <p:cNvPr id="248" name="Google Shape;248;p44"/>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extLst>
      <p:ext uri="{BB962C8B-B14F-4D97-AF65-F5344CB8AC3E}">
        <p14:creationId xmlns:p14="http://schemas.microsoft.com/office/powerpoint/2010/main" val="57753851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87"/>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Where GKE fits within Google Cloud</a:t>
            </a:r>
            <a:endParaRPr/>
          </a:p>
        </p:txBody>
      </p:sp>
      <p:sp>
        <p:nvSpPr>
          <p:cNvPr id="893" name="Google Shape;893;p87"/>
          <p:cNvSpPr/>
          <p:nvPr/>
        </p:nvSpPr>
        <p:spPr>
          <a:xfrm>
            <a:off x="1518400" y="4090891"/>
            <a:ext cx="9159400" cy="552000"/>
          </a:xfrm>
          <a:prstGeom prst="rect">
            <a:avLst/>
          </a:prstGeom>
          <a:solidFill>
            <a:srgbClr val="FFF2CC"/>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894" name="Google Shape;894;p87"/>
          <p:cNvSpPr txBox="1"/>
          <p:nvPr/>
        </p:nvSpPr>
        <p:spPr>
          <a:xfrm>
            <a:off x="1587851" y="4125661"/>
            <a:ext cx="2155600" cy="488800"/>
          </a:xfrm>
          <a:prstGeom prst="rect">
            <a:avLst/>
          </a:prstGeom>
          <a:solidFill>
            <a:srgbClr val="FFF2CC"/>
          </a:solidFill>
          <a:ln>
            <a:noFill/>
          </a:ln>
        </p:spPr>
        <p:txBody>
          <a:bodyPr spcFirstLastPara="1" wrap="square" lIns="91433" tIns="91433" rIns="91433" bIns="91433" anchor="ctr" anchorCtr="0">
            <a:noAutofit/>
          </a:bodyPr>
          <a:lstStyle/>
          <a:p>
            <a:pPr algn="ctr" defTabSz="609630">
              <a:buClr>
                <a:srgbClr val="000000"/>
              </a:buClr>
            </a:pPr>
            <a:r>
              <a:rPr lang="en" sz="1867" kern="0">
                <a:solidFill>
                  <a:srgbClr val="3C4043"/>
                </a:solidFill>
                <a:latin typeface="Google Sans"/>
                <a:ea typeface="Google Sans"/>
                <a:cs typeface="Google Sans"/>
                <a:sym typeface="Google Sans"/>
              </a:rPr>
              <a:t>IaaS</a:t>
            </a:r>
            <a:endParaRPr sz="1867" kern="0">
              <a:solidFill>
                <a:srgbClr val="3C4043"/>
              </a:solidFill>
              <a:latin typeface="Google Sans"/>
              <a:ea typeface="Google Sans"/>
              <a:cs typeface="Google Sans"/>
              <a:sym typeface="Google Sans"/>
            </a:endParaRPr>
          </a:p>
        </p:txBody>
      </p:sp>
      <p:sp>
        <p:nvSpPr>
          <p:cNvPr id="895" name="Google Shape;895;p87"/>
          <p:cNvSpPr txBox="1"/>
          <p:nvPr/>
        </p:nvSpPr>
        <p:spPr>
          <a:xfrm>
            <a:off x="1518400" y="4848351"/>
            <a:ext cx="2225800" cy="1095200"/>
          </a:xfrm>
          <a:prstGeom prst="rect">
            <a:avLst/>
          </a:prstGeom>
          <a:noFill/>
          <a:ln>
            <a:noFill/>
          </a:ln>
        </p:spPr>
        <p:txBody>
          <a:bodyPr spcFirstLastPara="1" wrap="square" lIns="121917" tIns="0" rIns="121917" bIns="0" anchor="t" anchorCtr="0">
            <a:noAutofit/>
          </a:bodyPr>
          <a:lstStyle/>
          <a:p>
            <a:pPr defTabSz="609630">
              <a:buClr>
                <a:srgbClr val="000000"/>
              </a:buClr>
            </a:pPr>
            <a:r>
              <a:rPr lang="en" sz="1333" kern="0">
                <a:solidFill>
                  <a:srgbClr val="3C4043"/>
                </a:solidFill>
                <a:latin typeface="Roboto"/>
                <a:ea typeface="Roboto"/>
                <a:cs typeface="Roboto"/>
                <a:sym typeface="Roboto"/>
              </a:rPr>
              <a:t>Virtual machines with industry-leading price/performance</a:t>
            </a:r>
            <a:endParaRPr sz="1333" kern="0">
              <a:solidFill>
                <a:srgbClr val="3C4043"/>
              </a:solidFill>
              <a:latin typeface="Roboto"/>
              <a:ea typeface="Roboto"/>
              <a:cs typeface="Roboto"/>
              <a:sym typeface="Roboto"/>
            </a:endParaRPr>
          </a:p>
        </p:txBody>
      </p:sp>
      <p:sp>
        <p:nvSpPr>
          <p:cNvPr id="896" name="Google Shape;896;p87"/>
          <p:cNvSpPr txBox="1"/>
          <p:nvPr/>
        </p:nvSpPr>
        <p:spPr>
          <a:xfrm>
            <a:off x="8459147" y="4125669"/>
            <a:ext cx="2225800" cy="488800"/>
          </a:xfrm>
          <a:prstGeom prst="rect">
            <a:avLst/>
          </a:prstGeom>
          <a:solidFill>
            <a:srgbClr val="FFF2CC"/>
          </a:solidFill>
          <a:ln>
            <a:noFill/>
          </a:ln>
        </p:spPr>
        <p:txBody>
          <a:bodyPr spcFirstLastPara="1" wrap="square" lIns="91433" tIns="91433" rIns="91433" bIns="91433" anchor="ctr" anchorCtr="0">
            <a:noAutofit/>
          </a:bodyPr>
          <a:lstStyle/>
          <a:p>
            <a:pPr algn="ctr" defTabSz="609630">
              <a:buClr>
                <a:srgbClr val="000000"/>
              </a:buClr>
            </a:pPr>
            <a:r>
              <a:rPr lang="en" sz="1867" kern="0">
                <a:solidFill>
                  <a:srgbClr val="3C4043"/>
                </a:solidFill>
                <a:latin typeface="Google Sans"/>
                <a:ea typeface="Google Sans"/>
                <a:cs typeface="Google Sans"/>
                <a:sym typeface="Google Sans"/>
              </a:rPr>
              <a:t>Hybrid</a:t>
            </a:r>
            <a:endParaRPr sz="1867" kern="0">
              <a:solidFill>
                <a:srgbClr val="3C4043"/>
              </a:solidFill>
              <a:latin typeface="Google Sans"/>
              <a:ea typeface="Google Sans"/>
              <a:cs typeface="Google Sans"/>
              <a:sym typeface="Google Sans"/>
            </a:endParaRPr>
          </a:p>
        </p:txBody>
      </p:sp>
      <p:sp>
        <p:nvSpPr>
          <p:cNvPr id="897" name="Google Shape;897;p87"/>
          <p:cNvSpPr txBox="1"/>
          <p:nvPr/>
        </p:nvSpPr>
        <p:spPr>
          <a:xfrm>
            <a:off x="8453500" y="4848351"/>
            <a:ext cx="2225000" cy="1095200"/>
          </a:xfrm>
          <a:prstGeom prst="rect">
            <a:avLst/>
          </a:prstGeom>
          <a:noFill/>
          <a:ln>
            <a:noFill/>
          </a:ln>
        </p:spPr>
        <p:txBody>
          <a:bodyPr spcFirstLastPara="1" wrap="square" lIns="121917" tIns="0" rIns="121917" bIns="0" anchor="t" anchorCtr="0">
            <a:noAutofit/>
          </a:bodyPr>
          <a:lstStyle/>
          <a:p>
            <a:pPr defTabSz="609630">
              <a:buClr>
                <a:srgbClr val="000000"/>
              </a:buClr>
            </a:pPr>
            <a:r>
              <a:rPr lang="en" sz="1333" kern="0">
                <a:solidFill>
                  <a:srgbClr val="3C4043"/>
                </a:solidFill>
                <a:latin typeface="Roboto"/>
                <a:ea typeface="Roboto"/>
                <a:cs typeface="Roboto"/>
                <a:sym typeface="Roboto"/>
              </a:rPr>
              <a:t>Cluster manager and orchestration engine built on Google’s container experience</a:t>
            </a:r>
            <a:endParaRPr sz="1333" kern="0">
              <a:solidFill>
                <a:srgbClr val="3C4043"/>
              </a:solidFill>
              <a:latin typeface="Roboto"/>
              <a:ea typeface="Roboto"/>
              <a:cs typeface="Roboto"/>
              <a:sym typeface="Roboto"/>
            </a:endParaRPr>
          </a:p>
        </p:txBody>
      </p:sp>
      <p:pic>
        <p:nvPicPr>
          <p:cNvPr id="898" name="Google Shape;898;p87"/>
          <p:cNvPicPr preferRelativeResize="0"/>
          <p:nvPr/>
        </p:nvPicPr>
        <p:blipFill rotWithShape="1">
          <a:blip r:embed="rId3">
            <a:alphaModFix/>
          </a:blip>
          <a:srcRect/>
          <a:stretch/>
        </p:blipFill>
        <p:spPr>
          <a:xfrm>
            <a:off x="2034051" y="2029749"/>
            <a:ext cx="1146059" cy="1147027"/>
          </a:xfrm>
          <a:prstGeom prst="rect">
            <a:avLst/>
          </a:prstGeom>
          <a:noFill/>
          <a:ln>
            <a:noFill/>
          </a:ln>
        </p:spPr>
      </p:pic>
      <p:sp>
        <p:nvSpPr>
          <p:cNvPr id="899" name="Google Shape;899;p87"/>
          <p:cNvSpPr txBox="1"/>
          <p:nvPr/>
        </p:nvSpPr>
        <p:spPr>
          <a:xfrm>
            <a:off x="3737469" y="4125661"/>
            <a:ext cx="2340800" cy="488800"/>
          </a:xfrm>
          <a:prstGeom prst="rect">
            <a:avLst/>
          </a:prstGeom>
          <a:solidFill>
            <a:srgbClr val="FFF2CC"/>
          </a:solidFill>
          <a:ln>
            <a:noFill/>
          </a:ln>
        </p:spPr>
        <p:txBody>
          <a:bodyPr spcFirstLastPara="1" wrap="square" lIns="91433" tIns="91433" rIns="91433" bIns="91433" anchor="ctr" anchorCtr="0">
            <a:noAutofit/>
          </a:bodyPr>
          <a:lstStyle/>
          <a:p>
            <a:pPr algn="ctr" defTabSz="609630">
              <a:buClr>
                <a:srgbClr val="000000"/>
              </a:buClr>
            </a:pPr>
            <a:r>
              <a:rPr lang="en" sz="1867" kern="0">
                <a:solidFill>
                  <a:srgbClr val="3C4043"/>
                </a:solidFill>
                <a:latin typeface="Google Sans"/>
                <a:ea typeface="Google Sans"/>
                <a:cs typeface="Google Sans"/>
                <a:sym typeface="Google Sans"/>
              </a:rPr>
              <a:t>PaaS</a:t>
            </a:r>
            <a:endParaRPr sz="1867" kern="0">
              <a:solidFill>
                <a:srgbClr val="3C4043"/>
              </a:solidFill>
              <a:latin typeface="Google Sans"/>
              <a:ea typeface="Google Sans"/>
              <a:cs typeface="Google Sans"/>
              <a:sym typeface="Google Sans"/>
            </a:endParaRPr>
          </a:p>
        </p:txBody>
      </p:sp>
      <p:sp>
        <p:nvSpPr>
          <p:cNvPr id="900" name="Google Shape;900;p87"/>
          <p:cNvSpPr txBox="1"/>
          <p:nvPr/>
        </p:nvSpPr>
        <p:spPr>
          <a:xfrm>
            <a:off x="6141392" y="4125661"/>
            <a:ext cx="2201400" cy="488800"/>
          </a:xfrm>
          <a:prstGeom prst="rect">
            <a:avLst/>
          </a:prstGeom>
          <a:solidFill>
            <a:srgbClr val="FFF2CC"/>
          </a:solidFill>
          <a:ln>
            <a:noFill/>
          </a:ln>
        </p:spPr>
        <p:txBody>
          <a:bodyPr spcFirstLastPara="1" wrap="square" lIns="91433" tIns="91433" rIns="91433" bIns="91433" anchor="ctr" anchorCtr="0">
            <a:noAutofit/>
          </a:bodyPr>
          <a:lstStyle/>
          <a:p>
            <a:pPr algn="ctr" defTabSz="609630">
              <a:buClr>
                <a:srgbClr val="000000"/>
              </a:buClr>
            </a:pPr>
            <a:r>
              <a:rPr lang="en" sz="1867" kern="0">
                <a:solidFill>
                  <a:srgbClr val="3C4043"/>
                </a:solidFill>
                <a:latin typeface="Google Sans"/>
                <a:ea typeface="Google Sans"/>
                <a:cs typeface="Google Sans"/>
                <a:sym typeface="Google Sans"/>
              </a:rPr>
              <a:t>Serverless logic</a:t>
            </a:r>
            <a:endParaRPr sz="1867" kern="0">
              <a:solidFill>
                <a:srgbClr val="3C4043"/>
              </a:solidFill>
              <a:latin typeface="Google Sans"/>
              <a:ea typeface="Google Sans"/>
              <a:cs typeface="Google Sans"/>
              <a:sym typeface="Google Sans"/>
            </a:endParaRPr>
          </a:p>
        </p:txBody>
      </p:sp>
      <p:sp>
        <p:nvSpPr>
          <p:cNvPr id="901" name="Google Shape;901;p87"/>
          <p:cNvSpPr txBox="1"/>
          <p:nvPr/>
        </p:nvSpPr>
        <p:spPr>
          <a:xfrm>
            <a:off x="3737467" y="4848350"/>
            <a:ext cx="2225000" cy="1095200"/>
          </a:xfrm>
          <a:prstGeom prst="rect">
            <a:avLst/>
          </a:prstGeom>
          <a:noFill/>
          <a:ln>
            <a:noFill/>
          </a:ln>
        </p:spPr>
        <p:txBody>
          <a:bodyPr spcFirstLastPara="1" wrap="square" lIns="121917" tIns="0" rIns="121917" bIns="0" anchor="t" anchorCtr="0">
            <a:noAutofit/>
          </a:bodyPr>
          <a:lstStyle/>
          <a:p>
            <a:pPr defTabSz="609630">
              <a:buClr>
                <a:srgbClr val="000000"/>
              </a:buClr>
            </a:pPr>
            <a:r>
              <a:rPr lang="en" sz="1333" kern="0">
                <a:solidFill>
                  <a:srgbClr val="3C4043"/>
                </a:solidFill>
                <a:latin typeface="Roboto"/>
                <a:ea typeface="Roboto"/>
                <a:cs typeface="Roboto"/>
                <a:sym typeface="Roboto"/>
              </a:rPr>
              <a:t>A flexible, zero ops platform for building highly available apps</a:t>
            </a:r>
            <a:endParaRPr sz="1333" kern="0">
              <a:solidFill>
                <a:srgbClr val="3C4043"/>
              </a:solidFill>
              <a:latin typeface="Roboto"/>
              <a:ea typeface="Roboto"/>
              <a:cs typeface="Roboto"/>
              <a:sym typeface="Roboto"/>
            </a:endParaRPr>
          </a:p>
        </p:txBody>
      </p:sp>
      <p:sp>
        <p:nvSpPr>
          <p:cNvPr id="902" name="Google Shape;902;p87"/>
          <p:cNvSpPr txBox="1"/>
          <p:nvPr/>
        </p:nvSpPr>
        <p:spPr>
          <a:xfrm>
            <a:off x="6092617" y="4848350"/>
            <a:ext cx="2225800" cy="1095200"/>
          </a:xfrm>
          <a:prstGeom prst="rect">
            <a:avLst/>
          </a:prstGeom>
          <a:noFill/>
          <a:ln>
            <a:noFill/>
          </a:ln>
        </p:spPr>
        <p:txBody>
          <a:bodyPr spcFirstLastPara="1" wrap="square" lIns="121917" tIns="0" rIns="121917" bIns="0" anchor="t" anchorCtr="0">
            <a:noAutofit/>
          </a:bodyPr>
          <a:lstStyle/>
          <a:p>
            <a:pPr defTabSz="609630">
              <a:buClr>
                <a:srgbClr val="000000"/>
              </a:buClr>
            </a:pPr>
            <a:r>
              <a:rPr lang="en" sz="1333" kern="0">
                <a:solidFill>
                  <a:srgbClr val="3C4043"/>
                </a:solidFill>
                <a:latin typeface="Roboto"/>
                <a:ea typeface="Roboto"/>
                <a:cs typeface="Roboto"/>
                <a:sym typeface="Roboto"/>
              </a:rPr>
              <a:t>A lightweight fully managed serverless execution environment for building and connecting cloud services</a:t>
            </a:r>
            <a:endParaRPr sz="1333" kern="0">
              <a:solidFill>
                <a:srgbClr val="3C4043"/>
              </a:solidFill>
              <a:latin typeface="Roboto"/>
              <a:ea typeface="Roboto"/>
              <a:cs typeface="Roboto"/>
              <a:sym typeface="Roboto"/>
            </a:endParaRPr>
          </a:p>
        </p:txBody>
      </p:sp>
      <p:pic>
        <p:nvPicPr>
          <p:cNvPr id="903" name="Google Shape;903;p87"/>
          <p:cNvPicPr preferRelativeResize="0"/>
          <p:nvPr/>
        </p:nvPicPr>
        <p:blipFill rotWithShape="1">
          <a:blip r:embed="rId4">
            <a:alphaModFix/>
          </a:blip>
          <a:srcRect/>
          <a:stretch/>
        </p:blipFill>
        <p:spPr>
          <a:xfrm>
            <a:off x="6714375" y="2033543"/>
            <a:ext cx="1146059" cy="1147027"/>
          </a:xfrm>
          <a:prstGeom prst="rect">
            <a:avLst/>
          </a:prstGeom>
          <a:noFill/>
          <a:ln>
            <a:noFill/>
          </a:ln>
        </p:spPr>
      </p:pic>
      <p:pic>
        <p:nvPicPr>
          <p:cNvPr id="904" name="Google Shape;904;p87"/>
          <p:cNvPicPr preferRelativeResize="0"/>
          <p:nvPr/>
        </p:nvPicPr>
        <p:blipFill rotWithShape="1">
          <a:blip r:embed="rId5">
            <a:alphaModFix/>
          </a:blip>
          <a:srcRect/>
          <a:stretch/>
        </p:blipFill>
        <p:spPr>
          <a:xfrm>
            <a:off x="4374115" y="2029749"/>
            <a:ext cx="1146059" cy="1147027"/>
          </a:xfrm>
          <a:prstGeom prst="rect">
            <a:avLst/>
          </a:prstGeom>
          <a:noFill/>
          <a:ln>
            <a:noFill/>
          </a:ln>
        </p:spPr>
      </p:pic>
      <p:pic>
        <p:nvPicPr>
          <p:cNvPr id="905" name="Google Shape;905;p87"/>
          <p:cNvPicPr preferRelativeResize="0"/>
          <p:nvPr/>
        </p:nvPicPr>
        <p:blipFill rotWithShape="1">
          <a:blip r:embed="rId6">
            <a:alphaModFix/>
          </a:blip>
          <a:srcRect/>
          <a:stretch/>
        </p:blipFill>
        <p:spPr>
          <a:xfrm>
            <a:off x="9095796" y="2029749"/>
            <a:ext cx="1146059" cy="1147027"/>
          </a:xfrm>
          <a:prstGeom prst="rect">
            <a:avLst/>
          </a:prstGeom>
          <a:noFill/>
          <a:ln>
            <a:noFill/>
          </a:ln>
        </p:spPr>
      </p:pic>
      <p:sp>
        <p:nvSpPr>
          <p:cNvPr id="906" name="Google Shape;906;p87"/>
          <p:cNvSpPr/>
          <p:nvPr/>
        </p:nvSpPr>
        <p:spPr>
          <a:xfrm>
            <a:off x="1518400" y="3230620"/>
            <a:ext cx="9159400" cy="745400"/>
          </a:xfrm>
          <a:prstGeom prst="rect">
            <a:avLst/>
          </a:prstGeom>
          <a:solidFill>
            <a:srgbClr val="B7D1FA">
              <a:alpha val="49800"/>
            </a:srgbClr>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907" name="Google Shape;907;p87"/>
          <p:cNvSpPr txBox="1"/>
          <p:nvPr/>
        </p:nvSpPr>
        <p:spPr>
          <a:xfrm>
            <a:off x="1518400" y="3225493"/>
            <a:ext cx="2155600" cy="743400"/>
          </a:xfrm>
          <a:prstGeom prst="rect">
            <a:avLst/>
          </a:prstGeom>
          <a:noFill/>
          <a:ln>
            <a:noFill/>
          </a:ln>
        </p:spPr>
        <p:txBody>
          <a:bodyPr spcFirstLastPara="1" wrap="square" lIns="91433" tIns="91433" rIns="91433" bIns="91433" anchor="ctr" anchorCtr="0">
            <a:noAutofit/>
          </a:bodyPr>
          <a:lstStyle/>
          <a:p>
            <a:pPr algn="ctr" defTabSz="609630">
              <a:buClr>
                <a:srgbClr val="000000"/>
              </a:buClr>
            </a:pPr>
            <a:r>
              <a:rPr lang="en" sz="1867" kern="0">
                <a:solidFill>
                  <a:srgbClr val="3C4043"/>
                </a:solidFill>
                <a:latin typeface="Google Sans"/>
                <a:ea typeface="Google Sans"/>
                <a:cs typeface="Google Sans"/>
                <a:sym typeface="Google Sans"/>
              </a:rPr>
              <a:t>Compute Engine</a:t>
            </a:r>
            <a:endParaRPr sz="1867" kern="0">
              <a:solidFill>
                <a:srgbClr val="3C4043"/>
              </a:solidFill>
              <a:latin typeface="Google Sans"/>
              <a:ea typeface="Google Sans"/>
              <a:cs typeface="Google Sans"/>
              <a:sym typeface="Google Sans"/>
            </a:endParaRPr>
          </a:p>
        </p:txBody>
      </p:sp>
      <p:sp>
        <p:nvSpPr>
          <p:cNvPr id="908" name="Google Shape;908;p87"/>
          <p:cNvSpPr txBox="1"/>
          <p:nvPr/>
        </p:nvSpPr>
        <p:spPr>
          <a:xfrm>
            <a:off x="8459147" y="3227813"/>
            <a:ext cx="2225800" cy="743400"/>
          </a:xfrm>
          <a:prstGeom prst="rect">
            <a:avLst/>
          </a:prstGeom>
          <a:noFill/>
          <a:ln>
            <a:noFill/>
          </a:ln>
        </p:spPr>
        <p:txBody>
          <a:bodyPr spcFirstLastPara="1" wrap="square" lIns="91433" tIns="91433" rIns="91433" bIns="91433" anchor="ctr" anchorCtr="0">
            <a:noAutofit/>
          </a:bodyPr>
          <a:lstStyle/>
          <a:p>
            <a:pPr algn="ctr" defTabSz="609630">
              <a:buClr>
                <a:srgbClr val="000000"/>
              </a:buClr>
            </a:pPr>
            <a:r>
              <a:rPr lang="en" sz="1867" kern="0">
                <a:solidFill>
                  <a:srgbClr val="3C4043"/>
                </a:solidFill>
                <a:latin typeface="Google Sans"/>
                <a:ea typeface="Google Sans"/>
                <a:cs typeface="Google Sans"/>
                <a:sym typeface="Google Sans"/>
              </a:rPr>
              <a:t>Google Kubernetes Engine</a:t>
            </a:r>
            <a:endParaRPr sz="1867" kern="0">
              <a:solidFill>
                <a:srgbClr val="3C4043"/>
              </a:solidFill>
              <a:latin typeface="Google Sans"/>
              <a:ea typeface="Google Sans"/>
              <a:cs typeface="Google Sans"/>
              <a:sym typeface="Google Sans"/>
            </a:endParaRPr>
          </a:p>
        </p:txBody>
      </p:sp>
      <p:sp>
        <p:nvSpPr>
          <p:cNvPr id="909" name="Google Shape;909;p87"/>
          <p:cNvSpPr txBox="1"/>
          <p:nvPr/>
        </p:nvSpPr>
        <p:spPr>
          <a:xfrm>
            <a:off x="3737469" y="3227817"/>
            <a:ext cx="2340800" cy="743400"/>
          </a:xfrm>
          <a:prstGeom prst="rect">
            <a:avLst/>
          </a:prstGeom>
          <a:noFill/>
          <a:ln>
            <a:noFill/>
          </a:ln>
        </p:spPr>
        <p:txBody>
          <a:bodyPr spcFirstLastPara="1" wrap="square" lIns="91433" tIns="91433" rIns="91433" bIns="91433" anchor="ctr" anchorCtr="0">
            <a:noAutofit/>
          </a:bodyPr>
          <a:lstStyle/>
          <a:p>
            <a:pPr algn="ctr" defTabSz="609630">
              <a:buClr>
                <a:srgbClr val="000000"/>
              </a:buClr>
            </a:pPr>
            <a:r>
              <a:rPr lang="en" sz="1867" kern="0">
                <a:solidFill>
                  <a:srgbClr val="3C4043"/>
                </a:solidFill>
                <a:latin typeface="Google Sans"/>
                <a:ea typeface="Google Sans"/>
                <a:cs typeface="Google Sans"/>
                <a:sym typeface="Google Sans"/>
              </a:rPr>
              <a:t>App Engine</a:t>
            </a:r>
            <a:endParaRPr sz="1867" kern="0">
              <a:solidFill>
                <a:srgbClr val="3C4043"/>
              </a:solidFill>
              <a:latin typeface="Google Sans"/>
              <a:ea typeface="Google Sans"/>
              <a:cs typeface="Google Sans"/>
              <a:sym typeface="Google Sans"/>
            </a:endParaRPr>
          </a:p>
        </p:txBody>
      </p:sp>
      <p:sp>
        <p:nvSpPr>
          <p:cNvPr id="910" name="Google Shape;910;p87"/>
          <p:cNvSpPr txBox="1"/>
          <p:nvPr/>
        </p:nvSpPr>
        <p:spPr>
          <a:xfrm>
            <a:off x="6141392" y="3227817"/>
            <a:ext cx="2201400" cy="743400"/>
          </a:xfrm>
          <a:prstGeom prst="rect">
            <a:avLst/>
          </a:prstGeom>
          <a:noFill/>
          <a:ln>
            <a:noFill/>
          </a:ln>
        </p:spPr>
        <p:txBody>
          <a:bodyPr spcFirstLastPara="1" wrap="square" lIns="91433" tIns="91433" rIns="91433" bIns="91433" anchor="ctr" anchorCtr="0">
            <a:noAutofit/>
          </a:bodyPr>
          <a:lstStyle/>
          <a:p>
            <a:pPr algn="ctr" defTabSz="609630">
              <a:buClr>
                <a:srgbClr val="000000"/>
              </a:buClr>
            </a:pPr>
            <a:r>
              <a:rPr lang="en" sz="1867" kern="0">
                <a:solidFill>
                  <a:srgbClr val="3C4043"/>
                </a:solidFill>
                <a:latin typeface="Google Sans"/>
                <a:ea typeface="Google Sans"/>
                <a:cs typeface="Google Sans"/>
                <a:sym typeface="Google Sans"/>
              </a:rPr>
              <a:t>Cloud Functions</a:t>
            </a:r>
            <a:endParaRPr sz="1867" kern="0">
              <a:solidFill>
                <a:srgbClr val="3C4043"/>
              </a:solidFill>
              <a:latin typeface="Google Sans"/>
              <a:ea typeface="Google Sans"/>
              <a:cs typeface="Google Sans"/>
              <a:sym typeface="Google Sans"/>
            </a:endParaRPr>
          </a:p>
        </p:txBody>
      </p:sp>
      <p:cxnSp>
        <p:nvCxnSpPr>
          <p:cNvPr id="911" name="Google Shape;911;p87"/>
          <p:cNvCxnSpPr/>
          <p:nvPr/>
        </p:nvCxnSpPr>
        <p:spPr>
          <a:xfrm rot="10800000">
            <a:off x="3744133" y="2029900"/>
            <a:ext cx="12400" cy="3870600"/>
          </a:xfrm>
          <a:prstGeom prst="straightConnector1">
            <a:avLst/>
          </a:prstGeom>
          <a:noFill/>
          <a:ln w="9525" cap="flat" cmpd="sng">
            <a:solidFill>
              <a:srgbClr val="666666"/>
            </a:solidFill>
            <a:prstDash val="dash"/>
            <a:round/>
            <a:headEnd type="none" w="med" len="med"/>
            <a:tailEnd type="none" w="med" len="med"/>
          </a:ln>
        </p:spPr>
      </p:cxnSp>
      <p:cxnSp>
        <p:nvCxnSpPr>
          <p:cNvPr id="912" name="Google Shape;912;p87"/>
          <p:cNvCxnSpPr/>
          <p:nvPr/>
        </p:nvCxnSpPr>
        <p:spPr>
          <a:xfrm rot="10800000">
            <a:off x="6090583" y="2029933"/>
            <a:ext cx="1600" cy="3865400"/>
          </a:xfrm>
          <a:prstGeom prst="straightConnector1">
            <a:avLst/>
          </a:prstGeom>
          <a:noFill/>
          <a:ln w="9525" cap="flat" cmpd="sng">
            <a:solidFill>
              <a:srgbClr val="666666"/>
            </a:solidFill>
            <a:prstDash val="dash"/>
            <a:round/>
            <a:headEnd type="none" w="med" len="med"/>
            <a:tailEnd type="none" w="med" len="med"/>
          </a:ln>
        </p:spPr>
      </p:cxnSp>
      <p:cxnSp>
        <p:nvCxnSpPr>
          <p:cNvPr id="913" name="Google Shape;913;p87"/>
          <p:cNvCxnSpPr/>
          <p:nvPr/>
        </p:nvCxnSpPr>
        <p:spPr>
          <a:xfrm rot="10800000">
            <a:off x="8437083" y="2029900"/>
            <a:ext cx="0" cy="3873600"/>
          </a:xfrm>
          <a:prstGeom prst="straightConnector1">
            <a:avLst/>
          </a:prstGeom>
          <a:noFill/>
          <a:ln w="9525" cap="flat" cmpd="sng">
            <a:solidFill>
              <a:srgbClr val="666666"/>
            </a:solidFill>
            <a:prstDash val="dash"/>
            <a:round/>
            <a:headEnd type="none" w="med" len="med"/>
            <a:tailEnd type="none" w="med" len="med"/>
          </a:ln>
        </p:spPr>
      </p:cxnSp>
      <p:sp>
        <p:nvSpPr>
          <p:cNvPr id="914" name="Google Shape;914;p87"/>
          <p:cNvSpPr/>
          <p:nvPr/>
        </p:nvSpPr>
        <p:spPr>
          <a:xfrm>
            <a:off x="1517650" y="1711583"/>
            <a:ext cx="6919400" cy="4232000"/>
          </a:xfrm>
          <a:prstGeom prst="rect">
            <a:avLst/>
          </a:prstGeom>
          <a:solidFill>
            <a:srgbClr val="F3F3F3">
              <a:alpha val="75380"/>
            </a:srgbClr>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915" name="Google Shape;915;p87"/>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7">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extLst>
      <p:ext uri="{BB962C8B-B14F-4D97-AF65-F5344CB8AC3E}">
        <p14:creationId xmlns:p14="http://schemas.microsoft.com/office/powerpoint/2010/main" val="332337471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Google Shape;920;p88"/>
          <p:cNvSpPr/>
          <p:nvPr/>
        </p:nvSpPr>
        <p:spPr>
          <a:xfrm>
            <a:off x="5262511" y="5586125"/>
            <a:ext cx="2293600" cy="559800"/>
          </a:xfrm>
          <a:prstGeom prst="rect">
            <a:avLst/>
          </a:prstGeom>
          <a:solidFill>
            <a:schemeClr val="dk2"/>
          </a:solidFill>
          <a:ln>
            <a:noFill/>
          </a:ln>
        </p:spPr>
        <p:txBody>
          <a:bodyPr spcFirstLastPara="1" wrap="square" lIns="121900" tIns="121900" rIns="121900" bIns="121900" anchor="ctr" anchorCtr="0">
            <a:noAutofit/>
          </a:bodyPr>
          <a:lstStyle/>
          <a:p>
            <a:pPr algn="ctr" defTabSz="609630">
              <a:buClr>
                <a:srgbClr val="000000"/>
              </a:buClr>
              <a:buSzPts val="3600"/>
            </a:pPr>
            <a:r>
              <a:rPr lang="en" sz="2000" kern="0">
                <a:solidFill>
                  <a:srgbClr val="FFFFFF"/>
                </a:solidFill>
                <a:latin typeface="Roboto"/>
                <a:ea typeface="Roboto"/>
                <a:cs typeface="Roboto"/>
                <a:sym typeface="Roboto"/>
              </a:rPr>
              <a:t>Hardware</a:t>
            </a:r>
            <a:endParaRPr sz="2000" kern="0">
              <a:solidFill>
                <a:srgbClr val="FFFFFF"/>
              </a:solidFill>
              <a:latin typeface="Roboto"/>
              <a:ea typeface="Roboto"/>
              <a:cs typeface="Roboto"/>
              <a:sym typeface="Roboto"/>
            </a:endParaRPr>
          </a:p>
        </p:txBody>
      </p:sp>
      <p:sp>
        <p:nvSpPr>
          <p:cNvPr id="921" name="Google Shape;921;p88"/>
          <p:cNvSpPr/>
          <p:nvPr/>
        </p:nvSpPr>
        <p:spPr>
          <a:xfrm>
            <a:off x="5262511" y="4953093"/>
            <a:ext cx="2293600" cy="559800"/>
          </a:xfrm>
          <a:prstGeom prst="rect">
            <a:avLst/>
          </a:prstGeom>
          <a:solidFill>
            <a:schemeClr val="dk2"/>
          </a:solidFill>
          <a:ln>
            <a:noFill/>
          </a:ln>
        </p:spPr>
        <p:txBody>
          <a:bodyPr spcFirstLastPara="1" wrap="square" lIns="121900" tIns="121900" rIns="121900" bIns="121900" anchor="ctr" anchorCtr="0">
            <a:noAutofit/>
          </a:bodyPr>
          <a:lstStyle/>
          <a:p>
            <a:pPr algn="ctr" defTabSz="609630">
              <a:buClr>
                <a:srgbClr val="000000"/>
              </a:buClr>
              <a:buSzPts val="3600"/>
            </a:pPr>
            <a:r>
              <a:rPr lang="en" sz="2000" kern="0">
                <a:solidFill>
                  <a:srgbClr val="FFFFFF"/>
                </a:solidFill>
                <a:latin typeface="Roboto"/>
                <a:ea typeface="Roboto"/>
                <a:cs typeface="Roboto"/>
                <a:sym typeface="Roboto"/>
              </a:rPr>
              <a:t>Hypervisor</a:t>
            </a:r>
            <a:endParaRPr sz="2000" kern="0">
              <a:solidFill>
                <a:srgbClr val="FFFFFF"/>
              </a:solidFill>
              <a:latin typeface="Roboto"/>
              <a:ea typeface="Roboto"/>
              <a:cs typeface="Roboto"/>
              <a:sym typeface="Roboto"/>
            </a:endParaRPr>
          </a:p>
        </p:txBody>
      </p:sp>
      <p:sp>
        <p:nvSpPr>
          <p:cNvPr id="922" name="Google Shape;922;p88"/>
          <p:cNvSpPr/>
          <p:nvPr/>
        </p:nvSpPr>
        <p:spPr>
          <a:xfrm>
            <a:off x="5288421" y="2757001"/>
            <a:ext cx="686800" cy="2027600"/>
          </a:xfrm>
          <a:prstGeom prst="rect">
            <a:avLst/>
          </a:prstGeom>
          <a:solidFill>
            <a:schemeClr val="accent6"/>
          </a:solidFill>
          <a:ln w="9525" cap="flat" cmpd="sng">
            <a:solidFill>
              <a:srgbClr val="414141"/>
            </a:solidFill>
            <a:prstDash val="solid"/>
            <a:round/>
            <a:headEnd type="none" w="sm" len="sm"/>
            <a:tailEnd type="none" w="sm" len="sm"/>
          </a:ln>
        </p:spPr>
        <p:txBody>
          <a:bodyPr spcFirstLastPara="1" wrap="square" lIns="121900" tIns="121900" rIns="121900" bIns="121900" anchor="ctr" anchorCtr="0">
            <a:noAutofit/>
          </a:bodyPr>
          <a:lstStyle/>
          <a:p>
            <a:pPr algn="ctr" defTabSz="609630">
              <a:buClr>
                <a:srgbClr val="000000"/>
              </a:buClr>
              <a:buSzPts val="3600"/>
            </a:pPr>
            <a:r>
              <a:rPr lang="en" sz="2400" kern="0">
                <a:solidFill>
                  <a:srgbClr val="FFFFFF"/>
                </a:solidFill>
                <a:latin typeface="Roboto"/>
                <a:ea typeface="Roboto"/>
                <a:cs typeface="Roboto"/>
                <a:sym typeface="Roboto"/>
              </a:rPr>
              <a:t>OS</a:t>
            </a:r>
            <a:endParaRPr sz="2400" kern="0">
              <a:solidFill>
                <a:srgbClr val="FFFFFF"/>
              </a:solidFill>
              <a:latin typeface="Roboto"/>
              <a:ea typeface="Roboto"/>
              <a:cs typeface="Roboto"/>
              <a:sym typeface="Roboto"/>
            </a:endParaRPr>
          </a:p>
        </p:txBody>
      </p:sp>
      <p:sp>
        <p:nvSpPr>
          <p:cNvPr id="923" name="Google Shape;923;p88"/>
          <p:cNvSpPr/>
          <p:nvPr/>
        </p:nvSpPr>
        <p:spPr>
          <a:xfrm>
            <a:off x="6078877" y="2745055"/>
            <a:ext cx="686800" cy="2027600"/>
          </a:xfrm>
          <a:prstGeom prst="rect">
            <a:avLst/>
          </a:prstGeom>
          <a:solidFill>
            <a:schemeClr val="accent5"/>
          </a:solidFill>
          <a:ln w="9525" cap="flat" cmpd="sng">
            <a:solidFill>
              <a:srgbClr val="414141"/>
            </a:solidFill>
            <a:prstDash val="solid"/>
            <a:round/>
            <a:headEnd type="none" w="sm" len="sm"/>
            <a:tailEnd type="none" w="sm" len="sm"/>
          </a:ln>
        </p:spPr>
        <p:txBody>
          <a:bodyPr spcFirstLastPara="1" wrap="square" lIns="121900" tIns="121900" rIns="121900" bIns="121900" anchor="ctr" anchorCtr="0">
            <a:noAutofit/>
          </a:bodyPr>
          <a:lstStyle/>
          <a:p>
            <a:pPr algn="ctr" defTabSz="609630">
              <a:buClr>
                <a:srgbClr val="000000"/>
              </a:buClr>
              <a:buSzPts val="3600"/>
            </a:pPr>
            <a:r>
              <a:rPr lang="en" sz="2400" kern="0">
                <a:solidFill>
                  <a:srgbClr val="FFFFFF"/>
                </a:solidFill>
                <a:latin typeface="Roboto"/>
                <a:ea typeface="Roboto"/>
                <a:cs typeface="Roboto"/>
                <a:sym typeface="Roboto"/>
              </a:rPr>
              <a:t>OS</a:t>
            </a:r>
            <a:endParaRPr sz="2400" kern="0">
              <a:solidFill>
                <a:srgbClr val="FFFFFF"/>
              </a:solidFill>
              <a:latin typeface="Roboto"/>
              <a:ea typeface="Roboto"/>
              <a:cs typeface="Roboto"/>
              <a:sym typeface="Roboto"/>
            </a:endParaRPr>
          </a:p>
        </p:txBody>
      </p:sp>
      <p:sp>
        <p:nvSpPr>
          <p:cNvPr id="924" name="Google Shape;924;p88"/>
          <p:cNvSpPr/>
          <p:nvPr/>
        </p:nvSpPr>
        <p:spPr>
          <a:xfrm>
            <a:off x="6869333" y="2745055"/>
            <a:ext cx="686800" cy="2027600"/>
          </a:xfrm>
          <a:prstGeom prst="rect">
            <a:avLst/>
          </a:prstGeom>
          <a:solidFill>
            <a:schemeClr val="accent4"/>
          </a:solidFill>
          <a:ln w="9525" cap="flat" cmpd="sng">
            <a:solidFill>
              <a:srgbClr val="414141"/>
            </a:solidFill>
            <a:prstDash val="solid"/>
            <a:round/>
            <a:headEnd type="none" w="sm" len="sm"/>
            <a:tailEnd type="none" w="sm" len="sm"/>
          </a:ln>
        </p:spPr>
        <p:txBody>
          <a:bodyPr spcFirstLastPara="1" wrap="square" lIns="121900" tIns="121900" rIns="121900" bIns="121900" anchor="ctr" anchorCtr="0">
            <a:noAutofit/>
          </a:bodyPr>
          <a:lstStyle/>
          <a:p>
            <a:pPr algn="ctr" defTabSz="609630">
              <a:buClr>
                <a:srgbClr val="000000"/>
              </a:buClr>
              <a:buSzPts val="3600"/>
            </a:pPr>
            <a:r>
              <a:rPr lang="en" sz="2400" kern="0">
                <a:solidFill>
                  <a:srgbClr val="FFFFFF"/>
                </a:solidFill>
                <a:latin typeface="Roboto"/>
                <a:ea typeface="Roboto"/>
                <a:cs typeface="Roboto"/>
                <a:sym typeface="Roboto"/>
              </a:rPr>
              <a:t>OS</a:t>
            </a:r>
            <a:endParaRPr sz="2400" kern="0">
              <a:solidFill>
                <a:srgbClr val="FFFFFF"/>
              </a:solidFill>
              <a:latin typeface="Roboto"/>
              <a:ea typeface="Roboto"/>
              <a:cs typeface="Roboto"/>
              <a:sym typeface="Roboto"/>
            </a:endParaRPr>
          </a:p>
        </p:txBody>
      </p:sp>
      <p:sp>
        <p:nvSpPr>
          <p:cNvPr id="925" name="Google Shape;925;p88"/>
          <p:cNvSpPr/>
          <p:nvPr/>
        </p:nvSpPr>
        <p:spPr>
          <a:xfrm>
            <a:off x="6065953" y="1795583"/>
            <a:ext cx="686800" cy="383000"/>
          </a:xfrm>
          <a:prstGeom prst="rect">
            <a:avLst/>
          </a:prstGeom>
          <a:solidFill>
            <a:srgbClr val="FFF2CC"/>
          </a:solidFill>
          <a:ln w="9525" cap="flat" cmpd="sng">
            <a:solidFill>
              <a:srgbClr val="414141"/>
            </a:solidFill>
            <a:prstDash val="solid"/>
            <a:round/>
            <a:headEnd type="none" w="sm" len="sm"/>
            <a:tailEnd type="none" w="sm" len="sm"/>
          </a:ln>
        </p:spPr>
        <p:txBody>
          <a:bodyPr spcFirstLastPara="1" wrap="square" lIns="121900" tIns="121900" rIns="121900" bIns="121900" anchor="ctr" anchorCtr="0">
            <a:noAutofit/>
          </a:bodyPr>
          <a:lstStyle/>
          <a:p>
            <a:pPr algn="ctr" defTabSz="609630">
              <a:buClr>
                <a:srgbClr val="000000"/>
              </a:buClr>
              <a:buSzPts val="3200"/>
            </a:pPr>
            <a:r>
              <a:rPr lang="en" sz="1600" kern="0">
                <a:solidFill>
                  <a:srgbClr val="3C4043"/>
                </a:solidFill>
                <a:latin typeface="Roboto"/>
                <a:ea typeface="Roboto"/>
                <a:cs typeface="Roboto"/>
                <a:sym typeface="Roboto"/>
              </a:rPr>
              <a:t>App</a:t>
            </a:r>
            <a:endParaRPr sz="1600" kern="0">
              <a:solidFill>
                <a:srgbClr val="3C4043"/>
              </a:solidFill>
              <a:latin typeface="Roboto"/>
              <a:ea typeface="Roboto"/>
              <a:cs typeface="Roboto"/>
              <a:sym typeface="Roboto"/>
            </a:endParaRPr>
          </a:p>
        </p:txBody>
      </p:sp>
      <p:sp>
        <p:nvSpPr>
          <p:cNvPr id="926" name="Google Shape;926;p88"/>
          <p:cNvSpPr/>
          <p:nvPr/>
        </p:nvSpPr>
        <p:spPr>
          <a:xfrm>
            <a:off x="6869334" y="1795583"/>
            <a:ext cx="686800" cy="383000"/>
          </a:xfrm>
          <a:prstGeom prst="rect">
            <a:avLst/>
          </a:prstGeom>
          <a:solidFill>
            <a:srgbClr val="F4CCCC"/>
          </a:solidFill>
          <a:ln w="9525" cap="flat" cmpd="sng">
            <a:solidFill>
              <a:srgbClr val="414141"/>
            </a:solidFill>
            <a:prstDash val="solid"/>
            <a:round/>
            <a:headEnd type="none" w="sm" len="sm"/>
            <a:tailEnd type="none" w="sm" len="sm"/>
          </a:ln>
        </p:spPr>
        <p:txBody>
          <a:bodyPr spcFirstLastPara="1" wrap="square" lIns="121900" tIns="121900" rIns="121900" bIns="121900" anchor="ctr" anchorCtr="0">
            <a:noAutofit/>
          </a:bodyPr>
          <a:lstStyle/>
          <a:p>
            <a:pPr algn="ctr" defTabSz="609630">
              <a:buClr>
                <a:srgbClr val="000000"/>
              </a:buClr>
              <a:buSzPts val="3200"/>
            </a:pPr>
            <a:r>
              <a:rPr lang="en" sz="1600" kern="0">
                <a:solidFill>
                  <a:srgbClr val="3C4043"/>
                </a:solidFill>
                <a:latin typeface="Roboto"/>
                <a:ea typeface="Roboto"/>
                <a:cs typeface="Roboto"/>
                <a:sym typeface="Roboto"/>
              </a:rPr>
              <a:t>App</a:t>
            </a:r>
            <a:endParaRPr sz="1600" kern="0">
              <a:solidFill>
                <a:srgbClr val="3C4043"/>
              </a:solidFill>
              <a:latin typeface="Roboto"/>
              <a:ea typeface="Roboto"/>
              <a:cs typeface="Roboto"/>
              <a:sym typeface="Roboto"/>
            </a:endParaRPr>
          </a:p>
        </p:txBody>
      </p:sp>
      <p:sp>
        <p:nvSpPr>
          <p:cNvPr id="927" name="Google Shape;927;p88"/>
          <p:cNvSpPr/>
          <p:nvPr/>
        </p:nvSpPr>
        <p:spPr>
          <a:xfrm>
            <a:off x="5288421" y="1795583"/>
            <a:ext cx="686800" cy="383000"/>
          </a:xfrm>
          <a:prstGeom prst="rect">
            <a:avLst/>
          </a:prstGeom>
          <a:solidFill>
            <a:srgbClr val="D9EAD3"/>
          </a:solidFill>
          <a:ln w="9525" cap="flat" cmpd="sng">
            <a:solidFill>
              <a:srgbClr val="414141"/>
            </a:solidFill>
            <a:prstDash val="solid"/>
            <a:round/>
            <a:headEnd type="none" w="sm" len="sm"/>
            <a:tailEnd type="none" w="sm" len="sm"/>
          </a:ln>
        </p:spPr>
        <p:txBody>
          <a:bodyPr spcFirstLastPara="1" wrap="square" lIns="121900" tIns="121900" rIns="121900" bIns="121900" anchor="ctr" anchorCtr="0">
            <a:noAutofit/>
          </a:bodyPr>
          <a:lstStyle/>
          <a:p>
            <a:pPr algn="ctr" defTabSz="609630">
              <a:buClr>
                <a:srgbClr val="000000"/>
              </a:buClr>
              <a:buSzPts val="3200"/>
            </a:pPr>
            <a:r>
              <a:rPr lang="en" sz="1600" kern="0">
                <a:solidFill>
                  <a:srgbClr val="3C4043"/>
                </a:solidFill>
                <a:latin typeface="Roboto"/>
                <a:ea typeface="Roboto"/>
                <a:cs typeface="Roboto"/>
                <a:sym typeface="Roboto"/>
              </a:rPr>
              <a:t>App</a:t>
            </a:r>
            <a:endParaRPr sz="1600" kern="0">
              <a:solidFill>
                <a:srgbClr val="3C4043"/>
              </a:solidFill>
              <a:latin typeface="Roboto"/>
              <a:ea typeface="Roboto"/>
              <a:cs typeface="Roboto"/>
              <a:sym typeface="Roboto"/>
            </a:endParaRPr>
          </a:p>
        </p:txBody>
      </p:sp>
      <p:sp>
        <p:nvSpPr>
          <p:cNvPr id="928" name="Google Shape;928;p88"/>
          <p:cNvSpPr/>
          <p:nvPr/>
        </p:nvSpPr>
        <p:spPr>
          <a:xfrm flipH="1">
            <a:off x="4845981" y="2835535"/>
            <a:ext cx="338800" cy="1879800"/>
          </a:xfrm>
          <a:prstGeom prst="rightBrace">
            <a:avLst>
              <a:gd name="adj1" fmla="val 8333"/>
              <a:gd name="adj2" fmla="val 50000"/>
            </a:avLst>
          </a:prstGeom>
          <a:noFill/>
          <a:ln w="76200" cap="flat" cmpd="sng">
            <a:solidFill>
              <a:schemeClr val="accent2"/>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buSzPts val="1400"/>
            </a:pPr>
            <a:endParaRPr sz="933" kern="0">
              <a:solidFill>
                <a:srgbClr val="000000"/>
              </a:solidFill>
              <a:latin typeface="Arial"/>
              <a:ea typeface="Arial"/>
              <a:cs typeface="Arial"/>
              <a:sym typeface="Arial"/>
            </a:endParaRPr>
          </a:p>
        </p:txBody>
      </p:sp>
      <p:sp>
        <p:nvSpPr>
          <p:cNvPr id="929" name="Google Shape;929;p88"/>
          <p:cNvSpPr txBox="1"/>
          <p:nvPr/>
        </p:nvSpPr>
        <p:spPr>
          <a:xfrm>
            <a:off x="4159209" y="3539017"/>
            <a:ext cx="686800" cy="559800"/>
          </a:xfrm>
          <a:prstGeom prst="rect">
            <a:avLst/>
          </a:prstGeom>
          <a:noFill/>
          <a:ln>
            <a:noFill/>
          </a:ln>
        </p:spPr>
        <p:txBody>
          <a:bodyPr spcFirstLastPara="1" wrap="square" lIns="60950" tIns="60950" rIns="60950" bIns="60950" anchor="t" anchorCtr="0">
            <a:noAutofit/>
          </a:bodyPr>
          <a:lstStyle/>
          <a:p>
            <a:pPr defTabSz="609630">
              <a:buClr>
                <a:srgbClr val="000000"/>
              </a:buClr>
              <a:buSzPts val="3600"/>
            </a:pPr>
            <a:r>
              <a:rPr lang="en" sz="2000" kern="0">
                <a:solidFill>
                  <a:srgbClr val="3C4043"/>
                </a:solidFill>
                <a:latin typeface="Roboto"/>
                <a:ea typeface="Roboto"/>
                <a:cs typeface="Roboto"/>
                <a:sym typeface="Roboto"/>
              </a:rPr>
              <a:t>VMs</a:t>
            </a:r>
            <a:endParaRPr sz="2000" kern="0">
              <a:solidFill>
                <a:srgbClr val="3C4043"/>
              </a:solidFill>
              <a:latin typeface="Roboto"/>
              <a:ea typeface="Roboto"/>
              <a:cs typeface="Roboto"/>
              <a:sym typeface="Roboto"/>
            </a:endParaRPr>
          </a:p>
        </p:txBody>
      </p:sp>
      <p:sp>
        <p:nvSpPr>
          <p:cNvPr id="930" name="Google Shape;930;p88"/>
          <p:cNvSpPr/>
          <p:nvPr/>
        </p:nvSpPr>
        <p:spPr>
          <a:xfrm>
            <a:off x="5049101" y="5364613"/>
            <a:ext cx="502932" cy="382908"/>
          </a:xfrm>
          <a:prstGeom prst="flowChartMagneticDisk">
            <a:avLst/>
          </a:prstGeom>
          <a:solidFill>
            <a:srgbClr val="B6D7A8"/>
          </a:solidFill>
          <a:ln w="19050" cap="flat" cmpd="sng">
            <a:solidFill>
              <a:srgbClr val="999999"/>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buSzPts val="3600"/>
            </a:pPr>
            <a:endParaRPr sz="2400" kern="0">
              <a:solidFill>
                <a:srgbClr val="FFFFFF"/>
              </a:solidFill>
              <a:latin typeface="Arial"/>
              <a:ea typeface="Arial"/>
              <a:cs typeface="Arial"/>
              <a:sym typeface="Arial"/>
            </a:endParaRPr>
          </a:p>
        </p:txBody>
      </p:sp>
      <p:sp>
        <p:nvSpPr>
          <p:cNvPr id="931" name="Google Shape;931;p88"/>
          <p:cNvSpPr/>
          <p:nvPr/>
        </p:nvSpPr>
        <p:spPr>
          <a:xfrm>
            <a:off x="6075906" y="5364613"/>
            <a:ext cx="686809" cy="382908"/>
          </a:xfrm>
          <a:prstGeom prst="flowChartMagneticDisk">
            <a:avLst/>
          </a:prstGeom>
          <a:solidFill>
            <a:srgbClr val="FFE599"/>
          </a:solidFill>
          <a:ln w="19050" cap="flat" cmpd="sng">
            <a:solidFill>
              <a:srgbClr val="999999"/>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buSzPts val="3600"/>
            </a:pPr>
            <a:endParaRPr sz="2400" kern="0">
              <a:solidFill>
                <a:srgbClr val="FFFFFF"/>
              </a:solidFill>
              <a:latin typeface="Arial"/>
              <a:ea typeface="Arial"/>
              <a:cs typeface="Arial"/>
              <a:sym typeface="Arial"/>
            </a:endParaRPr>
          </a:p>
        </p:txBody>
      </p:sp>
      <p:sp>
        <p:nvSpPr>
          <p:cNvPr id="932" name="Google Shape;932;p88"/>
          <p:cNvSpPr/>
          <p:nvPr/>
        </p:nvSpPr>
        <p:spPr>
          <a:xfrm>
            <a:off x="7123650" y="5364613"/>
            <a:ext cx="909142" cy="382908"/>
          </a:xfrm>
          <a:prstGeom prst="flowChartMagneticDisk">
            <a:avLst/>
          </a:prstGeom>
          <a:solidFill>
            <a:srgbClr val="EA9999"/>
          </a:solidFill>
          <a:ln w="19050" cap="flat" cmpd="sng">
            <a:solidFill>
              <a:srgbClr val="999999"/>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buSzPts val="3600"/>
            </a:pPr>
            <a:endParaRPr sz="2400" kern="0">
              <a:solidFill>
                <a:srgbClr val="FFFFFF"/>
              </a:solidFill>
              <a:latin typeface="Arial"/>
              <a:ea typeface="Arial"/>
              <a:cs typeface="Arial"/>
              <a:sym typeface="Arial"/>
            </a:endParaRPr>
          </a:p>
        </p:txBody>
      </p:sp>
      <p:sp>
        <p:nvSpPr>
          <p:cNvPr id="933" name="Google Shape;933;p88"/>
          <p:cNvSpPr/>
          <p:nvPr/>
        </p:nvSpPr>
        <p:spPr>
          <a:xfrm>
            <a:off x="6065953" y="2271375"/>
            <a:ext cx="686800" cy="383000"/>
          </a:xfrm>
          <a:prstGeom prst="rect">
            <a:avLst/>
          </a:prstGeom>
          <a:solidFill>
            <a:srgbClr val="FFE599"/>
          </a:solidFill>
          <a:ln w="9525" cap="flat" cmpd="sng">
            <a:solidFill>
              <a:srgbClr val="414141"/>
            </a:solidFill>
            <a:prstDash val="solid"/>
            <a:round/>
            <a:headEnd type="none" w="sm" len="sm"/>
            <a:tailEnd type="none" w="sm" len="sm"/>
          </a:ln>
        </p:spPr>
        <p:txBody>
          <a:bodyPr spcFirstLastPara="1" wrap="square" lIns="121900" tIns="121900" rIns="121900" bIns="121900" anchor="ctr" anchorCtr="0">
            <a:noAutofit/>
          </a:bodyPr>
          <a:lstStyle/>
          <a:p>
            <a:pPr algn="ctr" defTabSz="609630">
              <a:buClr>
                <a:srgbClr val="000000"/>
              </a:buClr>
              <a:buSzPts val="3200"/>
            </a:pPr>
            <a:r>
              <a:rPr lang="en" sz="1600" kern="0">
                <a:solidFill>
                  <a:srgbClr val="3C4043"/>
                </a:solidFill>
                <a:latin typeface="Roboto"/>
                <a:ea typeface="Roboto"/>
                <a:cs typeface="Roboto"/>
                <a:sym typeface="Roboto"/>
              </a:rPr>
              <a:t>Libs</a:t>
            </a:r>
            <a:endParaRPr sz="1600" kern="0">
              <a:solidFill>
                <a:srgbClr val="3C4043"/>
              </a:solidFill>
              <a:latin typeface="Roboto"/>
              <a:ea typeface="Roboto"/>
              <a:cs typeface="Roboto"/>
              <a:sym typeface="Roboto"/>
            </a:endParaRPr>
          </a:p>
        </p:txBody>
      </p:sp>
      <p:sp>
        <p:nvSpPr>
          <p:cNvPr id="934" name="Google Shape;934;p88"/>
          <p:cNvSpPr/>
          <p:nvPr/>
        </p:nvSpPr>
        <p:spPr>
          <a:xfrm>
            <a:off x="6869334" y="2271375"/>
            <a:ext cx="686800" cy="383000"/>
          </a:xfrm>
          <a:prstGeom prst="rect">
            <a:avLst/>
          </a:prstGeom>
          <a:solidFill>
            <a:srgbClr val="EA9999"/>
          </a:solidFill>
          <a:ln w="9525" cap="flat" cmpd="sng">
            <a:solidFill>
              <a:srgbClr val="414141"/>
            </a:solidFill>
            <a:prstDash val="solid"/>
            <a:round/>
            <a:headEnd type="none" w="sm" len="sm"/>
            <a:tailEnd type="none" w="sm" len="sm"/>
          </a:ln>
        </p:spPr>
        <p:txBody>
          <a:bodyPr spcFirstLastPara="1" wrap="square" lIns="121900" tIns="121900" rIns="121900" bIns="121900" anchor="ctr" anchorCtr="0">
            <a:noAutofit/>
          </a:bodyPr>
          <a:lstStyle/>
          <a:p>
            <a:pPr algn="ctr" defTabSz="609630">
              <a:buClr>
                <a:srgbClr val="000000"/>
              </a:buClr>
              <a:buSzPts val="3200"/>
            </a:pPr>
            <a:r>
              <a:rPr lang="en" sz="1600" kern="0">
                <a:solidFill>
                  <a:srgbClr val="3C4043"/>
                </a:solidFill>
                <a:latin typeface="Roboto"/>
                <a:ea typeface="Roboto"/>
                <a:cs typeface="Roboto"/>
                <a:sym typeface="Roboto"/>
              </a:rPr>
              <a:t>Libs</a:t>
            </a:r>
            <a:endParaRPr sz="1600" kern="0">
              <a:solidFill>
                <a:srgbClr val="3C4043"/>
              </a:solidFill>
              <a:latin typeface="Roboto"/>
              <a:ea typeface="Roboto"/>
              <a:cs typeface="Roboto"/>
              <a:sym typeface="Roboto"/>
            </a:endParaRPr>
          </a:p>
        </p:txBody>
      </p:sp>
      <p:sp>
        <p:nvSpPr>
          <p:cNvPr id="935" name="Google Shape;935;p88"/>
          <p:cNvSpPr/>
          <p:nvPr/>
        </p:nvSpPr>
        <p:spPr>
          <a:xfrm>
            <a:off x="5288421" y="2271375"/>
            <a:ext cx="686800" cy="383000"/>
          </a:xfrm>
          <a:prstGeom prst="rect">
            <a:avLst/>
          </a:prstGeom>
          <a:solidFill>
            <a:srgbClr val="93C47D"/>
          </a:solidFill>
          <a:ln w="9525" cap="flat" cmpd="sng">
            <a:solidFill>
              <a:srgbClr val="414141"/>
            </a:solidFill>
            <a:prstDash val="solid"/>
            <a:round/>
            <a:headEnd type="none" w="sm" len="sm"/>
            <a:tailEnd type="none" w="sm" len="sm"/>
          </a:ln>
        </p:spPr>
        <p:txBody>
          <a:bodyPr spcFirstLastPara="1" wrap="square" lIns="121900" tIns="121900" rIns="121900" bIns="121900" anchor="ctr" anchorCtr="0">
            <a:noAutofit/>
          </a:bodyPr>
          <a:lstStyle/>
          <a:p>
            <a:pPr algn="ctr" defTabSz="609630">
              <a:buClr>
                <a:srgbClr val="000000"/>
              </a:buClr>
              <a:buSzPts val="3200"/>
            </a:pPr>
            <a:r>
              <a:rPr lang="en" sz="1600" kern="0">
                <a:solidFill>
                  <a:srgbClr val="3C4043"/>
                </a:solidFill>
                <a:latin typeface="Roboto"/>
                <a:ea typeface="Roboto"/>
                <a:cs typeface="Roboto"/>
                <a:sym typeface="Roboto"/>
              </a:rPr>
              <a:t>Libs</a:t>
            </a:r>
            <a:endParaRPr sz="1600" kern="0">
              <a:solidFill>
                <a:srgbClr val="3C4043"/>
              </a:solidFill>
              <a:latin typeface="Roboto"/>
              <a:ea typeface="Roboto"/>
              <a:cs typeface="Roboto"/>
              <a:sym typeface="Roboto"/>
            </a:endParaRPr>
          </a:p>
        </p:txBody>
      </p:sp>
      <p:sp>
        <p:nvSpPr>
          <p:cNvPr id="936" name="Google Shape;936;p88"/>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IaaS virtualizes the hardware</a:t>
            </a:r>
            <a:endParaRPr/>
          </a:p>
        </p:txBody>
      </p:sp>
      <p:sp>
        <p:nvSpPr>
          <p:cNvPr id="937" name="Google Shape;937;p88"/>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extLst>
      <p:ext uri="{BB962C8B-B14F-4D97-AF65-F5344CB8AC3E}">
        <p14:creationId xmlns:p14="http://schemas.microsoft.com/office/powerpoint/2010/main" val="407449407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p89"/>
          <p:cNvSpPr/>
          <p:nvPr/>
        </p:nvSpPr>
        <p:spPr>
          <a:xfrm>
            <a:off x="6980232" y="5570612"/>
            <a:ext cx="2383600" cy="557400"/>
          </a:xfrm>
          <a:prstGeom prst="rect">
            <a:avLst/>
          </a:prstGeom>
          <a:solidFill>
            <a:schemeClr val="dk2"/>
          </a:solidFill>
          <a:ln>
            <a:noFill/>
          </a:ln>
        </p:spPr>
        <p:txBody>
          <a:bodyPr spcFirstLastPara="1" wrap="square" lIns="121900" tIns="121900" rIns="121900" bIns="121900" anchor="ctr" anchorCtr="0">
            <a:noAutofit/>
          </a:bodyPr>
          <a:lstStyle/>
          <a:p>
            <a:pPr algn="ctr" defTabSz="609630">
              <a:buClr>
                <a:srgbClr val="000000"/>
              </a:buClr>
              <a:buSzPts val="3600"/>
            </a:pPr>
            <a:r>
              <a:rPr lang="en" sz="2000" kern="0">
                <a:solidFill>
                  <a:srgbClr val="FFFFFF"/>
                </a:solidFill>
                <a:latin typeface="Roboto"/>
                <a:ea typeface="Roboto"/>
                <a:cs typeface="Roboto"/>
                <a:sym typeface="Roboto"/>
              </a:rPr>
              <a:t>Hardware</a:t>
            </a:r>
            <a:endParaRPr sz="2000" kern="0">
              <a:solidFill>
                <a:srgbClr val="FFFFFF"/>
              </a:solidFill>
              <a:latin typeface="Roboto"/>
              <a:ea typeface="Roboto"/>
              <a:cs typeface="Roboto"/>
              <a:sym typeface="Roboto"/>
            </a:endParaRPr>
          </a:p>
        </p:txBody>
      </p:sp>
      <p:sp>
        <p:nvSpPr>
          <p:cNvPr id="943" name="Google Shape;943;p89"/>
          <p:cNvSpPr/>
          <p:nvPr/>
        </p:nvSpPr>
        <p:spPr>
          <a:xfrm>
            <a:off x="6980232" y="4940278"/>
            <a:ext cx="2383600" cy="557400"/>
          </a:xfrm>
          <a:prstGeom prst="rect">
            <a:avLst/>
          </a:prstGeom>
          <a:solidFill>
            <a:schemeClr val="dk2"/>
          </a:solidFill>
          <a:ln>
            <a:noFill/>
          </a:ln>
        </p:spPr>
        <p:txBody>
          <a:bodyPr spcFirstLastPara="1" wrap="square" lIns="121900" tIns="121900" rIns="121900" bIns="121900" anchor="ctr" anchorCtr="0">
            <a:noAutofit/>
          </a:bodyPr>
          <a:lstStyle/>
          <a:p>
            <a:pPr algn="ctr" defTabSz="609630">
              <a:buClr>
                <a:srgbClr val="000000"/>
              </a:buClr>
              <a:buSzPts val="3600"/>
            </a:pPr>
            <a:r>
              <a:rPr lang="en" sz="2000" kern="0">
                <a:solidFill>
                  <a:srgbClr val="FFFFFF"/>
                </a:solidFill>
                <a:latin typeface="Roboto"/>
                <a:ea typeface="Roboto"/>
                <a:cs typeface="Roboto"/>
                <a:sym typeface="Roboto"/>
              </a:rPr>
              <a:t>Hypervisor</a:t>
            </a:r>
            <a:endParaRPr sz="2000" kern="0">
              <a:solidFill>
                <a:srgbClr val="FFFFFF"/>
              </a:solidFill>
              <a:latin typeface="Roboto"/>
              <a:ea typeface="Roboto"/>
              <a:cs typeface="Roboto"/>
              <a:sym typeface="Roboto"/>
            </a:endParaRPr>
          </a:p>
        </p:txBody>
      </p:sp>
      <p:sp>
        <p:nvSpPr>
          <p:cNvPr id="944" name="Google Shape;944;p89"/>
          <p:cNvSpPr/>
          <p:nvPr/>
        </p:nvSpPr>
        <p:spPr>
          <a:xfrm>
            <a:off x="7007158" y="1796231"/>
            <a:ext cx="713800" cy="381200"/>
          </a:xfrm>
          <a:prstGeom prst="rect">
            <a:avLst/>
          </a:prstGeom>
          <a:solidFill>
            <a:srgbClr val="D9EAD3"/>
          </a:solidFill>
          <a:ln w="9525" cap="flat" cmpd="sng">
            <a:solidFill>
              <a:srgbClr val="414141"/>
            </a:solidFill>
            <a:prstDash val="solid"/>
            <a:round/>
            <a:headEnd type="none" w="sm" len="sm"/>
            <a:tailEnd type="none" w="sm" len="sm"/>
          </a:ln>
        </p:spPr>
        <p:txBody>
          <a:bodyPr spcFirstLastPara="1" wrap="square" lIns="121900" tIns="121900" rIns="121900" bIns="121900" anchor="ctr" anchorCtr="0">
            <a:noAutofit/>
          </a:bodyPr>
          <a:lstStyle/>
          <a:p>
            <a:pPr algn="ctr" defTabSz="609630">
              <a:buClr>
                <a:srgbClr val="000000"/>
              </a:buClr>
              <a:buSzPts val="3200"/>
            </a:pPr>
            <a:r>
              <a:rPr lang="en" sz="1600" kern="0">
                <a:solidFill>
                  <a:srgbClr val="3C4043"/>
                </a:solidFill>
                <a:latin typeface="Roboto"/>
                <a:ea typeface="Roboto"/>
                <a:cs typeface="Roboto"/>
                <a:sym typeface="Roboto"/>
              </a:rPr>
              <a:t>App</a:t>
            </a:r>
            <a:endParaRPr sz="1600" kern="0">
              <a:solidFill>
                <a:srgbClr val="3C4043"/>
              </a:solidFill>
              <a:latin typeface="Roboto"/>
              <a:ea typeface="Roboto"/>
              <a:cs typeface="Roboto"/>
              <a:sym typeface="Roboto"/>
            </a:endParaRPr>
          </a:p>
        </p:txBody>
      </p:sp>
      <p:sp>
        <p:nvSpPr>
          <p:cNvPr id="945" name="Google Shape;945;p89"/>
          <p:cNvSpPr/>
          <p:nvPr/>
        </p:nvSpPr>
        <p:spPr>
          <a:xfrm>
            <a:off x="7823783" y="1796231"/>
            <a:ext cx="713800" cy="381200"/>
          </a:xfrm>
          <a:prstGeom prst="rect">
            <a:avLst/>
          </a:prstGeom>
          <a:solidFill>
            <a:srgbClr val="D9EAD3"/>
          </a:solidFill>
          <a:ln w="9525" cap="flat" cmpd="sng">
            <a:solidFill>
              <a:srgbClr val="414141"/>
            </a:solidFill>
            <a:prstDash val="solid"/>
            <a:round/>
            <a:headEnd type="none" w="sm" len="sm"/>
            <a:tailEnd type="none" w="sm" len="sm"/>
          </a:ln>
        </p:spPr>
        <p:txBody>
          <a:bodyPr spcFirstLastPara="1" wrap="square" lIns="121900" tIns="121900" rIns="121900" bIns="121900" anchor="ctr" anchorCtr="0">
            <a:noAutofit/>
          </a:bodyPr>
          <a:lstStyle/>
          <a:p>
            <a:pPr algn="ctr" defTabSz="609630">
              <a:buClr>
                <a:srgbClr val="000000"/>
              </a:buClr>
              <a:buSzPts val="3200"/>
            </a:pPr>
            <a:r>
              <a:rPr lang="en" sz="1600" kern="0">
                <a:solidFill>
                  <a:srgbClr val="3C4043"/>
                </a:solidFill>
                <a:latin typeface="Roboto"/>
                <a:ea typeface="Roboto"/>
                <a:cs typeface="Roboto"/>
                <a:sym typeface="Roboto"/>
              </a:rPr>
              <a:t>App</a:t>
            </a:r>
            <a:endParaRPr sz="1600" kern="0">
              <a:solidFill>
                <a:srgbClr val="3C4043"/>
              </a:solidFill>
              <a:latin typeface="Roboto"/>
              <a:ea typeface="Roboto"/>
              <a:cs typeface="Roboto"/>
              <a:sym typeface="Roboto"/>
            </a:endParaRPr>
          </a:p>
        </p:txBody>
      </p:sp>
      <p:sp>
        <p:nvSpPr>
          <p:cNvPr id="946" name="Google Shape;946;p89"/>
          <p:cNvSpPr/>
          <p:nvPr/>
        </p:nvSpPr>
        <p:spPr>
          <a:xfrm>
            <a:off x="7228878" y="5350045"/>
            <a:ext cx="522656" cy="381275"/>
          </a:xfrm>
          <a:prstGeom prst="flowChartMagneticDisk">
            <a:avLst/>
          </a:prstGeom>
          <a:solidFill>
            <a:srgbClr val="B6D7A8"/>
          </a:solidFill>
          <a:ln w="19050" cap="flat" cmpd="sng">
            <a:solidFill>
              <a:srgbClr val="999999"/>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buSzPts val="3600"/>
            </a:pPr>
            <a:endParaRPr sz="2400" kern="0">
              <a:solidFill>
                <a:srgbClr val="FFFFFF"/>
              </a:solidFill>
              <a:latin typeface="Arial"/>
              <a:ea typeface="Arial"/>
              <a:cs typeface="Arial"/>
              <a:sym typeface="Arial"/>
            </a:endParaRPr>
          </a:p>
        </p:txBody>
      </p:sp>
      <p:sp>
        <p:nvSpPr>
          <p:cNvPr id="947" name="Google Shape;947;p89"/>
          <p:cNvSpPr/>
          <p:nvPr/>
        </p:nvSpPr>
        <p:spPr>
          <a:xfrm>
            <a:off x="7909399" y="5350045"/>
            <a:ext cx="522656" cy="381275"/>
          </a:xfrm>
          <a:prstGeom prst="flowChartMagneticDisk">
            <a:avLst/>
          </a:prstGeom>
          <a:solidFill>
            <a:srgbClr val="B6D7A8"/>
          </a:solidFill>
          <a:ln w="19050" cap="flat" cmpd="sng">
            <a:solidFill>
              <a:srgbClr val="999999"/>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buSzPts val="3600"/>
            </a:pPr>
            <a:endParaRPr sz="2400" kern="0">
              <a:solidFill>
                <a:srgbClr val="FFFFFF"/>
              </a:solidFill>
              <a:latin typeface="Arial"/>
              <a:ea typeface="Arial"/>
              <a:cs typeface="Arial"/>
              <a:sym typeface="Arial"/>
            </a:endParaRPr>
          </a:p>
        </p:txBody>
      </p:sp>
      <p:sp>
        <p:nvSpPr>
          <p:cNvPr id="948" name="Google Shape;948;p89"/>
          <p:cNvSpPr/>
          <p:nvPr/>
        </p:nvSpPr>
        <p:spPr>
          <a:xfrm>
            <a:off x="3049955" y="5570612"/>
            <a:ext cx="2383600" cy="557400"/>
          </a:xfrm>
          <a:prstGeom prst="rect">
            <a:avLst/>
          </a:prstGeom>
          <a:solidFill>
            <a:schemeClr val="dk2"/>
          </a:solidFill>
          <a:ln>
            <a:noFill/>
          </a:ln>
        </p:spPr>
        <p:txBody>
          <a:bodyPr spcFirstLastPara="1" wrap="square" lIns="121900" tIns="121900" rIns="121900" bIns="121900" anchor="ctr" anchorCtr="0">
            <a:noAutofit/>
          </a:bodyPr>
          <a:lstStyle/>
          <a:p>
            <a:pPr algn="ctr" defTabSz="609630">
              <a:buClr>
                <a:srgbClr val="000000"/>
              </a:buClr>
              <a:buSzPts val="3600"/>
            </a:pPr>
            <a:r>
              <a:rPr lang="en" sz="2000" kern="0">
                <a:solidFill>
                  <a:srgbClr val="FFFFFF"/>
                </a:solidFill>
                <a:latin typeface="Roboto"/>
                <a:ea typeface="Roboto"/>
                <a:cs typeface="Roboto"/>
                <a:sym typeface="Roboto"/>
              </a:rPr>
              <a:t>Hardware</a:t>
            </a:r>
            <a:endParaRPr sz="2000" kern="0">
              <a:solidFill>
                <a:srgbClr val="FFFFFF"/>
              </a:solidFill>
              <a:latin typeface="Roboto"/>
              <a:ea typeface="Roboto"/>
              <a:cs typeface="Roboto"/>
              <a:sym typeface="Roboto"/>
            </a:endParaRPr>
          </a:p>
        </p:txBody>
      </p:sp>
      <p:sp>
        <p:nvSpPr>
          <p:cNvPr id="949" name="Google Shape;949;p89"/>
          <p:cNvSpPr/>
          <p:nvPr/>
        </p:nvSpPr>
        <p:spPr>
          <a:xfrm>
            <a:off x="3049955" y="4940278"/>
            <a:ext cx="2383600" cy="557400"/>
          </a:xfrm>
          <a:prstGeom prst="rect">
            <a:avLst/>
          </a:prstGeom>
          <a:solidFill>
            <a:schemeClr val="dk2"/>
          </a:solidFill>
          <a:ln>
            <a:noFill/>
          </a:ln>
        </p:spPr>
        <p:txBody>
          <a:bodyPr spcFirstLastPara="1" wrap="square" lIns="121900" tIns="121900" rIns="121900" bIns="121900" anchor="ctr" anchorCtr="0">
            <a:noAutofit/>
          </a:bodyPr>
          <a:lstStyle/>
          <a:p>
            <a:pPr algn="ctr" defTabSz="609630">
              <a:buClr>
                <a:srgbClr val="000000"/>
              </a:buClr>
              <a:buSzPts val="3600"/>
            </a:pPr>
            <a:r>
              <a:rPr lang="en" sz="2000" kern="0">
                <a:solidFill>
                  <a:srgbClr val="FFFFFF"/>
                </a:solidFill>
                <a:latin typeface="Roboto"/>
                <a:ea typeface="Roboto"/>
                <a:cs typeface="Roboto"/>
                <a:sym typeface="Roboto"/>
              </a:rPr>
              <a:t>Hypervisor</a:t>
            </a:r>
            <a:endParaRPr sz="2000" kern="0">
              <a:solidFill>
                <a:srgbClr val="FFFFFF"/>
              </a:solidFill>
              <a:latin typeface="Roboto"/>
              <a:ea typeface="Roboto"/>
              <a:cs typeface="Roboto"/>
              <a:sym typeface="Roboto"/>
            </a:endParaRPr>
          </a:p>
        </p:txBody>
      </p:sp>
      <p:sp>
        <p:nvSpPr>
          <p:cNvPr id="950" name="Google Shape;950;p89"/>
          <p:cNvSpPr/>
          <p:nvPr/>
        </p:nvSpPr>
        <p:spPr>
          <a:xfrm>
            <a:off x="3898336" y="2741654"/>
            <a:ext cx="713800" cy="2019000"/>
          </a:xfrm>
          <a:prstGeom prst="rect">
            <a:avLst/>
          </a:prstGeom>
          <a:solidFill>
            <a:schemeClr val="accent5"/>
          </a:solidFill>
          <a:ln w="9525" cap="flat" cmpd="sng">
            <a:solidFill>
              <a:srgbClr val="414141"/>
            </a:solidFill>
            <a:prstDash val="solid"/>
            <a:round/>
            <a:headEnd type="none" w="sm" len="sm"/>
            <a:tailEnd type="none" w="sm" len="sm"/>
          </a:ln>
        </p:spPr>
        <p:txBody>
          <a:bodyPr spcFirstLastPara="1" wrap="square" lIns="121900" tIns="121900" rIns="121900" bIns="121900" anchor="ctr" anchorCtr="0">
            <a:noAutofit/>
          </a:bodyPr>
          <a:lstStyle/>
          <a:p>
            <a:pPr algn="ctr" defTabSz="609630">
              <a:buClr>
                <a:srgbClr val="000000"/>
              </a:buClr>
              <a:buSzPts val="3600"/>
            </a:pPr>
            <a:r>
              <a:rPr lang="en" sz="2400" kern="0">
                <a:solidFill>
                  <a:srgbClr val="FFFFFF"/>
                </a:solidFill>
                <a:latin typeface="Roboto"/>
                <a:ea typeface="Roboto"/>
                <a:cs typeface="Roboto"/>
                <a:sym typeface="Roboto"/>
              </a:rPr>
              <a:t>OS</a:t>
            </a:r>
            <a:endParaRPr sz="2400" kern="0">
              <a:solidFill>
                <a:srgbClr val="FFFFFF"/>
              </a:solidFill>
              <a:latin typeface="Roboto"/>
              <a:ea typeface="Roboto"/>
              <a:cs typeface="Roboto"/>
              <a:sym typeface="Roboto"/>
            </a:endParaRPr>
          </a:p>
        </p:txBody>
      </p:sp>
      <p:sp>
        <p:nvSpPr>
          <p:cNvPr id="951" name="Google Shape;951;p89"/>
          <p:cNvSpPr/>
          <p:nvPr/>
        </p:nvSpPr>
        <p:spPr>
          <a:xfrm>
            <a:off x="4719791" y="2741654"/>
            <a:ext cx="713800" cy="2019000"/>
          </a:xfrm>
          <a:prstGeom prst="rect">
            <a:avLst/>
          </a:prstGeom>
          <a:solidFill>
            <a:schemeClr val="accent4"/>
          </a:solidFill>
          <a:ln w="9525" cap="flat" cmpd="sng">
            <a:solidFill>
              <a:srgbClr val="414141"/>
            </a:solidFill>
            <a:prstDash val="solid"/>
            <a:round/>
            <a:headEnd type="none" w="sm" len="sm"/>
            <a:tailEnd type="none" w="sm" len="sm"/>
          </a:ln>
        </p:spPr>
        <p:txBody>
          <a:bodyPr spcFirstLastPara="1" wrap="square" lIns="121900" tIns="121900" rIns="121900" bIns="121900" anchor="ctr" anchorCtr="0">
            <a:noAutofit/>
          </a:bodyPr>
          <a:lstStyle/>
          <a:p>
            <a:pPr algn="ctr" defTabSz="609630">
              <a:buClr>
                <a:srgbClr val="000000"/>
              </a:buClr>
              <a:buSzPts val="3600"/>
            </a:pPr>
            <a:r>
              <a:rPr lang="en" sz="2400" kern="0">
                <a:solidFill>
                  <a:srgbClr val="FFFFFF"/>
                </a:solidFill>
                <a:latin typeface="Roboto"/>
                <a:ea typeface="Roboto"/>
                <a:cs typeface="Roboto"/>
                <a:sym typeface="Roboto"/>
              </a:rPr>
              <a:t>OS</a:t>
            </a:r>
            <a:endParaRPr sz="2400" kern="0">
              <a:solidFill>
                <a:srgbClr val="FFFFFF"/>
              </a:solidFill>
              <a:latin typeface="Roboto"/>
              <a:ea typeface="Roboto"/>
              <a:cs typeface="Roboto"/>
              <a:sym typeface="Roboto"/>
            </a:endParaRPr>
          </a:p>
        </p:txBody>
      </p:sp>
      <p:sp>
        <p:nvSpPr>
          <p:cNvPr id="952" name="Google Shape;952;p89"/>
          <p:cNvSpPr/>
          <p:nvPr/>
        </p:nvSpPr>
        <p:spPr>
          <a:xfrm>
            <a:off x="3884906" y="1796231"/>
            <a:ext cx="713800" cy="381200"/>
          </a:xfrm>
          <a:prstGeom prst="rect">
            <a:avLst/>
          </a:prstGeom>
          <a:solidFill>
            <a:srgbClr val="FFF2CC"/>
          </a:solidFill>
          <a:ln w="9525" cap="flat" cmpd="sng">
            <a:solidFill>
              <a:srgbClr val="414141"/>
            </a:solidFill>
            <a:prstDash val="solid"/>
            <a:round/>
            <a:headEnd type="none" w="sm" len="sm"/>
            <a:tailEnd type="none" w="sm" len="sm"/>
          </a:ln>
        </p:spPr>
        <p:txBody>
          <a:bodyPr spcFirstLastPara="1" wrap="square" lIns="121900" tIns="121900" rIns="121900" bIns="121900" anchor="ctr" anchorCtr="0">
            <a:noAutofit/>
          </a:bodyPr>
          <a:lstStyle/>
          <a:p>
            <a:pPr algn="ctr" defTabSz="609630">
              <a:buClr>
                <a:srgbClr val="000000"/>
              </a:buClr>
              <a:buSzPts val="3200"/>
            </a:pPr>
            <a:r>
              <a:rPr lang="en" sz="1600" kern="0">
                <a:solidFill>
                  <a:srgbClr val="3C4043"/>
                </a:solidFill>
                <a:latin typeface="Roboto"/>
                <a:ea typeface="Roboto"/>
                <a:cs typeface="Roboto"/>
                <a:sym typeface="Roboto"/>
              </a:rPr>
              <a:t>App</a:t>
            </a:r>
            <a:endParaRPr sz="1600" kern="0">
              <a:solidFill>
                <a:srgbClr val="3C4043"/>
              </a:solidFill>
              <a:latin typeface="Roboto"/>
              <a:ea typeface="Roboto"/>
              <a:cs typeface="Roboto"/>
              <a:sym typeface="Roboto"/>
            </a:endParaRPr>
          </a:p>
        </p:txBody>
      </p:sp>
      <p:sp>
        <p:nvSpPr>
          <p:cNvPr id="953" name="Google Shape;953;p89"/>
          <p:cNvSpPr/>
          <p:nvPr/>
        </p:nvSpPr>
        <p:spPr>
          <a:xfrm>
            <a:off x="4719792" y="1796231"/>
            <a:ext cx="713800" cy="381200"/>
          </a:xfrm>
          <a:prstGeom prst="rect">
            <a:avLst/>
          </a:prstGeom>
          <a:solidFill>
            <a:srgbClr val="F4CCCC"/>
          </a:solidFill>
          <a:ln w="9525" cap="flat" cmpd="sng">
            <a:solidFill>
              <a:srgbClr val="414141"/>
            </a:solidFill>
            <a:prstDash val="solid"/>
            <a:round/>
            <a:headEnd type="none" w="sm" len="sm"/>
            <a:tailEnd type="none" w="sm" len="sm"/>
          </a:ln>
        </p:spPr>
        <p:txBody>
          <a:bodyPr spcFirstLastPara="1" wrap="square" lIns="121900" tIns="121900" rIns="121900" bIns="121900" anchor="ctr" anchorCtr="0">
            <a:noAutofit/>
          </a:bodyPr>
          <a:lstStyle/>
          <a:p>
            <a:pPr algn="ctr" defTabSz="609630">
              <a:buClr>
                <a:srgbClr val="000000"/>
              </a:buClr>
              <a:buSzPts val="3200"/>
            </a:pPr>
            <a:r>
              <a:rPr lang="en" sz="1600" kern="0">
                <a:solidFill>
                  <a:srgbClr val="3C4043"/>
                </a:solidFill>
                <a:latin typeface="Roboto"/>
                <a:ea typeface="Roboto"/>
                <a:cs typeface="Roboto"/>
                <a:sym typeface="Roboto"/>
              </a:rPr>
              <a:t>App</a:t>
            </a:r>
            <a:endParaRPr sz="1600" kern="0">
              <a:solidFill>
                <a:srgbClr val="3C4043"/>
              </a:solidFill>
              <a:latin typeface="Roboto"/>
              <a:ea typeface="Roboto"/>
              <a:cs typeface="Roboto"/>
              <a:sym typeface="Roboto"/>
            </a:endParaRPr>
          </a:p>
        </p:txBody>
      </p:sp>
      <p:sp>
        <p:nvSpPr>
          <p:cNvPr id="954" name="Google Shape;954;p89"/>
          <p:cNvSpPr/>
          <p:nvPr/>
        </p:nvSpPr>
        <p:spPr>
          <a:xfrm>
            <a:off x="2828175" y="5350045"/>
            <a:ext cx="522656" cy="381275"/>
          </a:xfrm>
          <a:prstGeom prst="flowChartMagneticDisk">
            <a:avLst/>
          </a:prstGeom>
          <a:solidFill>
            <a:srgbClr val="B6D7A8"/>
          </a:solidFill>
          <a:ln w="19050" cap="flat" cmpd="sng">
            <a:solidFill>
              <a:srgbClr val="999999"/>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buSzPts val="3600"/>
            </a:pPr>
            <a:endParaRPr sz="2400" kern="0">
              <a:solidFill>
                <a:srgbClr val="FFFFFF"/>
              </a:solidFill>
              <a:latin typeface="Arial"/>
              <a:ea typeface="Arial"/>
              <a:cs typeface="Arial"/>
              <a:sym typeface="Arial"/>
            </a:endParaRPr>
          </a:p>
        </p:txBody>
      </p:sp>
      <p:sp>
        <p:nvSpPr>
          <p:cNvPr id="955" name="Google Shape;955;p89"/>
          <p:cNvSpPr/>
          <p:nvPr/>
        </p:nvSpPr>
        <p:spPr>
          <a:xfrm>
            <a:off x="3895248" y="5350045"/>
            <a:ext cx="713743" cy="381275"/>
          </a:xfrm>
          <a:prstGeom prst="flowChartMagneticDisk">
            <a:avLst/>
          </a:prstGeom>
          <a:solidFill>
            <a:srgbClr val="FFE599"/>
          </a:solidFill>
          <a:ln w="19050" cap="flat" cmpd="sng">
            <a:solidFill>
              <a:srgbClr val="999999"/>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buSzPts val="3600"/>
            </a:pPr>
            <a:endParaRPr sz="2400" kern="0">
              <a:solidFill>
                <a:srgbClr val="FFFFFF"/>
              </a:solidFill>
              <a:latin typeface="Arial"/>
              <a:ea typeface="Arial"/>
              <a:cs typeface="Arial"/>
              <a:sym typeface="Arial"/>
            </a:endParaRPr>
          </a:p>
        </p:txBody>
      </p:sp>
      <p:sp>
        <p:nvSpPr>
          <p:cNvPr id="956" name="Google Shape;956;p89"/>
          <p:cNvSpPr/>
          <p:nvPr/>
        </p:nvSpPr>
        <p:spPr>
          <a:xfrm>
            <a:off x="4984081" y="5350045"/>
            <a:ext cx="944796" cy="381275"/>
          </a:xfrm>
          <a:prstGeom prst="flowChartMagneticDisk">
            <a:avLst/>
          </a:prstGeom>
          <a:solidFill>
            <a:srgbClr val="EA9999"/>
          </a:solidFill>
          <a:ln w="19050" cap="flat" cmpd="sng">
            <a:solidFill>
              <a:srgbClr val="999999"/>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buSzPts val="3600"/>
            </a:pPr>
            <a:endParaRPr sz="2400" kern="0">
              <a:solidFill>
                <a:srgbClr val="FFFFFF"/>
              </a:solidFill>
              <a:latin typeface="Arial"/>
              <a:ea typeface="Arial"/>
              <a:cs typeface="Arial"/>
              <a:sym typeface="Arial"/>
            </a:endParaRPr>
          </a:p>
        </p:txBody>
      </p:sp>
      <p:sp>
        <p:nvSpPr>
          <p:cNvPr id="957" name="Google Shape;957;p89"/>
          <p:cNvSpPr/>
          <p:nvPr/>
        </p:nvSpPr>
        <p:spPr>
          <a:xfrm>
            <a:off x="3884906" y="2269995"/>
            <a:ext cx="713800" cy="381200"/>
          </a:xfrm>
          <a:prstGeom prst="rect">
            <a:avLst/>
          </a:prstGeom>
          <a:solidFill>
            <a:srgbClr val="FFE599"/>
          </a:solidFill>
          <a:ln w="9525" cap="flat" cmpd="sng">
            <a:solidFill>
              <a:srgbClr val="414141"/>
            </a:solidFill>
            <a:prstDash val="solid"/>
            <a:round/>
            <a:headEnd type="none" w="sm" len="sm"/>
            <a:tailEnd type="none" w="sm" len="sm"/>
          </a:ln>
        </p:spPr>
        <p:txBody>
          <a:bodyPr spcFirstLastPara="1" wrap="square" lIns="121900" tIns="121900" rIns="121900" bIns="121900" anchor="ctr" anchorCtr="0">
            <a:noAutofit/>
          </a:bodyPr>
          <a:lstStyle/>
          <a:p>
            <a:pPr algn="ctr" defTabSz="609630">
              <a:buClr>
                <a:srgbClr val="000000"/>
              </a:buClr>
              <a:buSzPts val="3200"/>
            </a:pPr>
            <a:r>
              <a:rPr lang="en" sz="1600" kern="0">
                <a:solidFill>
                  <a:srgbClr val="3C4043"/>
                </a:solidFill>
                <a:latin typeface="Roboto"/>
                <a:ea typeface="Roboto"/>
                <a:cs typeface="Roboto"/>
                <a:sym typeface="Roboto"/>
              </a:rPr>
              <a:t>Lib</a:t>
            </a:r>
            <a:endParaRPr sz="1600" kern="0">
              <a:solidFill>
                <a:srgbClr val="3C4043"/>
              </a:solidFill>
              <a:latin typeface="Roboto"/>
              <a:ea typeface="Roboto"/>
              <a:cs typeface="Roboto"/>
              <a:sym typeface="Roboto"/>
            </a:endParaRPr>
          </a:p>
        </p:txBody>
      </p:sp>
      <p:sp>
        <p:nvSpPr>
          <p:cNvPr id="958" name="Google Shape;958;p89"/>
          <p:cNvSpPr/>
          <p:nvPr/>
        </p:nvSpPr>
        <p:spPr>
          <a:xfrm>
            <a:off x="4719792" y="2269995"/>
            <a:ext cx="713800" cy="381200"/>
          </a:xfrm>
          <a:prstGeom prst="rect">
            <a:avLst/>
          </a:prstGeom>
          <a:solidFill>
            <a:srgbClr val="EA9999"/>
          </a:solidFill>
          <a:ln w="9525" cap="flat" cmpd="sng">
            <a:solidFill>
              <a:srgbClr val="414141"/>
            </a:solidFill>
            <a:prstDash val="solid"/>
            <a:round/>
            <a:headEnd type="none" w="sm" len="sm"/>
            <a:tailEnd type="none" w="sm" len="sm"/>
          </a:ln>
        </p:spPr>
        <p:txBody>
          <a:bodyPr spcFirstLastPara="1" wrap="square" lIns="121900" tIns="121900" rIns="121900" bIns="121900" anchor="ctr" anchorCtr="0">
            <a:noAutofit/>
          </a:bodyPr>
          <a:lstStyle/>
          <a:p>
            <a:pPr algn="ctr" defTabSz="609630">
              <a:buClr>
                <a:srgbClr val="000000"/>
              </a:buClr>
              <a:buSzPts val="3200"/>
            </a:pPr>
            <a:r>
              <a:rPr lang="en" sz="1600" kern="0">
                <a:solidFill>
                  <a:srgbClr val="3C4043"/>
                </a:solidFill>
                <a:latin typeface="Roboto"/>
                <a:ea typeface="Roboto"/>
                <a:cs typeface="Roboto"/>
                <a:sym typeface="Roboto"/>
              </a:rPr>
              <a:t>Lib</a:t>
            </a:r>
            <a:endParaRPr sz="1600" kern="0">
              <a:solidFill>
                <a:srgbClr val="3C4043"/>
              </a:solidFill>
              <a:latin typeface="Roboto"/>
              <a:ea typeface="Roboto"/>
              <a:cs typeface="Roboto"/>
              <a:sym typeface="Roboto"/>
            </a:endParaRPr>
          </a:p>
        </p:txBody>
      </p:sp>
      <p:sp>
        <p:nvSpPr>
          <p:cNvPr id="959" name="Google Shape;959;p89"/>
          <p:cNvSpPr/>
          <p:nvPr/>
        </p:nvSpPr>
        <p:spPr>
          <a:xfrm>
            <a:off x="2893325" y="1661100"/>
            <a:ext cx="1075000" cy="3237600"/>
          </a:xfrm>
          <a:prstGeom prst="roundRect">
            <a:avLst>
              <a:gd name="adj" fmla="val 16667"/>
            </a:avLst>
          </a:prstGeom>
          <a:solidFill>
            <a:srgbClr val="CFE2F3"/>
          </a:solidFill>
          <a:ln w="76200" cap="flat" cmpd="sng">
            <a:solidFill>
              <a:srgbClr val="4285F4"/>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buSzPts val="1400"/>
            </a:pPr>
            <a:endParaRPr sz="933" kern="0">
              <a:solidFill>
                <a:srgbClr val="000000"/>
              </a:solidFill>
              <a:latin typeface="Arial"/>
              <a:ea typeface="Arial"/>
              <a:cs typeface="Arial"/>
              <a:sym typeface="Arial"/>
            </a:endParaRPr>
          </a:p>
        </p:txBody>
      </p:sp>
      <p:sp>
        <p:nvSpPr>
          <p:cNvPr id="960" name="Google Shape;960;p89"/>
          <p:cNvSpPr/>
          <p:nvPr/>
        </p:nvSpPr>
        <p:spPr>
          <a:xfrm>
            <a:off x="3076881" y="2753550"/>
            <a:ext cx="713800" cy="2019000"/>
          </a:xfrm>
          <a:prstGeom prst="rect">
            <a:avLst/>
          </a:prstGeom>
          <a:solidFill>
            <a:schemeClr val="accent6"/>
          </a:solidFill>
          <a:ln w="9525" cap="flat" cmpd="sng">
            <a:solidFill>
              <a:srgbClr val="414141"/>
            </a:solidFill>
            <a:prstDash val="solid"/>
            <a:round/>
            <a:headEnd type="none" w="sm" len="sm"/>
            <a:tailEnd type="none" w="sm" len="sm"/>
          </a:ln>
        </p:spPr>
        <p:txBody>
          <a:bodyPr spcFirstLastPara="1" wrap="square" lIns="121900" tIns="121900" rIns="121900" bIns="121900" anchor="ctr" anchorCtr="0">
            <a:noAutofit/>
          </a:bodyPr>
          <a:lstStyle/>
          <a:p>
            <a:pPr algn="ctr" defTabSz="609630">
              <a:buClr>
                <a:srgbClr val="000000"/>
              </a:buClr>
              <a:buSzPts val="3600"/>
            </a:pPr>
            <a:r>
              <a:rPr lang="en" sz="2400" kern="0">
                <a:solidFill>
                  <a:srgbClr val="FFFFFF"/>
                </a:solidFill>
                <a:latin typeface="Roboto"/>
                <a:ea typeface="Roboto"/>
                <a:cs typeface="Roboto"/>
                <a:sym typeface="Roboto"/>
              </a:rPr>
              <a:t>OS</a:t>
            </a:r>
            <a:endParaRPr sz="2400" kern="0">
              <a:solidFill>
                <a:srgbClr val="FFFFFF"/>
              </a:solidFill>
              <a:latin typeface="Roboto"/>
              <a:ea typeface="Roboto"/>
              <a:cs typeface="Roboto"/>
              <a:sym typeface="Roboto"/>
            </a:endParaRPr>
          </a:p>
        </p:txBody>
      </p:sp>
      <p:sp>
        <p:nvSpPr>
          <p:cNvPr id="961" name="Google Shape;961;p89"/>
          <p:cNvSpPr/>
          <p:nvPr/>
        </p:nvSpPr>
        <p:spPr>
          <a:xfrm>
            <a:off x="3076881" y="1796231"/>
            <a:ext cx="713800" cy="381200"/>
          </a:xfrm>
          <a:prstGeom prst="rect">
            <a:avLst/>
          </a:prstGeom>
          <a:solidFill>
            <a:srgbClr val="D9EAD3"/>
          </a:solidFill>
          <a:ln w="9525" cap="flat" cmpd="sng">
            <a:solidFill>
              <a:srgbClr val="414141"/>
            </a:solidFill>
            <a:prstDash val="solid"/>
            <a:round/>
            <a:headEnd type="none" w="sm" len="sm"/>
            <a:tailEnd type="none" w="sm" len="sm"/>
          </a:ln>
        </p:spPr>
        <p:txBody>
          <a:bodyPr spcFirstLastPara="1" wrap="square" lIns="121900" tIns="121900" rIns="121900" bIns="121900" anchor="ctr" anchorCtr="0">
            <a:noAutofit/>
          </a:bodyPr>
          <a:lstStyle/>
          <a:p>
            <a:pPr algn="ctr" defTabSz="609630">
              <a:buClr>
                <a:srgbClr val="000000"/>
              </a:buClr>
              <a:buSzPts val="3200"/>
            </a:pPr>
            <a:r>
              <a:rPr lang="en" sz="1600" kern="0">
                <a:solidFill>
                  <a:srgbClr val="3C4043"/>
                </a:solidFill>
                <a:latin typeface="Roboto"/>
                <a:ea typeface="Roboto"/>
                <a:cs typeface="Roboto"/>
                <a:sym typeface="Roboto"/>
              </a:rPr>
              <a:t>App</a:t>
            </a:r>
            <a:endParaRPr sz="1600" kern="0">
              <a:solidFill>
                <a:srgbClr val="3C4043"/>
              </a:solidFill>
              <a:latin typeface="Roboto"/>
              <a:ea typeface="Roboto"/>
              <a:cs typeface="Roboto"/>
              <a:sym typeface="Roboto"/>
            </a:endParaRPr>
          </a:p>
        </p:txBody>
      </p:sp>
      <p:sp>
        <p:nvSpPr>
          <p:cNvPr id="962" name="Google Shape;962;p89"/>
          <p:cNvSpPr/>
          <p:nvPr/>
        </p:nvSpPr>
        <p:spPr>
          <a:xfrm>
            <a:off x="3076881" y="2269995"/>
            <a:ext cx="713800" cy="381200"/>
          </a:xfrm>
          <a:prstGeom prst="rect">
            <a:avLst/>
          </a:prstGeom>
          <a:solidFill>
            <a:srgbClr val="93C47D"/>
          </a:solidFill>
          <a:ln w="9525" cap="flat" cmpd="sng">
            <a:solidFill>
              <a:srgbClr val="414141"/>
            </a:solidFill>
            <a:prstDash val="solid"/>
            <a:round/>
            <a:headEnd type="none" w="sm" len="sm"/>
            <a:tailEnd type="none" w="sm" len="sm"/>
          </a:ln>
        </p:spPr>
        <p:txBody>
          <a:bodyPr spcFirstLastPara="1" wrap="square" lIns="121900" tIns="121900" rIns="121900" bIns="121900" anchor="ctr" anchorCtr="0">
            <a:noAutofit/>
          </a:bodyPr>
          <a:lstStyle/>
          <a:p>
            <a:pPr algn="ctr" defTabSz="609630">
              <a:buClr>
                <a:srgbClr val="000000"/>
              </a:buClr>
              <a:buSzPts val="3200"/>
            </a:pPr>
            <a:r>
              <a:rPr lang="en" sz="1600" kern="0">
                <a:solidFill>
                  <a:srgbClr val="3C4043"/>
                </a:solidFill>
                <a:latin typeface="Roboto"/>
                <a:ea typeface="Roboto"/>
                <a:cs typeface="Roboto"/>
                <a:sym typeface="Roboto"/>
              </a:rPr>
              <a:t>Lib</a:t>
            </a:r>
            <a:endParaRPr sz="1600" kern="0">
              <a:solidFill>
                <a:srgbClr val="3C4043"/>
              </a:solidFill>
              <a:latin typeface="Roboto"/>
              <a:ea typeface="Roboto"/>
              <a:cs typeface="Roboto"/>
              <a:sym typeface="Roboto"/>
            </a:endParaRPr>
          </a:p>
        </p:txBody>
      </p:sp>
      <p:sp>
        <p:nvSpPr>
          <p:cNvPr id="963" name="Google Shape;963;p89"/>
          <p:cNvSpPr/>
          <p:nvPr/>
        </p:nvSpPr>
        <p:spPr>
          <a:xfrm>
            <a:off x="7023903" y="2753550"/>
            <a:ext cx="713800" cy="2019000"/>
          </a:xfrm>
          <a:prstGeom prst="rect">
            <a:avLst/>
          </a:prstGeom>
          <a:solidFill>
            <a:schemeClr val="accent6"/>
          </a:solidFill>
          <a:ln w="9525" cap="flat" cmpd="sng">
            <a:solidFill>
              <a:srgbClr val="414141"/>
            </a:solidFill>
            <a:prstDash val="solid"/>
            <a:round/>
            <a:headEnd type="none" w="sm" len="sm"/>
            <a:tailEnd type="none" w="sm" len="sm"/>
          </a:ln>
        </p:spPr>
        <p:txBody>
          <a:bodyPr spcFirstLastPara="1" wrap="square" lIns="121900" tIns="121900" rIns="121900" bIns="121900" anchor="ctr" anchorCtr="0">
            <a:noAutofit/>
          </a:bodyPr>
          <a:lstStyle/>
          <a:p>
            <a:pPr algn="ctr" defTabSz="609630">
              <a:buClr>
                <a:srgbClr val="000000"/>
              </a:buClr>
              <a:buSzPts val="3600"/>
            </a:pPr>
            <a:r>
              <a:rPr lang="en" sz="2400" kern="0">
                <a:solidFill>
                  <a:srgbClr val="FFFFFF"/>
                </a:solidFill>
                <a:latin typeface="Roboto"/>
                <a:ea typeface="Roboto"/>
                <a:cs typeface="Roboto"/>
                <a:sym typeface="Roboto"/>
              </a:rPr>
              <a:t>OS</a:t>
            </a:r>
            <a:endParaRPr sz="2400" kern="0">
              <a:solidFill>
                <a:srgbClr val="FFFFFF"/>
              </a:solidFill>
              <a:latin typeface="Roboto"/>
              <a:ea typeface="Roboto"/>
              <a:cs typeface="Roboto"/>
              <a:sym typeface="Roboto"/>
            </a:endParaRPr>
          </a:p>
        </p:txBody>
      </p:sp>
      <p:sp>
        <p:nvSpPr>
          <p:cNvPr id="964" name="Google Shape;964;p89"/>
          <p:cNvSpPr/>
          <p:nvPr/>
        </p:nvSpPr>
        <p:spPr>
          <a:xfrm>
            <a:off x="7023903" y="2269995"/>
            <a:ext cx="713800" cy="381200"/>
          </a:xfrm>
          <a:prstGeom prst="rect">
            <a:avLst/>
          </a:prstGeom>
          <a:solidFill>
            <a:srgbClr val="93C47D"/>
          </a:solidFill>
          <a:ln w="9525" cap="flat" cmpd="sng">
            <a:solidFill>
              <a:srgbClr val="414141"/>
            </a:solidFill>
            <a:prstDash val="solid"/>
            <a:round/>
            <a:headEnd type="none" w="sm" len="sm"/>
            <a:tailEnd type="none" w="sm" len="sm"/>
          </a:ln>
        </p:spPr>
        <p:txBody>
          <a:bodyPr spcFirstLastPara="1" wrap="square" lIns="121900" tIns="121900" rIns="121900" bIns="121900" anchor="ctr" anchorCtr="0">
            <a:noAutofit/>
          </a:bodyPr>
          <a:lstStyle/>
          <a:p>
            <a:pPr algn="ctr" defTabSz="609630">
              <a:buClr>
                <a:srgbClr val="000000"/>
              </a:buClr>
              <a:buSzPts val="3200"/>
            </a:pPr>
            <a:r>
              <a:rPr lang="en" sz="1600" kern="0">
                <a:solidFill>
                  <a:srgbClr val="3C4043"/>
                </a:solidFill>
                <a:latin typeface="Roboto"/>
                <a:ea typeface="Roboto"/>
                <a:cs typeface="Roboto"/>
                <a:sym typeface="Roboto"/>
              </a:rPr>
              <a:t>Lib</a:t>
            </a:r>
            <a:endParaRPr sz="1600" kern="0">
              <a:solidFill>
                <a:srgbClr val="3C4043"/>
              </a:solidFill>
              <a:latin typeface="Roboto"/>
              <a:ea typeface="Roboto"/>
              <a:cs typeface="Roboto"/>
              <a:sym typeface="Roboto"/>
            </a:endParaRPr>
          </a:p>
        </p:txBody>
      </p:sp>
      <p:sp>
        <p:nvSpPr>
          <p:cNvPr id="965" name="Google Shape;965;p89"/>
          <p:cNvSpPr/>
          <p:nvPr/>
        </p:nvSpPr>
        <p:spPr>
          <a:xfrm>
            <a:off x="7840528" y="2753550"/>
            <a:ext cx="713800" cy="2019000"/>
          </a:xfrm>
          <a:prstGeom prst="rect">
            <a:avLst/>
          </a:prstGeom>
          <a:solidFill>
            <a:schemeClr val="accent6"/>
          </a:solidFill>
          <a:ln w="9525" cap="flat" cmpd="sng">
            <a:solidFill>
              <a:srgbClr val="414141"/>
            </a:solidFill>
            <a:prstDash val="solid"/>
            <a:round/>
            <a:headEnd type="none" w="sm" len="sm"/>
            <a:tailEnd type="none" w="sm" len="sm"/>
          </a:ln>
        </p:spPr>
        <p:txBody>
          <a:bodyPr spcFirstLastPara="1" wrap="square" lIns="121900" tIns="121900" rIns="121900" bIns="121900" anchor="ctr" anchorCtr="0">
            <a:noAutofit/>
          </a:bodyPr>
          <a:lstStyle/>
          <a:p>
            <a:pPr algn="ctr" defTabSz="609630">
              <a:buClr>
                <a:srgbClr val="000000"/>
              </a:buClr>
              <a:buSzPts val="3600"/>
            </a:pPr>
            <a:r>
              <a:rPr lang="en" sz="2400" kern="0">
                <a:solidFill>
                  <a:srgbClr val="FFFFFF"/>
                </a:solidFill>
                <a:latin typeface="Roboto"/>
                <a:ea typeface="Roboto"/>
                <a:cs typeface="Roboto"/>
                <a:sym typeface="Roboto"/>
              </a:rPr>
              <a:t>OS</a:t>
            </a:r>
            <a:endParaRPr sz="2400" kern="0">
              <a:solidFill>
                <a:srgbClr val="FFFFFF"/>
              </a:solidFill>
              <a:latin typeface="Roboto"/>
              <a:ea typeface="Roboto"/>
              <a:cs typeface="Roboto"/>
              <a:sym typeface="Roboto"/>
            </a:endParaRPr>
          </a:p>
        </p:txBody>
      </p:sp>
      <p:sp>
        <p:nvSpPr>
          <p:cNvPr id="966" name="Google Shape;966;p89"/>
          <p:cNvSpPr/>
          <p:nvPr/>
        </p:nvSpPr>
        <p:spPr>
          <a:xfrm>
            <a:off x="7840528" y="2269995"/>
            <a:ext cx="713800" cy="381200"/>
          </a:xfrm>
          <a:prstGeom prst="rect">
            <a:avLst/>
          </a:prstGeom>
          <a:solidFill>
            <a:srgbClr val="93C47D"/>
          </a:solidFill>
          <a:ln w="9525" cap="flat" cmpd="sng">
            <a:solidFill>
              <a:srgbClr val="414141"/>
            </a:solidFill>
            <a:prstDash val="solid"/>
            <a:round/>
            <a:headEnd type="none" w="sm" len="sm"/>
            <a:tailEnd type="none" w="sm" len="sm"/>
          </a:ln>
        </p:spPr>
        <p:txBody>
          <a:bodyPr spcFirstLastPara="1" wrap="square" lIns="121900" tIns="121900" rIns="121900" bIns="121900" anchor="ctr" anchorCtr="0">
            <a:noAutofit/>
          </a:bodyPr>
          <a:lstStyle/>
          <a:p>
            <a:pPr algn="ctr" defTabSz="609630">
              <a:buClr>
                <a:srgbClr val="000000"/>
              </a:buClr>
              <a:buSzPts val="3200"/>
            </a:pPr>
            <a:r>
              <a:rPr lang="en" sz="1600" kern="0">
                <a:solidFill>
                  <a:srgbClr val="3C4043"/>
                </a:solidFill>
                <a:latin typeface="Roboto"/>
                <a:ea typeface="Roboto"/>
                <a:cs typeface="Roboto"/>
                <a:sym typeface="Roboto"/>
              </a:rPr>
              <a:t>Lib</a:t>
            </a:r>
            <a:endParaRPr sz="1600" kern="0">
              <a:solidFill>
                <a:srgbClr val="3C4043"/>
              </a:solidFill>
              <a:latin typeface="Roboto"/>
              <a:ea typeface="Roboto"/>
              <a:cs typeface="Roboto"/>
              <a:sym typeface="Roboto"/>
            </a:endParaRPr>
          </a:p>
        </p:txBody>
      </p:sp>
      <p:sp>
        <p:nvSpPr>
          <p:cNvPr id="967" name="Google Shape;967;p89"/>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Virtualizing the hardware costs time and resources</a:t>
            </a:r>
            <a:endParaRPr/>
          </a:p>
        </p:txBody>
      </p:sp>
      <p:sp>
        <p:nvSpPr>
          <p:cNvPr id="968" name="Google Shape;968;p89"/>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extLst>
      <p:ext uri="{BB962C8B-B14F-4D97-AF65-F5344CB8AC3E}">
        <p14:creationId xmlns:p14="http://schemas.microsoft.com/office/powerpoint/2010/main" val="2012193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90"/>
          <p:cNvSpPr/>
          <p:nvPr/>
        </p:nvSpPr>
        <p:spPr>
          <a:xfrm>
            <a:off x="7754300" y="5182000"/>
            <a:ext cx="367800" cy="628600"/>
          </a:xfrm>
          <a:prstGeom prst="cube">
            <a:avLst>
              <a:gd name="adj" fmla="val 33345"/>
            </a:avLst>
          </a:prstGeom>
          <a:solidFill>
            <a:schemeClr val="accent3"/>
          </a:solidFill>
          <a:ln w="19050" cap="flat" cmpd="sng">
            <a:solidFill>
              <a:schemeClr val="accent1"/>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buSzPts val="1400"/>
            </a:pPr>
            <a:endParaRPr sz="933" kern="0">
              <a:solidFill>
                <a:srgbClr val="000000"/>
              </a:solidFill>
              <a:latin typeface="Arial"/>
              <a:ea typeface="Arial"/>
              <a:cs typeface="Arial"/>
              <a:sym typeface="Arial"/>
            </a:endParaRPr>
          </a:p>
        </p:txBody>
      </p:sp>
      <p:sp>
        <p:nvSpPr>
          <p:cNvPr id="974" name="Google Shape;974;p90"/>
          <p:cNvSpPr txBox="1"/>
          <p:nvPr/>
        </p:nvSpPr>
        <p:spPr>
          <a:xfrm>
            <a:off x="2037250" y="2554150"/>
            <a:ext cx="3665600" cy="975400"/>
          </a:xfrm>
          <a:prstGeom prst="rect">
            <a:avLst/>
          </a:prstGeom>
          <a:noFill/>
          <a:ln>
            <a:noFill/>
          </a:ln>
        </p:spPr>
        <p:txBody>
          <a:bodyPr spcFirstLastPara="1" wrap="square" lIns="121900" tIns="121900" rIns="121900" bIns="121900" anchor="ctr" anchorCtr="0">
            <a:noAutofit/>
          </a:bodyPr>
          <a:lstStyle/>
          <a:p>
            <a:pPr defTabSz="609630">
              <a:buClr>
                <a:srgbClr val="000000"/>
              </a:buClr>
            </a:pPr>
            <a:r>
              <a:rPr lang="en" sz="1867" kern="0">
                <a:solidFill>
                  <a:srgbClr val="3C4043"/>
                </a:solidFill>
                <a:latin typeface="Roboto"/>
                <a:ea typeface="Roboto"/>
                <a:cs typeface="Roboto"/>
                <a:sym typeface="Roboto"/>
              </a:rPr>
              <a:t>Write code in self-contained workloads and include</a:t>
            </a:r>
            <a:br>
              <a:rPr lang="en" sz="1867" kern="0">
                <a:solidFill>
                  <a:srgbClr val="3C4043"/>
                </a:solidFill>
                <a:latin typeface="Roboto"/>
                <a:ea typeface="Roboto"/>
                <a:cs typeface="Roboto"/>
                <a:sym typeface="Roboto"/>
              </a:rPr>
            </a:br>
            <a:r>
              <a:rPr lang="en" sz="1867" kern="0">
                <a:solidFill>
                  <a:srgbClr val="3C4043"/>
                </a:solidFill>
                <a:latin typeface="Roboto"/>
                <a:ea typeface="Roboto"/>
                <a:cs typeface="Roboto"/>
                <a:sym typeface="Roboto"/>
              </a:rPr>
              <a:t>any libraries.</a:t>
            </a:r>
            <a:endParaRPr sz="1867" kern="0">
              <a:solidFill>
                <a:srgbClr val="3C4043"/>
              </a:solidFill>
              <a:latin typeface="Roboto"/>
              <a:ea typeface="Roboto"/>
              <a:cs typeface="Roboto"/>
              <a:sym typeface="Roboto"/>
            </a:endParaRPr>
          </a:p>
        </p:txBody>
      </p:sp>
      <p:sp>
        <p:nvSpPr>
          <p:cNvPr id="975" name="Google Shape;975;p90"/>
          <p:cNvSpPr/>
          <p:nvPr/>
        </p:nvSpPr>
        <p:spPr>
          <a:xfrm>
            <a:off x="7913967" y="5650967"/>
            <a:ext cx="438350" cy="256833"/>
          </a:xfrm>
          <a:prstGeom prst="flowChartMagneticDisk">
            <a:avLst/>
          </a:prstGeom>
          <a:solidFill>
            <a:schemeClr val="accent3"/>
          </a:solidFill>
          <a:ln w="19050" cap="flat" cmpd="sng">
            <a:solidFill>
              <a:schemeClr val="lt2"/>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buSzPts val="3600"/>
            </a:pPr>
            <a:endParaRPr sz="2400" kern="0">
              <a:solidFill>
                <a:srgbClr val="FFFFFF"/>
              </a:solidFill>
              <a:latin typeface="Arial"/>
              <a:ea typeface="Arial"/>
              <a:cs typeface="Arial"/>
              <a:sym typeface="Arial"/>
            </a:endParaRPr>
          </a:p>
        </p:txBody>
      </p:sp>
      <p:sp>
        <p:nvSpPr>
          <p:cNvPr id="976" name="Google Shape;976;p90"/>
          <p:cNvSpPr/>
          <p:nvPr/>
        </p:nvSpPr>
        <p:spPr>
          <a:xfrm>
            <a:off x="8465500" y="5182000"/>
            <a:ext cx="367800" cy="628600"/>
          </a:xfrm>
          <a:prstGeom prst="cube">
            <a:avLst>
              <a:gd name="adj" fmla="val 33345"/>
            </a:avLst>
          </a:prstGeom>
          <a:solidFill>
            <a:schemeClr val="accent4"/>
          </a:solidFill>
          <a:ln w="19050" cap="flat" cmpd="sng">
            <a:solidFill>
              <a:schemeClr val="accent1"/>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buSzPts val="1400"/>
            </a:pPr>
            <a:endParaRPr sz="933" kern="0">
              <a:solidFill>
                <a:srgbClr val="000000"/>
              </a:solidFill>
              <a:latin typeface="Arial"/>
              <a:ea typeface="Arial"/>
              <a:cs typeface="Arial"/>
              <a:sym typeface="Arial"/>
            </a:endParaRPr>
          </a:p>
        </p:txBody>
      </p:sp>
      <p:sp>
        <p:nvSpPr>
          <p:cNvPr id="977" name="Google Shape;977;p90"/>
          <p:cNvSpPr/>
          <p:nvPr/>
        </p:nvSpPr>
        <p:spPr>
          <a:xfrm>
            <a:off x="8625167" y="5650967"/>
            <a:ext cx="438350" cy="256833"/>
          </a:xfrm>
          <a:prstGeom prst="flowChartMagneticDisk">
            <a:avLst/>
          </a:prstGeom>
          <a:solidFill>
            <a:schemeClr val="accent4"/>
          </a:solidFill>
          <a:ln w="19050" cap="flat" cmpd="sng">
            <a:solidFill>
              <a:schemeClr val="accent1"/>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buSzPts val="3600"/>
            </a:pPr>
            <a:endParaRPr sz="2400" kern="0">
              <a:solidFill>
                <a:srgbClr val="FFFFFF"/>
              </a:solidFill>
              <a:latin typeface="Arial"/>
              <a:ea typeface="Arial"/>
              <a:cs typeface="Arial"/>
              <a:sym typeface="Arial"/>
            </a:endParaRPr>
          </a:p>
        </p:txBody>
      </p:sp>
      <p:sp>
        <p:nvSpPr>
          <p:cNvPr id="978" name="Google Shape;978;p90"/>
          <p:cNvSpPr/>
          <p:nvPr/>
        </p:nvSpPr>
        <p:spPr>
          <a:xfrm>
            <a:off x="9176700" y="5182000"/>
            <a:ext cx="367800" cy="628600"/>
          </a:xfrm>
          <a:prstGeom prst="cube">
            <a:avLst>
              <a:gd name="adj" fmla="val 33345"/>
            </a:avLst>
          </a:prstGeom>
          <a:solidFill>
            <a:schemeClr val="accent5"/>
          </a:solidFill>
          <a:ln w="19050" cap="flat" cmpd="sng">
            <a:solidFill>
              <a:schemeClr val="accent1"/>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buSzPts val="1400"/>
            </a:pPr>
            <a:endParaRPr sz="933" kern="0">
              <a:solidFill>
                <a:srgbClr val="000000"/>
              </a:solidFill>
              <a:latin typeface="Arial"/>
              <a:ea typeface="Arial"/>
              <a:cs typeface="Arial"/>
              <a:sym typeface="Arial"/>
            </a:endParaRPr>
          </a:p>
        </p:txBody>
      </p:sp>
      <p:sp>
        <p:nvSpPr>
          <p:cNvPr id="979" name="Google Shape;979;p90"/>
          <p:cNvSpPr/>
          <p:nvPr/>
        </p:nvSpPr>
        <p:spPr>
          <a:xfrm>
            <a:off x="9336367" y="5650967"/>
            <a:ext cx="438350" cy="256833"/>
          </a:xfrm>
          <a:prstGeom prst="flowChartMagneticDisk">
            <a:avLst/>
          </a:prstGeom>
          <a:solidFill>
            <a:schemeClr val="accent5"/>
          </a:solidFill>
          <a:ln w="19050" cap="flat" cmpd="sng">
            <a:solidFill>
              <a:schemeClr val="accent1"/>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buSzPts val="3600"/>
            </a:pPr>
            <a:endParaRPr sz="2400" kern="0">
              <a:solidFill>
                <a:srgbClr val="FFFFFF"/>
              </a:solidFill>
              <a:latin typeface="Arial"/>
              <a:ea typeface="Arial"/>
              <a:cs typeface="Arial"/>
              <a:sym typeface="Arial"/>
            </a:endParaRPr>
          </a:p>
        </p:txBody>
      </p:sp>
      <p:sp>
        <p:nvSpPr>
          <p:cNvPr id="980" name="Google Shape;980;p90"/>
          <p:cNvSpPr/>
          <p:nvPr/>
        </p:nvSpPr>
        <p:spPr>
          <a:xfrm>
            <a:off x="6857917" y="4263917"/>
            <a:ext cx="3786200" cy="709400"/>
          </a:xfrm>
          <a:prstGeom prst="rect">
            <a:avLst/>
          </a:prstGeom>
          <a:noFill/>
          <a:ln w="2857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gn="ctr" defTabSz="609630">
              <a:buClr>
                <a:srgbClr val="000000"/>
              </a:buClr>
              <a:buSzPts val="3000"/>
            </a:pPr>
            <a:r>
              <a:rPr lang="en" sz="2000" b="1" kern="0">
                <a:solidFill>
                  <a:srgbClr val="202124"/>
                </a:solidFill>
                <a:latin typeface="Roboto"/>
                <a:ea typeface="Roboto"/>
                <a:cs typeface="Roboto"/>
                <a:sym typeface="Roboto"/>
              </a:rPr>
              <a:t>Services</a:t>
            </a:r>
            <a:endParaRPr sz="2000" b="1" kern="0">
              <a:solidFill>
                <a:srgbClr val="202124"/>
              </a:solidFill>
              <a:latin typeface="Roboto"/>
              <a:ea typeface="Roboto"/>
              <a:cs typeface="Roboto"/>
              <a:sym typeface="Roboto"/>
            </a:endParaRPr>
          </a:p>
          <a:p>
            <a:pPr algn="ctr" defTabSz="609630">
              <a:buClr>
                <a:srgbClr val="000000"/>
              </a:buClr>
              <a:buSzPts val="2400"/>
            </a:pPr>
            <a:r>
              <a:rPr lang="en" sz="1600" kern="0">
                <a:solidFill>
                  <a:srgbClr val="3C4043"/>
                </a:solidFill>
                <a:latin typeface="Roboto"/>
                <a:ea typeface="Roboto"/>
                <a:cs typeface="Roboto"/>
                <a:sym typeface="Roboto"/>
              </a:rPr>
              <a:t>Data | Cache | Storage | DB | Network</a:t>
            </a:r>
            <a:endParaRPr sz="1600" kern="0">
              <a:solidFill>
                <a:srgbClr val="3C4043"/>
              </a:solidFill>
              <a:latin typeface="Roboto"/>
              <a:ea typeface="Roboto"/>
              <a:cs typeface="Roboto"/>
              <a:sym typeface="Roboto"/>
            </a:endParaRPr>
          </a:p>
        </p:txBody>
      </p:sp>
      <p:sp>
        <p:nvSpPr>
          <p:cNvPr id="981" name="Google Shape;981;p90"/>
          <p:cNvSpPr/>
          <p:nvPr/>
        </p:nvSpPr>
        <p:spPr>
          <a:xfrm>
            <a:off x="8200495" y="2913000"/>
            <a:ext cx="949400" cy="430000"/>
          </a:xfrm>
          <a:prstGeom prst="rect">
            <a:avLst/>
          </a:prstGeom>
          <a:solidFill>
            <a:srgbClr val="FFF2CC"/>
          </a:solidFill>
          <a:ln w="9525" cap="flat" cmpd="sng">
            <a:solidFill>
              <a:srgbClr val="414141"/>
            </a:solidFill>
            <a:prstDash val="solid"/>
            <a:round/>
            <a:headEnd type="none" w="sm" len="sm"/>
            <a:tailEnd type="none" w="sm" len="sm"/>
          </a:ln>
        </p:spPr>
        <p:txBody>
          <a:bodyPr spcFirstLastPara="1" wrap="square" lIns="121900" tIns="121900" rIns="121900" bIns="121900" anchor="ctr" anchorCtr="0">
            <a:noAutofit/>
          </a:bodyPr>
          <a:lstStyle/>
          <a:p>
            <a:pPr algn="ctr" defTabSz="609630">
              <a:buClr>
                <a:srgbClr val="000000"/>
              </a:buClr>
              <a:buSzPts val="3200"/>
            </a:pPr>
            <a:r>
              <a:rPr lang="en" sz="2133" kern="0">
                <a:solidFill>
                  <a:srgbClr val="3C4043"/>
                </a:solidFill>
                <a:latin typeface="Roboto"/>
                <a:ea typeface="Roboto"/>
                <a:cs typeface="Roboto"/>
                <a:sym typeface="Roboto"/>
              </a:rPr>
              <a:t>Part2</a:t>
            </a:r>
            <a:endParaRPr sz="2133" kern="0">
              <a:solidFill>
                <a:srgbClr val="3C4043"/>
              </a:solidFill>
              <a:latin typeface="Roboto"/>
              <a:ea typeface="Roboto"/>
              <a:cs typeface="Roboto"/>
              <a:sym typeface="Roboto"/>
            </a:endParaRPr>
          </a:p>
        </p:txBody>
      </p:sp>
      <p:sp>
        <p:nvSpPr>
          <p:cNvPr id="982" name="Google Shape;982;p90"/>
          <p:cNvSpPr/>
          <p:nvPr/>
        </p:nvSpPr>
        <p:spPr>
          <a:xfrm>
            <a:off x="9311071" y="2913000"/>
            <a:ext cx="949400" cy="430000"/>
          </a:xfrm>
          <a:prstGeom prst="rect">
            <a:avLst/>
          </a:prstGeom>
          <a:solidFill>
            <a:srgbClr val="F4CCCC"/>
          </a:solidFill>
          <a:ln w="9525" cap="flat" cmpd="sng">
            <a:solidFill>
              <a:srgbClr val="414141"/>
            </a:solidFill>
            <a:prstDash val="solid"/>
            <a:round/>
            <a:headEnd type="none" w="sm" len="sm"/>
            <a:tailEnd type="none" w="sm" len="sm"/>
          </a:ln>
        </p:spPr>
        <p:txBody>
          <a:bodyPr spcFirstLastPara="1" wrap="square" lIns="121900" tIns="121900" rIns="121900" bIns="121900" anchor="ctr" anchorCtr="0">
            <a:noAutofit/>
          </a:bodyPr>
          <a:lstStyle/>
          <a:p>
            <a:pPr algn="ctr" defTabSz="609630">
              <a:buClr>
                <a:srgbClr val="000000"/>
              </a:buClr>
              <a:buSzPts val="3200"/>
            </a:pPr>
            <a:r>
              <a:rPr lang="en" sz="2133" kern="0">
                <a:solidFill>
                  <a:srgbClr val="3C4043"/>
                </a:solidFill>
                <a:latin typeface="Roboto"/>
                <a:ea typeface="Roboto"/>
                <a:cs typeface="Roboto"/>
                <a:sym typeface="Roboto"/>
              </a:rPr>
              <a:t>Part3</a:t>
            </a:r>
            <a:endParaRPr sz="2133" kern="0">
              <a:solidFill>
                <a:srgbClr val="3C4043"/>
              </a:solidFill>
              <a:latin typeface="Roboto"/>
              <a:ea typeface="Roboto"/>
              <a:cs typeface="Roboto"/>
              <a:sym typeface="Roboto"/>
            </a:endParaRPr>
          </a:p>
        </p:txBody>
      </p:sp>
      <p:sp>
        <p:nvSpPr>
          <p:cNvPr id="983" name="Google Shape;983;p90"/>
          <p:cNvSpPr/>
          <p:nvPr/>
        </p:nvSpPr>
        <p:spPr>
          <a:xfrm>
            <a:off x="7125650" y="2913000"/>
            <a:ext cx="949400" cy="430000"/>
          </a:xfrm>
          <a:prstGeom prst="rect">
            <a:avLst/>
          </a:prstGeom>
          <a:solidFill>
            <a:srgbClr val="D9EAD3"/>
          </a:solidFill>
          <a:ln w="9525" cap="flat" cmpd="sng">
            <a:solidFill>
              <a:srgbClr val="414141"/>
            </a:solidFill>
            <a:prstDash val="solid"/>
            <a:round/>
            <a:headEnd type="none" w="sm" len="sm"/>
            <a:tailEnd type="none" w="sm" len="sm"/>
          </a:ln>
        </p:spPr>
        <p:txBody>
          <a:bodyPr spcFirstLastPara="1" wrap="square" lIns="121900" tIns="121900" rIns="121900" bIns="121900" anchor="ctr" anchorCtr="0">
            <a:noAutofit/>
          </a:bodyPr>
          <a:lstStyle/>
          <a:p>
            <a:pPr algn="ctr" defTabSz="609630">
              <a:buClr>
                <a:srgbClr val="000000"/>
              </a:buClr>
              <a:buSzPts val="3200"/>
            </a:pPr>
            <a:r>
              <a:rPr lang="en" sz="2133" kern="0">
                <a:solidFill>
                  <a:srgbClr val="3C4043"/>
                </a:solidFill>
                <a:latin typeface="Roboto"/>
                <a:ea typeface="Roboto"/>
                <a:cs typeface="Roboto"/>
                <a:sym typeface="Roboto"/>
              </a:rPr>
              <a:t>Part1</a:t>
            </a:r>
            <a:endParaRPr sz="2133" kern="0">
              <a:solidFill>
                <a:srgbClr val="3C4043"/>
              </a:solidFill>
              <a:latin typeface="Roboto"/>
              <a:ea typeface="Roboto"/>
              <a:cs typeface="Roboto"/>
              <a:sym typeface="Roboto"/>
            </a:endParaRPr>
          </a:p>
        </p:txBody>
      </p:sp>
      <p:sp>
        <p:nvSpPr>
          <p:cNvPr id="984" name="Google Shape;984;p90"/>
          <p:cNvSpPr/>
          <p:nvPr/>
        </p:nvSpPr>
        <p:spPr>
          <a:xfrm>
            <a:off x="8200495" y="3471800"/>
            <a:ext cx="949400" cy="430000"/>
          </a:xfrm>
          <a:prstGeom prst="rect">
            <a:avLst/>
          </a:prstGeom>
          <a:solidFill>
            <a:srgbClr val="FFE599"/>
          </a:solidFill>
          <a:ln w="9525" cap="flat" cmpd="sng">
            <a:solidFill>
              <a:srgbClr val="414141"/>
            </a:solidFill>
            <a:prstDash val="solid"/>
            <a:round/>
            <a:headEnd type="none" w="sm" len="sm"/>
            <a:tailEnd type="none" w="sm" len="sm"/>
          </a:ln>
        </p:spPr>
        <p:txBody>
          <a:bodyPr spcFirstLastPara="1" wrap="square" lIns="121900" tIns="121900" rIns="121900" bIns="121900" anchor="ctr" anchorCtr="0">
            <a:noAutofit/>
          </a:bodyPr>
          <a:lstStyle/>
          <a:p>
            <a:pPr algn="ctr" defTabSz="609630">
              <a:buClr>
                <a:srgbClr val="000000"/>
              </a:buClr>
              <a:buSzPts val="3200"/>
            </a:pPr>
            <a:r>
              <a:rPr lang="en" sz="2133" kern="0">
                <a:solidFill>
                  <a:srgbClr val="3C4043"/>
                </a:solidFill>
                <a:latin typeface="Roboto"/>
                <a:ea typeface="Roboto"/>
                <a:cs typeface="Roboto"/>
                <a:sym typeface="Roboto"/>
              </a:rPr>
              <a:t>Libs</a:t>
            </a:r>
            <a:endParaRPr sz="2133" kern="0">
              <a:solidFill>
                <a:srgbClr val="3C4043"/>
              </a:solidFill>
              <a:latin typeface="Roboto"/>
              <a:ea typeface="Roboto"/>
              <a:cs typeface="Roboto"/>
              <a:sym typeface="Roboto"/>
            </a:endParaRPr>
          </a:p>
        </p:txBody>
      </p:sp>
      <p:sp>
        <p:nvSpPr>
          <p:cNvPr id="985" name="Google Shape;985;p90"/>
          <p:cNvSpPr/>
          <p:nvPr/>
        </p:nvSpPr>
        <p:spPr>
          <a:xfrm>
            <a:off x="9311071" y="3471800"/>
            <a:ext cx="949400" cy="430000"/>
          </a:xfrm>
          <a:prstGeom prst="rect">
            <a:avLst/>
          </a:prstGeom>
          <a:solidFill>
            <a:srgbClr val="EA9999"/>
          </a:solidFill>
          <a:ln w="9525" cap="flat" cmpd="sng">
            <a:solidFill>
              <a:srgbClr val="414141"/>
            </a:solidFill>
            <a:prstDash val="solid"/>
            <a:round/>
            <a:headEnd type="none" w="sm" len="sm"/>
            <a:tailEnd type="none" w="sm" len="sm"/>
          </a:ln>
        </p:spPr>
        <p:txBody>
          <a:bodyPr spcFirstLastPara="1" wrap="square" lIns="121900" tIns="121900" rIns="121900" bIns="121900" anchor="ctr" anchorCtr="0">
            <a:noAutofit/>
          </a:bodyPr>
          <a:lstStyle/>
          <a:p>
            <a:pPr algn="ctr" defTabSz="609630">
              <a:buClr>
                <a:srgbClr val="000000"/>
              </a:buClr>
              <a:buSzPts val="3200"/>
            </a:pPr>
            <a:r>
              <a:rPr lang="en" sz="2133" kern="0">
                <a:solidFill>
                  <a:srgbClr val="3C4043"/>
                </a:solidFill>
                <a:latin typeface="Roboto"/>
                <a:ea typeface="Roboto"/>
                <a:cs typeface="Roboto"/>
                <a:sym typeface="Roboto"/>
              </a:rPr>
              <a:t>Libs</a:t>
            </a:r>
            <a:endParaRPr sz="2133" kern="0">
              <a:solidFill>
                <a:srgbClr val="3C4043"/>
              </a:solidFill>
              <a:latin typeface="Roboto"/>
              <a:ea typeface="Roboto"/>
              <a:cs typeface="Roboto"/>
              <a:sym typeface="Roboto"/>
            </a:endParaRPr>
          </a:p>
        </p:txBody>
      </p:sp>
      <p:sp>
        <p:nvSpPr>
          <p:cNvPr id="986" name="Google Shape;986;p90"/>
          <p:cNvSpPr/>
          <p:nvPr/>
        </p:nvSpPr>
        <p:spPr>
          <a:xfrm>
            <a:off x="7125650" y="3471800"/>
            <a:ext cx="949400" cy="430000"/>
          </a:xfrm>
          <a:prstGeom prst="rect">
            <a:avLst/>
          </a:prstGeom>
          <a:solidFill>
            <a:srgbClr val="B6D7A8"/>
          </a:solidFill>
          <a:ln w="9525" cap="flat" cmpd="sng">
            <a:solidFill>
              <a:srgbClr val="414141"/>
            </a:solidFill>
            <a:prstDash val="solid"/>
            <a:round/>
            <a:headEnd type="none" w="sm" len="sm"/>
            <a:tailEnd type="none" w="sm" len="sm"/>
          </a:ln>
        </p:spPr>
        <p:txBody>
          <a:bodyPr spcFirstLastPara="1" wrap="square" lIns="121900" tIns="121900" rIns="121900" bIns="121900" anchor="ctr" anchorCtr="0">
            <a:noAutofit/>
          </a:bodyPr>
          <a:lstStyle/>
          <a:p>
            <a:pPr algn="ctr" defTabSz="609630">
              <a:buClr>
                <a:srgbClr val="000000"/>
              </a:buClr>
              <a:buSzPts val="3200"/>
            </a:pPr>
            <a:r>
              <a:rPr lang="en" sz="2133" kern="0">
                <a:solidFill>
                  <a:srgbClr val="3C4043"/>
                </a:solidFill>
                <a:latin typeface="Roboto"/>
                <a:ea typeface="Roboto"/>
                <a:cs typeface="Roboto"/>
                <a:sym typeface="Roboto"/>
              </a:rPr>
              <a:t>Libs</a:t>
            </a:r>
            <a:endParaRPr sz="2133" kern="0">
              <a:solidFill>
                <a:srgbClr val="3C4043"/>
              </a:solidFill>
              <a:latin typeface="Roboto"/>
              <a:ea typeface="Roboto"/>
              <a:cs typeface="Roboto"/>
              <a:sym typeface="Roboto"/>
            </a:endParaRPr>
          </a:p>
        </p:txBody>
      </p:sp>
      <p:sp>
        <p:nvSpPr>
          <p:cNvPr id="987" name="Google Shape;987;p90"/>
          <p:cNvSpPr txBox="1"/>
          <p:nvPr/>
        </p:nvSpPr>
        <p:spPr>
          <a:xfrm>
            <a:off x="7221133" y="2420300"/>
            <a:ext cx="799200" cy="333000"/>
          </a:xfrm>
          <a:prstGeom prst="rect">
            <a:avLst/>
          </a:prstGeom>
          <a:noFill/>
          <a:ln>
            <a:noFill/>
          </a:ln>
        </p:spPr>
        <p:txBody>
          <a:bodyPr spcFirstLastPara="1" wrap="square" lIns="60950" tIns="60950" rIns="60950" bIns="60950" anchor="t" anchorCtr="0">
            <a:noAutofit/>
          </a:bodyPr>
          <a:lstStyle/>
          <a:p>
            <a:pPr algn="ctr" defTabSz="609630">
              <a:buClr>
                <a:srgbClr val="000000"/>
              </a:buClr>
              <a:buSzPts val="2400"/>
            </a:pPr>
            <a:r>
              <a:rPr lang="en" sz="1600" kern="0">
                <a:solidFill>
                  <a:srgbClr val="3C4043"/>
                </a:solidFill>
                <a:latin typeface="Roboto"/>
                <a:ea typeface="Roboto"/>
                <a:cs typeface="Roboto"/>
                <a:sym typeface="Roboto"/>
              </a:rPr>
              <a:t>Billing</a:t>
            </a:r>
            <a:endParaRPr sz="1600" kern="0">
              <a:solidFill>
                <a:srgbClr val="3C4043"/>
              </a:solidFill>
              <a:latin typeface="Roboto"/>
              <a:ea typeface="Roboto"/>
              <a:cs typeface="Roboto"/>
              <a:sym typeface="Roboto"/>
            </a:endParaRPr>
          </a:p>
        </p:txBody>
      </p:sp>
      <p:sp>
        <p:nvSpPr>
          <p:cNvPr id="988" name="Google Shape;988;p90"/>
          <p:cNvSpPr txBox="1"/>
          <p:nvPr/>
        </p:nvSpPr>
        <p:spPr>
          <a:xfrm>
            <a:off x="8123917" y="2414117"/>
            <a:ext cx="1076800" cy="333000"/>
          </a:xfrm>
          <a:prstGeom prst="rect">
            <a:avLst/>
          </a:prstGeom>
          <a:noFill/>
          <a:ln>
            <a:noFill/>
          </a:ln>
        </p:spPr>
        <p:txBody>
          <a:bodyPr spcFirstLastPara="1" wrap="square" lIns="60950" tIns="60950" rIns="60950" bIns="60950" anchor="t" anchorCtr="0">
            <a:noAutofit/>
          </a:bodyPr>
          <a:lstStyle/>
          <a:p>
            <a:pPr algn="ctr" defTabSz="609630">
              <a:buClr>
                <a:srgbClr val="000000"/>
              </a:buClr>
              <a:buSzPts val="2400"/>
            </a:pPr>
            <a:r>
              <a:rPr lang="en" sz="1600" kern="0">
                <a:solidFill>
                  <a:srgbClr val="3C4043"/>
                </a:solidFill>
                <a:latin typeface="Roboto"/>
                <a:ea typeface="Roboto"/>
                <a:cs typeface="Roboto"/>
                <a:sym typeface="Roboto"/>
              </a:rPr>
              <a:t>Orders</a:t>
            </a:r>
            <a:endParaRPr sz="1600" kern="0">
              <a:solidFill>
                <a:srgbClr val="3C4043"/>
              </a:solidFill>
              <a:latin typeface="Roboto"/>
              <a:ea typeface="Roboto"/>
              <a:cs typeface="Roboto"/>
              <a:sym typeface="Roboto"/>
            </a:endParaRPr>
          </a:p>
        </p:txBody>
      </p:sp>
      <p:sp>
        <p:nvSpPr>
          <p:cNvPr id="989" name="Google Shape;989;p90"/>
          <p:cNvSpPr txBox="1"/>
          <p:nvPr/>
        </p:nvSpPr>
        <p:spPr>
          <a:xfrm>
            <a:off x="9182967" y="2420300"/>
            <a:ext cx="1203800" cy="333000"/>
          </a:xfrm>
          <a:prstGeom prst="rect">
            <a:avLst/>
          </a:prstGeom>
          <a:noFill/>
          <a:ln>
            <a:noFill/>
          </a:ln>
        </p:spPr>
        <p:txBody>
          <a:bodyPr spcFirstLastPara="1" wrap="square" lIns="60950" tIns="60950" rIns="60950" bIns="60950" anchor="t" anchorCtr="0">
            <a:noAutofit/>
          </a:bodyPr>
          <a:lstStyle/>
          <a:p>
            <a:pPr algn="ctr" defTabSz="609630">
              <a:buClr>
                <a:srgbClr val="000000"/>
              </a:buClr>
              <a:buSzPts val="2400"/>
            </a:pPr>
            <a:r>
              <a:rPr lang="en" sz="1600" kern="0">
                <a:solidFill>
                  <a:srgbClr val="3C4043"/>
                </a:solidFill>
                <a:latin typeface="Roboto"/>
                <a:ea typeface="Roboto"/>
                <a:cs typeface="Roboto"/>
                <a:sym typeface="Roboto"/>
              </a:rPr>
              <a:t>Inventory</a:t>
            </a:r>
            <a:endParaRPr sz="1600" kern="0">
              <a:solidFill>
                <a:srgbClr val="3C4043"/>
              </a:solidFill>
              <a:latin typeface="Roboto"/>
              <a:ea typeface="Roboto"/>
              <a:cs typeface="Roboto"/>
              <a:sym typeface="Roboto"/>
            </a:endParaRPr>
          </a:p>
        </p:txBody>
      </p:sp>
      <p:pic>
        <p:nvPicPr>
          <p:cNvPr id="990" name="Google Shape;990;p90"/>
          <p:cNvPicPr preferRelativeResize="0"/>
          <p:nvPr/>
        </p:nvPicPr>
        <p:blipFill>
          <a:blip r:embed="rId3">
            <a:alphaModFix/>
          </a:blip>
          <a:stretch>
            <a:fillRect/>
          </a:stretch>
        </p:blipFill>
        <p:spPr>
          <a:xfrm>
            <a:off x="1219201" y="2540886"/>
            <a:ext cx="701040" cy="701040"/>
          </a:xfrm>
          <a:prstGeom prst="rect">
            <a:avLst/>
          </a:prstGeom>
          <a:noFill/>
          <a:ln>
            <a:noFill/>
          </a:ln>
          <a:effectLst>
            <a:outerShdw dist="190500" dir="2640000" algn="bl" rotWithShape="0">
              <a:srgbClr val="666666">
                <a:alpha val="50000"/>
              </a:srgbClr>
            </a:outerShdw>
          </a:effectLst>
        </p:spPr>
      </p:pic>
      <p:grpSp>
        <p:nvGrpSpPr>
          <p:cNvPr id="991" name="Google Shape;991;p90"/>
          <p:cNvGrpSpPr/>
          <p:nvPr/>
        </p:nvGrpSpPr>
        <p:grpSpPr>
          <a:xfrm>
            <a:off x="1219202" y="3844934"/>
            <a:ext cx="5463539" cy="975400"/>
            <a:chOff x="1828802" y="5386401"/>
            <a:chExt cx="8195309" cy="1463100"/>
          </a:xfrm>
        </p:grpSpPr>
        <p:pic>
          <p:nvPicPr>
            <p:cNvPr id="992" name="Google Shape;992;p90"/>
            <p:cNvPicPr preferRelativeResize="0"/>
            <p:nvPr/>
          </p:nvPicPr>
          <p:blipFill>
            <a:blip r:embed="rId3">
              <a:alphaModFix/>
            </a:blip>
            <a:stretch>
              <a:fillRect/>
            </a:stretch>
          </p:blipFill>
          <p:spPr>
            <a:xfrm>
              <a:off x="1828802" y="5595099"/>
              <a:ext cx="1051560" cy="1051560"/>
            </a:xfrm>
            <a:prstGeom prst="rect">
              <a:avLst/>
            </a:prstGeom>
            <a:noFill/>
            <a:ln>
              <a:noFill/>
            </a:ln>
            <a:effectLst>
              <a:outerShdw dist="190500" dir="2640000" algn="bl" rotWithShape="0">
                <a:srgbClr val="666666">
                  <a:alpha val="50000"/>
                </a:srgbClr>
              </a:outerShdw>
            </a:effectLst>
          </p:spPr>
        </p:pic>
        <p:sp>
          <p:nvSpPr>
            <p:cNvPr id="993" name="Google Shape;993;p90"/>
            <p:cNvSpPr txBox="1"/>
            <p:nvPr/>
          </p:nvSpPr>
          <p:spPr>
            <a:xfrm>
              <a:off x="3143611" y="5386401"/>
              <a:ext cx="6880500" cy="1463100"/>
            </a:xfrm>
            <a:prstGeom prst="rect">
              <a:avLst/>
            </a:prstGeom>
            <a:noFill/>
            <a:ln>
              <a:noFill/>
            </a:ln>
          </p:spPr>
          <p:txBody>
            <a:bodyPr spcFirstLastPara="1" wrap="square" lIns="60950" tIns="60950" rIns="60950" bIns="60950" anchor="ctr" anchorCtr="0">
              <a:noAutofit/>
            </a:bodyPr>
            <a:lstStyle/>
            <a:p>
              <a:pPr defTabSz="609630">
                <a:lnSpc>
                  <a:spcPct val="125000"/>
                </a:lnSpc>
                <a:buClr>
                  <a:srgbClr val="000000"/>
                </a:buClr>
              </a:pPr>
              <a:r>
                <a:rPr lang="en" sz="1867" kern="0">
                  <a:solidFill>
                    <a:srgbClr val="3C4043"/>
                  </a:solidFill>
                  <a:latin typeface="Roboto"/>
                  <a:ea typeface="Roboto"/>
                  <a:cs typeface="Roboto"/>
                  <a:sym typeface="Roboto"/>
                </a:rPr>
                <a:t>Decouple code easily.</a:t>
              </a:r>
              <a:endParaRPr sz="1867" kern="0">
                <a:solidFill>
                  <a:srgbClr val="3C4043"/>
                </a:solidFill>
                <a:latin typeface="Roboto"/>
                <a:ea typeface="Roboto"/>
                <a:cs typeface="Roboto"/>
                <a:sym typeface="Roboto"/>
              </a:endParaRPr>
            </a:p>
          </p:txBody>
        </p:sp>
      </p:grpSp>
      <p:sp>
        <p:nvSpPr>
          <p:cNvPr id="994" name="Google Shape;994;p90"/>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Using PaaS provides hosted services and an environment that can scale workloads independently</a:t>
            </a:r>
            <a:endParaRPr/>
          </a:p>
        </p:txBody>
      </p:sp>
      <p:sp>
        <p:nvSpPr>
          <p:cNvPr id="995" name="Google Shape;995;p90"/>
          <p:cNvSpPr/>
          <p:nvPr/>
        </p:nvSpPr>
        <p:spPr>
          <a:xfrm>
            <a:off x="6867183" y="2201800"/>
            <a:ext cx="3786200" cy="1865600"/>
          </a:xfrm>
          <a:prstGeom prst="rect">
            <a:avLst/>
          </a:prstGeom>
          <a:noFill/>
          <a:ln w="38100" cap="flat" cmpd="sng">
            <a:solidFill>
              <a:srgbClr val="4285F4"/>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buSzPts val="1400"/>
            </a:pPr>
            <a:endParaRPr sz="933" kern="0">
              <a:solidFill>
                <a:srgbClr val="000000"/>
              </a:solidFill>
              <a:latin typeface="Arial"/>
              <a:ea typeface="Arial"/>
              <a:cs typeface="Arial"/>
              <a:sym typeface="Arial"/>
            </a:endParaRPr>
          </a:p>
        </p:txBody>
      </p:sp>
      <p:sp>
        <p:nvSpPr>
          <p:cNvPr id="996" name="Google Shape;996;p90"/>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4">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extLst>
      <p:ext uri="{BB962C8B-B14F-4D97-AF65-F5344CB8AC3E}">
        <p14:creationId xmlns:p14="http://schemas.microsoft.com/office/powerpoint/2010/main" val="174761620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111"/>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Summary</a:t>
            </a:r>
            <a:endParaRPr/>
          </a:p>
        </p:txBody>
      </p:sp>
      <p:sp>
        <p:nvSpPr>
          <p:cNvPr id="1239" name="Google Shape;1239;p111"/>
          <p:cNvSpPr txBox="1">
            <a:spLocks noGrp="1"/>
          </p:cNvSpPr>
          <p:nvPr>
            <p:ph type="body" idx="1"/>
          </p:nvPr>
        </p:nvSpPr>
        <p:spPr>
          <a:xfrm>
            <a:off x="1161650" y="1621417"/>
            <a:ext cx="9753600" cy="4512400"/>
          </a:xfrm>
          <a:prstGeom prst="rect">
            <a:avLst/>
          </a:prstGeom>
        </p:spPr>
        <p:txBody>
          <a:bodyPr spcFirstLastPara="1" wrap="square" lIns="60950" tIns="60950" rIns="60950" bIns="60950" anchor="t" anchorCtr="0">
            <a:noAutofit/>
          </a:bodyPr>
          <a:lstStyle/>
          <a:p>
            <a:pPr indent="-279414">
              <a:buSzPts val="3000"/>
            </a:pPr>
            <a:r>
              <a:rPr lang="en" sz="2000"/>
              <a:t>There are four different compute options in the Cloud to choose from: Compute Engine, App Engine, Cloud Functions, and Google Kubernetes Engine.</a:t>
            </a:r>
            <a:endParaRPr sz="2000"/>
          </a:p>
          <a:p>
            <a:pPr indent="-279414">
              <a:spcBef>
                <a:spcPts val="1333"/>
              </a:spcBef>
              <a:buSzPts val="3000"/>
            </a:pPr>
            <a:r>
              <a:rPr lang="en" sz="2000"/>
              <a:t>Compute Engine (an infrastructure as a service) delivers virtual machines via Google’s data centers and global fiber network.</a:t>
            </a:r>
            <a:endParaRPr sz="2000"/>
          </a:p>
          <a:p>
            <a:pPr indent="-279414">
              <a:spcBef>
                <a:spcPts val="1333"/>
              </a:spcBef>
              <a:buSzPts val="3000"/>
            </a:pPr>
            <a:r>
              <a:rPr lang="en" sz="2000"/>
              <a:t>Autoscaling controls managed instance groups.</a:t>
            </a:r>
            <a:endParaRPr sz="2000"/>
          </a:p>
          <a:p>
            <a:pPr indent="-279414">
              <a:spcBef>
                <a:spcPts val="1333"/>
              </a:spcBef>
              <a:buSzPts val="3000"/>
            </a:pPr>
            <a:r>
              <a:rPr lang="en" sz="2000"/>
              <a:t>App Engine is a computing platform provided as a service, allowing users to focus on writing code not on infrastructure.</a:t>
            </a:r>
            <a:endParaRPr sz="2000"/>
          </a:p>
          <a:p>
            <a:pPr indent="-279414">
              <a:spcBef>
                <a:spcPts val="1333"/>
              </a:spcBef>
              <a:buSzPts val="3000"/>
            </a:pPr>
            <a:r>
              <a:rPr lang="en" sz="2000"/>
              <a:t>Cloud Functions is a serverless option that connects and extends cloud services and automates with event-driven functions that respond to cloud events.</a:t>
            </a:r>
            <a:endParaRPr sz="2000"/>
          </a:p>
          <a:p>
            <a:pPr indent="-279414">
              <a:spcBef>
                <a:spcPts val="1333"/>
              </a:spcBef>
              <a:buSzPts val="3000"/>
            </a:pPr>
            <a:r>
              <a:rPr lang="en" sz="2000"/>
              <a:t>GKE is a hybrid between Compute Engine (IaaS) and App Engine (PaaS). It’s a managed environment for deploying containerized apps.</a:t>
            </a:r>
            <a:endParaRPr sz="2000"/>
          </a:p>
          <a:p>
            <a:pPr marL="0" indent="0">
              <a:spcBef>
                <a:spcPts val="1333"/>
              </a:spcBef>
              <a:spcAft>
                <a:spcPts val="1333"/>
              </a:spcAft>
              <a:buNone/>
            </a:pPr>
            <a:endParaRPr sz="2267"/>
          </a:p>
        </p:txBody>
      </p:sp>
      <p:sp>
        <p:nvSpPr>
          <p:cNvPr id="1240" name="Google Shape;1240;p111"/>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extLst>
      <p:ext uri="{BB962C8B-B14F-4D97-AF65-F5344CB8AC3E}">
        <p14:creationId xmlns:p14="http://schemas.microsoft.com/office/powerpoint/2010/main" val="325194358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Tree>
    <p:extLst>
      <p:ext uri="{BB962C8B-B14F-4D97-AF65-F5344CB8AC3E}">
        <p14:creationId xmlns:p14="http://schemas.microsoft.com/office/powerpoint/2010/main" val="960833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E0D78-953E-2648-92E6-7EA40B822DA9}"/>
              </a:ext>
            </a:extLst>
          </p:cNvPr>
          <p:cNvSpPr>
            <a:spLocks noGrp="1"/>
          </p:cNvSpPr>
          <p:nvPr>
            <p:ph type="title"/>
          </p:nvPr>
        </p:nvSpPr>
        <p:spPr/>
        <p:txBody>
          <a:bodyPr/>
          <a:lstStyle/>
          <a:p>
            <a:r>
              <a:rPr lang="en-US" dirty="0"/>
              <a:t>Example Type 1 Hypervisor</a:t>
            </a:r>
          </a:p>
        </p:txBody>
      </p:sp>
      <p:pic>
        <p:nvPicPr>
          <p:cNvPr id="7" name="Content Placeholder 6">
            <a:extLst>
              <a:ext uri="{FF2B5EF4-FFF2-40B4-BE49-F238E27FC236}">
                <a16:creationId xmlns:a16="http://schemas.microsoft.com/office/drawing/2014/main" id="{8B60309D-BB25-5A46-9B26-E4D300591C69}"/>
              </a:ext>
            </a:extLst>
          </p:cNvPr>
          <p:cNvPicPr>
            <a:picLocks noGrp="1" noChangeAspect="1"/>
          </p:cNvPicPr>
          <p:nvPr>
            <p:ph idx="1"/>
          </p:nvPr>
        </p:nvPicPr>
        <p:blipFill>
          <a:blip r:embed="rId2"/>
          <a:stretch>
            <a:fillRect/>
          </a:stretch>
        </p:blipFill>
        <p:spPr>
          <a:xfrm>
            <a:off x="2792752" y="1825625"/>
            <a:ext cx="6606496" cy="4351338"/>
          </a:xfrm>
        </p:spPr>
      </p:pic>
      <p:sp>
        <p:nvSpPr>
          <p:cNvPr id="4" name="Footer Placeholder 3">
            <a:extLst>
              <a:ext uri="{FF2B5EF4-FFF2-40B4-BE49-F238E27FC236}">
                <a16:creationId xmlns:a16="http://schemas.microsoft.com/office/drawing/2014/main" id="{01741E23-AAA7-6F46-AA8F-3291ECFA7E26}"/>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160B7FD6-36CD-DB44-8766-DFD8B373ED48}"/>
              </a:ext>
            </a:extLst>
          </p:cNvPr>
          <p:cNvSpPr>
            <a:spLocks noGrp="1"/>
          </p:cNvSpPr>
          <p:nvPr>
            <p:ph type="sldNum" sz="quarter" idx="12"/>
          </p:nvPr>
        </p:nvSpPr>
        <p:spPr/>
        <p:txBody>
          <a:bodyPr/>
          <a:lstStyle/>
          <a:p>
            <a:fld id="{282CF0B9-EE7B-6F44-881A-1A8450A68866}" type="slidenum">
              <a:rPr lang="en-US" smtClean="0"/>
              <a:t>14</a:t>
            </a:fld>
            <a:endParaRPr lang="en-US"/>
          </a:p>
        </p:txBody>
      </p:sp>
    </p:spTree>
    <p:extLst>
      <p:ext uri="{BB962C8B-B14F-4D97-AF65-F5344CB8AC3E}">
        <p14:creationId xmlns:p14="http://schemas.microsoft.com/office/powerpoint/2010/main" val="2840664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2829F-6F84-9E4B-B8B2-F0E5E3F30D48}"/>
              </a:ext>
            </a:extLst>
          </p:cNvPr>
          <p:cNvSpPr>
            <a:spLocks noGrp="1"/>
          </p:cNvSpPr>
          <p:nvPr>
            <p:ph type="title"/>
          </p:nvPr>
        </p:nvSpPr>
        <p:spPr/>
        <p:txBody>
          <a:bodyPr/>
          <a:lstStyle/>
          <a:p>
            <a:r>
              <a:rPr lang="en-US" dirty="0"/>
              <a:t>Type-2 Hypervisor</a:t>
            </a:r>
          </a:p>
        </p:txBody>
      </p:sp>
      <p:sp>
        <p:nvSpPr>
          <p:cNvPr id="3" name="Content Placeholder 2">
            <a:extLst>
              <a:ext uri="{FF2B5EF4-FFF2-40B4-BE49-F238E27FC236}">
                <a16:creationId xmlns:a16="http://schemas.microsoft.com/office/drawing/2014/main" id="{921CE10B-C411-9748-BA3E-646AC457D49A}"/>
              </a:ext>
            </a:extLst>
          </p:cNvPr>
          <p:cNvSpPr>
            <a:spLocks noGrp="1"/>
          </p:cNvSpPr>
          <p:nvPr>
            <p:ph idx="1"/>
          </p:nvPr>
        </p:nvSpPr>
        <p:spPr/>
        <p:txBody>
          <a:bodyPr/>
          <a:lstStyle/>
          <a:p>
            <a:r>
              <a:rPr lang="en-US" dirty="0"/>
              <a:t>Client-side virtualization.</a:t>
            </a:r>
          </a:p>
          <a:p>
            <a:endParaRPr lang="en-US" dirty="0"/>
          </a:p>
          <a:p>
            <a:r>
              <a:rPr lang="en-US" dirty="0"/>
              <a:t>A Type 2 hypervisor sits on top of an existing OS (called the host OS).</a:t>
            </a:r>
          </a:p>
          <a:p>
            <a:endParaRPr lang="en-US" dirty="0"/>
          </a:p>
          <a:p>
            <a:r>
              <a:rPr lang="en-US" dirty="0"/>
              <a:t>Multiple OSs are managed on the client machine as opposed to on a server.</a:t>
            </a:r>
          </a:p>
          <a:p>
            <a:endParaRPr lang="en-US" dirty="0"/>
          </a:p>
          <a:p>
            <a:r>
              <a:rPr lang="en-US" dirty="0"/>
              <a:t>The downsides of Type 2 hypervisors are that the host OS consumes resources, such as processor time and memory, and a host OS failure means that the guest OSs fail as well.</a:t>
            </a:r>
          </a:p>
          <a:p>
            <a:endParaRPr lang="en-US" dirty="0"/>
          </a:p>
          <a:p>
            <a:endParaRPr lang="en-US" dirty="0"/>
          </a:p>
        </p:txBody>
      </p:sp>
      <p:sp>
        <p:nvSpPr>
          <p:cNvPr id="4" name="Footer Placeholder 3">
            <a:extLst>
              <a:ext uri="{FF2B5EF4-FFF2-40B4-BE49-F238E27FC236}">
                <a16:creationId xmlns:a16="http://schemas.microsoft.com/office/drawing/2014/main" id="{90092F8B-0D45-484C-B67C-635C55D07BEA}"/>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9CE507C2-01B1-674D-9B98-46B922E66BB9}"/>
              </a:ext>
            </a:extLst>
          </p:cNvPr>
          <p:cNvSpPr>
            <a:spLocks noGrp="1"/>
          </p:cNvSpPr>
          <p:nvPr>
            <p:ph type="sldNum" sz="quarter" idx="12"/>
          </p:nvPr>
        </p:nvSpPr>
        <p:spPr/>
        <p:txBody>
          <a:bodyPr/>
          <a:lstStyle/>
          <a:p>
            <a:fld id="{282CF0B9-EE7B-6F44-881A-1A8450A68866}" type="slidenum">
              <a:rPr lang="en-US" smtClean="0"/>
              <a:t>15</a:t>
            </a:fld>
            <a:endParaRPr lang="en-US"/>
          </a:p>
        </p:txBody>
      </p:sp>
    </p:spTree>
    <p:extLst>
      <p:ext uri="{BB962C8B-B14F-4D97-AF65-F5344CB8AC3E}">
        <p14:creationId xmlns:p14="http://schemas.microsoft.com/office/powerpoint/2010/main" val="1879949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770C3-A40A-734B-A349-CD72B72C0568}"/>
              </a:ext>
            </a:extLst>
          </p:cNvPr>
          <p:cNvSpPr>
            <a:spLocks noGrp="1"/>
          </p:cNvSpPr>
          <p:nvPr>
            <p:ph type="title"/>
          </p:nvPr>
        </p:nvSpPr>
        <p:spPr/>
        <p:txBody>
          <a:bodyPr/>
          <a:lstStyle/>
          <a:p>
            <a:r>
              <a:rPr lang="en-US" dirty="0"/>
              <a:t>Why Understanding Virtualization is important</a:t>
            </a:r>
          </a:p>
        </p:txBody>
      </p:sp>
      <p:sp>
        <p:nvSpPr>
          <p:cNvPr id="3" name="Content Placeholder 2">
            <a:extLst>
              <a:ext uri="{FF2B5EF4-FFF2-40B4-BE49-F238E27FC236}">
                <a16:creationId xmlns:a16="http://schemas.microsoft.com/office/drawing/2014/main" id="{24AD2221-CE66-3444-AF7D-FE235B082372}"/>
              </a:ext>
            </a:extLst>
          </p:cNvPr>
          <p:cNvSpPr>
            <a:spLocks noGrp="1"/>
          </p:cNvSpPr>
          <p:nvPr>
            <p:ph idx="1"/>
          </p:nvPr>
        </p:nvSpPr>
        <p:spPr/>
        <p:txBody>
          <a:bodyPr/>
          <a:lstStyle/>
          <a:p>
            <a:r>
              <a:rPr lang="en-US" sz="2400" dirty="0"/>
              <a:t>If you are working with a cloud service provider (CSP) and asking for services, it’s good to know a little about what’s happening behind the curtain. </a:t>
            </a:r>
          </a:p>
          <a:p>
            <a:pPr lvl="1"/>
            <a:r>
              <a:rPr lang="en-US" sz="2000" dirty="0"/>
              <a:t>It can help you ask the right questions and receive the appropriate services without overpaying for them. </a:t>
            </a:r>
          </a:p>
          <a:p>
            <a:pPr lvl="1"/>
            <a:r>
              <a:rPr lang="en-US" sz="2000" dirty="0"/>
              <a:t>cloud concepts such as elasticity, scalability, and broad network access will make a lot more sense!</a:t>
            </a:r>
          </a:p>
          <a:p>
            <a:endParaRPr lang="en-US" sz="2400" dirty="0"/>
          </a:p>
          <a:p>
            <a:r>
              <a:rPr lang="en-US" sz="2400" dirty="0"/>
              <a:t>Software developers usually need to use virtualization.</a:t>
            </a:r>
          </a:p>
          <a:p>
            <a:pPr lvl="1"/>
            <a:r>
              <a:rPr lang="en-US" sz="2000" dirty="0"/>
              <a:t>you can help determine whether you might need to pay for a slightly more powerful machine and additional software to support virtualization.</a:t>
            </a:r>
          </a:p>
          <a:p>
            <a:pPr lvl="1"/>
            <a:endParaRPr lang="en-US" dirty="0"/>
          </a:p>
          <a:p>
            <a:endParaRPr lang="en-US" dirty="0"/>
          </a:p>
          <a:p>
            <a:endParaRPr lang="en-US" dirty="0"/>
          </a:p>
        </p:txBody>
      </p:sp>
      <p:sp>
        <p:nvSpPr>
          <p:cNvPr id="4" name="Footer Placeholder 3">
            <a:extLst>
              <a:ext uri="{FF2B5EF4-FFF2-40B4-BE49-F238E27FC236}">
                <a16:creationId xmlns:a16="http://schemas.microsoft.com/office/drawing/2014/main" id="{EFBD8547-AB57-5E4A-99B9-E26463B4C6F0}"/>
              </a:ext>
            </a:extLst>
          </p:cNvPr>
          <p:cNvSpPr>
            <a:spLocks noGrp="1"/>
          </p:cNvSpPr>
          <p:nvPr>
            <p:ph type="ftr" sz="quarter" idx="11"/>
          </p:nvPr>
        </p:nvSpPr>
        <p:spPr/>
        <p:txBody>
          <a:bodyPr/>
          <a:lstStyle/>
          <a:p>
            <a:r>
              <a:rPr lang="en-US" dirty="0"/>
              <a:t>Distributed and Cloud Col 2021</a:t>
            </a:r>
          </a:p>
        </p:txBody>
      </p:sp>
      <p:sp>
        <p:nvSpPr>
          <p:cNvPr id="5" name="Slide Number Placeholder 4">
            <a:extLst>
              <a:ext uri="{FF2B5EF4-FFF2-40B4-BE49-F238E27FC236}">
                <a16:creationId xmlns:a16="http://schemas.microsoft.com/office/drawing/2014/main" id="{5F4C089F-8916-4247-8AF5-5995F57789CB}"/>
              </a:ext>
            </a:extLst>
          </p:cNvPr>
          <p:cNvSpPr>
            <a:spLocks noGrp="1"/>
          </p:cNvSpPr>
          <p:nvPr>
            <p:ph type="sldNum" sz="quarter" idx="12"/>
          </p:nvPr>
        </p:nvSpPr>
        <p:spPr/>
        <p:txBody>
          <a:bodyPr/>
          <a:lstStyle/>
          <a:p>
            <a:fld id="{282CF0B9-EE7B-6F44-881A-1A8450A68866}" type="slidenum">
              <a:rPr lang="en-US" smtClean="0"/>
              <a:t>16</a:t>
            </a:fld>
            <a:endParaRPr lang="en-US"/>
          </a:p>
        </p:txBody>
      </p:sp>
    </p:spTree>
    <p:extLst>
      <p:ext uri="{BB962C8B-B14F-4D97-AF65-F5344CB8AC3E}">
        <p14:creationId xmlns:p14="http://schemas.microsoft.com/office/powerpoint/2010/main" val="2484082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D449BE33-AF6F-0B4D-A337-5D8B5CF6DE8A}"/>
              </a:ext>
            </a:extLst>
          </p:cNvPr>
          <p:cNvSpPr>
            <a:spLocks noGrp="1"/>
          </p:cNvSpPr>
          <p:nvPr>
            <p:ph type="title"/>
          </p:nvPr>
        </p:nvSpPr>
        <p:spPr/>
        <p:txBody>
          <a:bodyPr/>
          <a:lstStyle/>
          <a:p>
            <a:r>
              <a:rPr lang="en-US" dirty="0"/>
              <a:t>VMs in the Cloud </a:t>
            </a:r>
          </a:p>
        </p:txBody>
      </p:sp>
      <p:sp>
        <p:nvSpPr>
          <p:cNvPr id="6" name="Content Placeholder 5">
            <a:extLst>
              <a:ext uri="{FF2B5EF4-FFF2-40B4-BE49-F238E27FC236}">
                <a16:creationId xmlns:a16="http://schemas.microsoft.com/office/drawing/2014/main" id="{21972CCF-9B14-ED4E-BB11-98599929C5BA}"/>
              </a:ext>
            </a:extLst>
          </p:cNvPr>
          <p:cNvSpPr>
            <a:spLocks noGrp="1"/>
          </p:cNvSpPr>
          <p:nvPr>
            <p:ph idx="1"/>
          </p:nvPr>
        </p:nvSpPr>
        <p:spPr/>
        <p:txBody>
          <a:bodyPr/>
          <a:lstStyle/>
          <a:p>
            <a:r>
              <a:rPr lang="en-US" dirty="0"/>
              <a:t>The cloud provider provides dozens of different operating systems packaged as VMs for the user to choose from.</a:t>
            </a:r>
          </a:p>
          <a:p>
            <a:endParaRPr lang="en-US" dirty="0"/>
          </a:p>
          <a:p>
            <a:r>
              <a:rPr lang="en-US" dirty="0"/>
              <a:t>The </a:t>
            </a:r>
            <a:r>
              <a:rPr lang="en-US" dirty="0">
                <a:solidFill>
                  <a:srgbClr val="FF0000"/>
                </a:solidFill>
              </a:rPr>
              <a:t>cloud management system </a:t>
            </a:r>
            <a:r>
              <a:rPr lang="en-US" dirty="0"/>
              <a:t>(sometimes called the fabric controller) can select which server to use to run the requested VM </a:t>
            </a:r>
            <a:r>
              <a:rPr lang="en-US" b="1" dirty="0"/>
              <a:t>instances</a:t>
            </a:r>
            <a:r>
              <a:rPr lang="en-US" dirty="0"/>
              <a:t>, and it can monitor the health of each VM.</a:t>
            </a:r>
          </a:p>
          <a:p>
            <a:endParaRPr lang="en-US" dirty="0"/>
          </a:p>
        </p:txBody>
      </p:sp>
      <p:sp>
        <p:nvSpPr>
          <p:cNvPr id="2" name="Footer Placeholder 1">
            <a:extLst>
              <a:ext uri="{FF2B5EF4-FFF2-40B4-BE49-F238E27FC236}">
                <a16:creationId xmlns:a16="http://schemas.microsoft.com/office/drawing/2014/main" id="{ED33443C-6BCC-7C4A-96D8-EA19A1896262}"/>
              </a:ext>
            </a:extLst>
          </p:cNvPr>
          <p:cNvSpPr>
            <a:spLocks noGrp="1"/>
          </p:cNvSpPr>
          <p:nvPr>
            <p:ph type="ftr" sz="quarter" idx="11"/>
          </p:nvPr>
        </p:nvSpPr>
        <p:spPr/>
        <p:txBody>
          <a:bodyPr/>
          <a:lstStyle/>
          <a:p>
            <a:r>
              <a:rPr lang="en-US"/>
              <a:t>Distributed and Cloud Computing – Fall 2021</a:t>
            </a:r>
          </a:p>
        </p:txBody>
      </p:sp>
      <p:sp>
        <p:nvSpPr>
          <p:cNvPr id="3" name="Slide Number Placeholder 2">
            <a:extLst>
              <a:ext uri="{FF2B5EF4-FFF2-40B4-BE49-F238E27FC236}">
                <a16:creationId xmlns:a16="http://schemas.microsoft.com/office/drawing/2014/main" id="{5CF82D30-5306-3F43-91AB-36923B9327F3}"/>
              </a:ext>
            </a:extLst>
          </p:cNvPr>
          <p:cNvSpPr>
            <a:spLocks noGrp="1"/>
          </p:cNvSpPr>
          <p:nvPr>
            <p:ph type="sldNum" sz="quarter" idx="12"/>
          </p:nvPr>
        </p:nvSpPr>
        <p:spPr/>
        <p:txBody>
          <a:bodyPr/>
          <a:lstStyle/>
          <a:p>
            <a:fld id="{282CF0B9-EE7B-6F44-881A-1A8450A68866}" type="slidenum">
              <a:rPr lang="en-US" smtClean="0"/>
              <a:t>17</a:t>
            </a:fld>
            <a:endParaRPr lang="en-US"/>
          </a:p>
        </p:txBody>
      </p:sp>
    </p:spTree>
    <p:extLst>
      <p:ext uri="{BB962C8B-B14F-4D97-AF65-F5344CB8AC3E}">
        <p14:creationId xmlns:p14="http://schemas.microsoft.com/office/powerpoint/2010/main" val="41184468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9EF04-97E7-EF4F-8405-0A940125995D}"/>
              </a:ext>
            </a:extLst>
          </p:cNvPr>
          <p:cNvSpPr>
            <a:spLocks noGrp="1"/>
          </p:cNvSpPr>
          <p:nvPr>
            <p:ph type="title"/>
          </p:nvPr>
        </p:nvSpPr>
        <p:spPr/>
        <p:txBody>
          <a:bodyPr/>
          <a:lstStyle/>
          <a:p>
            <a:r>
              <a:rPr lang="en-US" b="1" dirty="0"/>
              <a:t>Compute Services in the cloud (2/4):</a:t>
            </a:r>
            <a:br>
              <a:rPr lang="en-US" dirty="0"/>
            </a:br>
            <a:r>
              <a:rPr lang="en-US" dirty="0"/>
              <a:t>Containers</a:t>
            </a:r>
          </a:p>
        </p:txBody>
      </p:sp>
      <p:sp>
        <p:nvSpPr>
          <p:cNvPr id="3" name="Content Placeholder 2">
            <a:extLst>
              <a:ext uri="{FF2B5EF4-FFF2-40B4-BE49-F238E27FC236}">
                <a16:creationId xmlns:a16="http://schemas.microsoft.com/office/drawing/2014/main" id="{D2A9F1B3-9ECB-BE49-AB5E-89B00759A1A2}"/>
              </a:ext>
            </a:extLst>
          </p:cNvPr>
          <p:cNvSpPr>
            <a:spLocks noGrp="1"/>
          </p:cNvSpPr>
          <p:nvPr>
            <p:ph idx="1"/>
          </p:nvPr>
        </p:nvSpPr>
        <p:spPr/>
        <p:txBody>
          <a:bodyPr/>
          <a:lstStyle/>
          <a:p>
            <a:r>
              <a:rPr lang="en-US" sz="2400" dirty="0"/>
              <a:t>Containers are similar to VMs but are based on a different technology and serve a slightly different purpose.</a:t>
            </a:r>
          </a:p>
          <a:p>
            <a:pPr lvl="1"/>
            <a:endParaRPr lang="en-US" sz="2000" dirty="0"/>
          </a:p>
          <a:p>
            <a:r>
              <a:rPr lang="en-US" dirty="0"/>
              <a:t>Rather than run a full OS, a container is layered on top of the host OS and uses that OS’s resources in a clever way. </a:t>
            </a:r>
          </a:p>
          <a:p>
            <a:pPr lvl="1"/>
            <a:endParaRPr lang="en-US" sz="2000" dirty="0"/>
          </a:p>
          <a:p>
            <a:r>
              <a:rPr lang="en-US" dirty="0"/>
              <a:t>Containers allow you to package up an application and all of its library dependencies and data into a single, easy-to-manage unit.</a:t>
            </a:r>
          </a:p>
          <a:p>
            <a:pPr lvl="1"/>
            <a:endParaRPr lang="en-US" dirty="0"/>
          </a:p>
          <a:p>
            <a:r>
              <a:rPr lang="en-US" dirty="0"/>
              <a:t>When you launch the container, the application can be configured to start up, go through its initialization, and be running in seconds.</a:t>
            </a:r>
          </a:p>
          <a:p>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856E941F-51C8-8046-A3E0-9B1E87BD779B}"/>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F8A83672-3ADA-E446-871C-55A01894E6FD}"/>
              </a:ext>
            </a:extLst>
          </p:cNvPr>
          <p:cNvSpPr>
            <a:spLocks noGrp="1"/>
          </p:cNvSpPr>
          <p:nvPr>
            <p:ph type="sldNum" sz="quarter" idx="12"/>
          </p:nvPr>
        </p:nvSpPr>
        <p:spPr/>
        <p:txBody>
          <a:bodyPr/>
          <a:lstStyle/>
          <a:p>
            <a:fld id="{282CF0B9-EE7B-6F44-881A-1A8450A68866}" type="slidenum">
              <a:rPr lang="en-US" smtClean="0"/>
              <a:t>18</a:t>
            </a:fld>
            <a:endParaRPr lang="en-US"/>
          </a:p>
        </p:txBody>
      </p:sp>
    </p:spTree>
    <p:extLst>
      <p:ext uri="{BB962C8B-B14F-4D97-AF65-F5344CB8AC3E}">
        <p14:creationId xmlns:p14="http://schemas.microsoft.com/office/powerpoint/2010/main" val="34289585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A6317-2D78-764B-9CC2-10A98AD4BA2E}"/>
              </a:ext>
            </a:extLst>
          </p:cNvPr>
          <p:cNvSpPr>
            <a:spLocks noGrp="1"/>
          </p:cNvSpPr>
          <p:nvPr>
            <p:ph type="title"/>
          </p:nvPr>
        </p:nvSpPr>
        <p:spPr/>
        <p:txBody>
          <a:bodyPr/>
          <a:lstStyle/>
          <a:p>
            <a:r>
              <a:rPr lang="en-US" dirty="0"/>
              <a:t>Software stack of VM vs. Container</a:t>
            </a:r>
          </a:p>
        </p:txBody>
      </p:sp>
      <p:sp>
        <p:nvSpPr>
          <p:cNvPr id="3" name="Content Placeholder 2">
            <a:extLst>
              <a:ext uri="{FF2B5EF4-FFF2-40B4-BE49-F238E27FC236}">
                <a16:creationId xmlns:a16="http://schemas.microsoft.com/office/drawing/2014/main" id="{DCE23C54-D4FA-AE43-86AE-17D0844A2719}"/>
              </a:ext>
            </a:extLst>
          </p:cNvPr>
          <p:cNvSpPr>
            <a:spLocks noGrp="1"/>
          </p:cNvSpPr>
          <p:nvPr>
            <p:ph idx="1"/>
          </p:nvPr>
        </p:nvSpPr>
        <p:spPr>
          <a:xfrm>
            <a:off x="1049215" y="4007854"/>
            <a:ext cx="10515600" cy="1902105"/>
          </a:xfrm>
        </p:spPr>
        <p:txBody>
          <a:bodyPr/>
          <a:lstStyle/>
          <a:p>
            <a:endParaRPr lang="en-US" dirty="0"/>
          </a:p>
          <a:p>
            <a:endParaRPr lang="en-US" dirty="0"/>
          </a:p>
        </p:txBody>
      </p:sp>
      <p:pic>
        <p:nvPicPr>
          <p:cNvPr id="5" name="Picture 4">
            <a:extLst>
              <a:ext uri="{FF2B5EF4-FFF2-40B4-BE49-F238E27FC236}">
                <a16:creationId xmlns:a16="http://schemas.microsoft.com/office/drawing/2014/main" id="{B753973B-EA98-9B40-B0C6-487D39EF4264}"/>
              </a:ext>
            </a:extLst>
          </p:cNvPr>
          <p:cNvPicPr>
            <a:picLocks noChangeAspect="1"/>
          </p:cNvPicPr>
          <p:nvPr/>
        </p:nvPicPr>
        <p:blipFill>
          <a:blip r:embed="rId3"/>
          <a:stretch>
            <a:fillRect/>
          </a:stretch>
        </p:blipFill>
        <p:spPr>
          <a:xfrm>
            <a:off x="763675" y="1690687"/>
            <a:ext cx="9680541" cy="3986631"/>
          </a:xfrm>
          <a:prstGeom prst="rect">
            <a:avLst/>
          </a:prstGeom>
        </p:spPr>
      </p:pic>
      <p:sp>
        <p:nvSpPr>
          <p:cNvPr id="4" name="Footer Placeholder 3">
            <a:extLst>
              <a:ext uri="{FF2B5EF4-FFF2-40B4-BE49-F238E27FC236}">
                <a16:creationId xmlns:a16="http://schemas.microsoft.com/office/drawing/2014/main" id="{2D4990B4-C3B0-824E-B78C-8835E6FF1C2D}"/>
              </a:ext>
            </a:extLst>
          </p:cNvPr>
          <p:cNvSpPr>
            <a:spLocks noGrp="1"/>
          </p:cNvSpPr>
          <p:nvPr>
            <p:ph type="ftr" sz="quarter" idx="11"/>
          </p:nvPr>
        </p:nvSpPr>
        <p:spPr/>
        <p:txBody>
          <a:bodyPr/>
          <a:lstStyle/>
          <a:p>
            <a:r>
              <a:rPr lang="en-US"/>
              <a:t>Distributed and Cloud Computing – Fall 2021</a:t>
            </a:r>
          </a:p>
        </p:txBody>
      </p:sp>
      <p:sp>
        <p:nvSpPr>
          <p:cNvPr id="6" name="Slide Number Placeholder 5">
            <a:extLst>
              <a:ext uri="{FF2B5EF4-FFF2-40B4-BE49-F238E27FC236}">
                <a16:creationId xmlns:a16="http://schemas.microsoft.com/office/drawing/2014/main" id="{20C2A309-32D2-3449-B0A2-E9D79CE48849}"/>
              </a:ext>
            </a:extLst>
          </p:cNvPr>
          <p:cNvSpPr>
            <a:spLocks noGrp="1"/>
          </p:cNvSpPr>
          <p:nvPr>
            <p:ph type="sldNum" sz="quarter" idx="12"/>
          </p:nvPr>
        </p:nvSpPr>
        <p:spPr/>
        <p:txBody>
          <a:bodyPr/>
          <a:lstStyle/>
          <a:p>
            <a:fld id="{282CF0B9-EE7B-6F44-881A-1A8450A68866}" type="slidenum">
              <a:rPr lang="en-US" smtClean="0"/>
              <a:t>19</a:t>
            </a:fld>
            <a:endParaRPr lang="en-US"/>
          </a:p>
        </p:txBody>
      </p:sp>
    </p:spTree>
    <p:extLst>
      <p:ext uri="{BB962C8B-B14F-4D97-AF65-F5344CB8AC3E}">
        <p14:creationId xmlns:p14="http://schemas.microsoft.com/office/powerpoint/2010/main" val="271659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1A82CE-38D0-E546-9B4F-471DF0D4C227}"/>
              </a:ext>
            </a:extLst>
          </p:cNvPr>
          <p:cNvSpPr>
            <a:spLocks noGrp="1"/>
          </p:cNvSpPr>
          <p:nvPr>
            <p:ph type="ctrTitle"/>
          </p:nvPr>
        </p:nvSpPr>
        <p:spPr/>
        <p:txBody>
          <a:bodyPr/>
          <a:lstStyle/>
          <a:p>
            <a:r>
              <a:rPr lang="en-US" dirty="0"/>
              <a:t>Compute in the Cloud</a:t>
            </a:r>
          </a:p>
        </p:txBody>
      </p:sp>
      <p:sp>
        <p:nvSpPr>
          <p:cNvPr id="5" name="Subtitle 4">
            <a:extLst>
              <a:ext uri="{FF2B5EF4-FFF2-40B4-BE49-F238E27FC236}">
                <a16:creationId xmlns:a16="http://schemas.microsoft.com/office/drawing/2014/main" id="{838D2873-8973-5240-B054-743A6EF5DA54}"/>
              </a:ext>
            </a:extLst>
          </p:cNvPr>
          <p:cNvSpPr>
            <a:spLocks noGrp="1"/>
          </p:cNvSpPr>
          <p:nvPr>
            <p:ph type="subTitle" idx="1"/>
          </p:nvPr>
        </p:nvSpPr>
        <p:spPr/>
        <p:txBody>
          <a:bodyPr/>
          <a:lstStyle/>
          <a:p>
            <a:endParaRPr lang="en-US" dirty="0"/>
          </a:p>
        </p:txBody>
      </p:sp>
      <p:sp>
        <p:nvSpPr>
          <p:cNvPr id="2" name="Footer Placeholder 1">
            <a:extLst>
              <a:ext uri="{FF2B5EF4-FFF2-40B4-BE49-F238E27FC236}">
                <a16:creationId xmlns:a16="http://schemas.microsoft.com/office/drawing/2014/main" id="{D77A9785-1998-4D40-AA44-28433AB33A7B}"/>
              </a:ext>
            </a:extLst>
          </p:cNvPr>
          <p:cNvSpPr>
            <a:spLocks noGrp="1"/>
          </p:cNvSpPr>
          <p:nvPr>
            <p:ph type="ftr" sz="quarter" idx="11"/>
          </p:nvPr>
        </p:nvSpPr>
        <p:spPr/>
        <p:txBody>
          <a:bodyPr/>
          <a:lstStyle/>
          <a:p>
            <a:r>
              <a:rPr lang="en-US"/>
              <a:t>Distributed and Cloud Computing – Fall 2021</a:t>
            </a:r>
          </a:p>
        </p:txBody>
      </p:sp>
      <p:sp>
        <p:nvSpPr>
          <p:cNvPr id="3" name="Slide Number Placeholder 2">
            <a:extLst>
              <a:ext uri="{FF2B5EF4-FFF2-40B4-BE49-F238E27FC236}">
                <a16:creationId xmlns:a16="http://schemas.microsoft.com/office/drawing/2014/main" id="{1649E0DA-E304-9641-A656-4DBB552FE12A}"/>
              </a:ext>
            </a:extLst>
          </p:cNvPr>
          <p:cNvSpPr>
            <a:spLocks noGrp="1"/>
          </p:cNvSpPr>
          <p:nvPr>
            <p:ph type="sldNum" sz="quarter" idx="12"/>
          </p:nvPr>
        </p:nvSpPr>
        <p:spPr/>
        <p:txBody>
          <a:bodyPr/>
          <a:lstStyle/>
          <a:p>
            <a:fld id="{282CF0B9-EE7B-6F44-881A-1A8450A68866}" type="slidenum">
              <a:rPr lang="en-US" smtClean="0"/>
              <a:t>2</a:t>
            </a:fld>
            <a:endParaRPr lang="en-US"/>
          </a:p>
        </p:txBody>
      </p:sp>
    </p:spTree>
    <p:extLst>
      <p:ext uri="{BB962C8B-B14F-4D97-AF65-F5344CB8AC3E}">
        <p14:creationId xmlns:p14="http://schemas.microsoft.com/office/powerpoint/2010/main" val="33793747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67037-6D33-FC42-A1EE-E36C06B3FA39}"/>
              </a:ext>
            </a:extLst>
          </p:cNvPr>
          <p:cNvSpPr>
            <a:spLocks noGrp="1"/>
          </p:cNvSpPr>
          <p:nvPr>
            <p:ph type="title"/>
          </p:nvPr>
        </p:nvSpPr>
        <p:spPr/>
        <p:txBody>
          <a:bodyPr/>
          <a:lstStyle/>
          <a:p>
            <a:r>
              <a:rPr lang="en-US" dirty="0"/>
              <a:t>VM vs. Container</a:t>
            </a:r>
          </a:p>
        </p:txBody>
      </p:sp>
      <p:sp>
        <p:nvSpPr>
          <p:cNvPr id="3" name="Content Placeholder 2">
            <a:extLst>
              <a:ext uri="{FF2B5EF4-FFF2-40B4-BE49-F238E27FC236}">
                <a16:creationId xmlns:a16="http://schemas.microsoft.com/office/drawing/2014/main" id="{EECE3217-73BE-2541-AFF5-D1CED83030C7}"/>
              </a:ext>
            </a:extLst>
          </p:cNvPr>
          <p:cNvSpPr>
            <a:spLocks noGrp="1"/>
          </p:cNvSpPr>
          <p:nvPr>
            <p:ph idx="1"/>
          </p:nvPr>
        </p:nvSpPr>
        <p:spPr/>
        <p:txBody>
          <a:bodyPr/>
          <a:lstStyle/>
          <a:p>
            <a:r>
              <a:rPr lang="en-US" sz="2400" dirty="0"/>
              <a:t>Containers are much faster than VMs</a:t>
            </a:r>
          </a:p>
          <a:p>
            <a:pPr lvl="2"/>
            <a:r>
              <a:rPr lang="en-US" sz="1800" dirty="0"/>
              <a:t>a container instance can share libraries with other container instances. </a:t>
            </a:r>
          </a:p>
          <a:p>
            <a:pPr lvl="2"/>
            <a:r>
              <a:rPr lang="en-US" sz="1800" dirty="0"/>
              <a:t>VMs, because they are complete OS instances, can take a few minutes to start up. </a:t>
            </a:r>
          </a:p>
          <a:p>
            <a:pPr lvl="2"/>
            <a:r>
              <a:rPr lang="en-US" sz="1800" dirty="0"/>
              <a:t>You can run many more containers on a single host machine than you can effectively run the same number of VMs.</a:t>
            </a:r>
          </a:p>
          <a:p>
            <a:r>
              <a:rPr lang="en-US" sz="2400" dirty="0"/>
              <a:t>Containers are completely portable across different clouds, however, in general, VM images cannot be ported from one cloud framework to another.</a:t>
            </a:r>
          </a:p>
          <a:p>
            <a:endParaRPr lang="en-US" sz="2400" dirty="0"/>
          </a:p>
          <a:p>
            <a:r>
              <a:rPr lang="en-US" b="1" dirty="0">
                <a:solidFill>
                  <a:srgbClr val="FF0000"/>
                </a:solidFill>
              </a:rPr>
              <a:t>Security:</a:t>
            </a:r>
            <a:r>
              <a:rPr lang="en-US" dirty="0"/>
              <a:t> Because containers share the same host OS instance, two containers running on the same host are less isolated than two VMs running on that host</a:t>
            </a:r>
          </a:p>
          <a:p>
            <a:endParaRPr lang="en-US" dirty="0"/>
          </a:p>
          <a:p>
            <a:endParaRPr lang="en-US" sz="2400" dirty="0"/>
          </a:p>
          <a:p>
            <a:endParaRPr lang="en-US" dirty="0"/>
          </a:p>
        </p:txBody>
      </p:sp>
      <p:sp>
        <p:nvSpPr>
          <p:cNvPr id="4" name="Footer Placeholder 3">
            <a:extLst>
              <a:ext uri="{FF2B5EF4-FFF2-40B4-BE49-F238E27FC236}">
                <a16:creationId xmlns:a16="http://schemas.microsoft.com/office/drawing/2014/main" id="{F583D153-19F8-9940-9178-FCA032A8FEAB}"/>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FF360854-ADF1-4748-8C96-37925428D8DE}"/>
              </a:ext>
            </a:extLst>
          </p:cNvPr>
          <p:cNvSpPr>
            <a:spLocks noGrp="1"/>
          </p:cNvSpPr>
          <p:nvPr>
            <p:ph type="sldNum" sz="quarter" idx="12"/>
          </p:nvPr>
        </p:nvSpPr>
        <p:spPr/>
        <p:txBody>
          <a:bodyPr/>
          <a:lstStyle/>
          <a:p>
            <a:fld id="{282CF0B9-EE7B-6F44-881A-1A8450A68866}" type="slidenum">
              <a:rPr lang="en-US" smtClean="0"/>
              <a:t>20</a:t>
            </a:fld>
            <a:endParaRPr lang="en-US"/>
          </a:p>
        </p:txBody>
      </p:sp>
    </p:spTree>
    <p:extLst>
      <p:ext uri="{BB962C8B-B14F-4D97-AF65-F5344CB8AC3E}">
        <p14:creationId xmlns:p14="http://schemas.microsoft.com/office/powerpoint/2010/main" val="3027711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F67B5-1CAA-AF48-9B35-37F20526A842}"/>
              </a:ext>
            </a:extLst>
          </p:cNvPr>
          <p:cNvSpPr>
            <a:spLocks noGrp="1"/>
          </p:cNvSpPr>
          <p:nvPr>
            <p:ph type="title"/>
          </p:nvPr>
        </p:nvSpPr>
        <p:spPr/>
        <p:txBody>
          <a:bodyPr/>
          <a:lstStyle/>
          <a:p>
            <a:r>
              <a:rPr lang="en-US" dirty="0"/>
              <a:t>Examples on Container Usage</a:t>
            </a:r>
          </a:p>
        </p:txBody>
      </p:sp>
      <p:sp>
        <p:nvSpPr>
          <p:cNvPr id="3" name="Content Placeholder 2">
            <a:extLst>
              <a:ext uri="{FF2B5EF4-FFF2-40B4-BE49-F238E27FC236}">
                <a16:creationId xmlns:a16="http://schemas.microsoft.com/office/drawing/2014/main" id="{EEAE37A4-73EA-BC4D-A0D1-A3EE1510D9CB}"/>
              </a:ext>
            </a:extLst>
          </p:cNvPr>
          <p:cNvSpPr>
            <a:spLocks noGrp="1"/>
          </p:cNvSpPr>
          <p:nvPr>
            <p:ph idx="1"/>
          </p:nvPr>
        </p:nvSpPr>
        <p:spPr/>
        <p:txBody>
          <a:bodyPr/>
          <a:lstStyle/>
          <a:p>
            <a:r>
              <a:rPr lang="en-US" b="1" dirty="0"/>
              <a:t>Example 1:</a:t>
            </a:r>
            <a:r>
              <a:rPr lang="en-US" dirty="0"/>
              <a:t> you can run a web server in one container and a database server in another; these two containers can discover each other and communicate as needed. </a:t>
            </a:r>
          </a:p>
          <a:p>
            <a:endParaRPr lang="en-US" dirty="0"/>
          </a:p>
          <a:p>
            <a:r>
              <a:rPr lang="en-US" b="1" dirty="0"/>
              <a:t>Example 2:</a:t>
            </a:r>
            <a:r>
              <a:rPr lang="en-US" dirty="0"/>
              <a:t> if you have a special simulation program in a container, you can start multiple instances of the container on the same host.</a:t>
            </a:r>
          </a:p>
          <a:p>
            <a:endParaRPr lang="en-US" dirty="0"/>
          </a:p>
          <a:p>
            <a:endParaRPr lang="en-US" dirty="0"/>
          </a:p>
        </p:txBody>
      </p:sp>
      <p:sp>
        <p:nvSpPr>
          <p:cNvPr id="4" name="Footer Placeholder 3">
            <a:extLst>
              <a:ext uri="{FF2B5EF4-FFF2-40B4-BE49-F238E27FC236}">
                <a16:creationId xmlns:a16="http://schemas.microsoft.com/office/drawing/2014/main" id="{F5B17DAE-FB92-CE4E-8D56-00F4DD96ED44}"/>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6217B4A1-337B-B649-A957-C67BD1CE0EF1}"/>
              </a:ext>
            </a:extLst>
          </p:cNvPr>
          <p:cNvSpPr>
            <a:spLocks noGrp="1"/>
          </p:cNvSpPr>
          <p:nvPr>
            <p:ph type="sldNum" sz="quarter" idx="12"/>
          </p:nvPr>
        </p:nvSpPr>
        <p:spPr/>
        <p:txBody>
          <a:bodyPr/>
          <a:lstStyle/>
          <a:p>
            <a:fld id="{282CF0B9-EE7B-6F44-881A-1A8450A68866}" type="slidenum">
              <a:rPr lang="en-US" smtClean="0"/>
              <a:t>21</a:t>
            </a:fld>
            <a:endParaRPr lang="en-US"/>
          </a:p>
        </p:txBody>
      </p:sp>
    </p:spTree>
    <p:extLst>
      <p:ext uri="{BB962C8B-B14F-4D97-AF65-F5344CB8AC3E}">
        <p14:creationId xmlns:p14="http://schemas.microsoft.com/office/powerpoint/2010/main" val="16463274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4F861E1-E921-2848-B963-F57323807D50}"/>
              </a:ext>
            </a:extLst>
          </p:cNvPr>
          <p:cNvPicPr>
            <a:picLocks noChangeAspect="1"/>
          </p:cNvPicPr>
          <p:nvPr/>
        </p:nvPicPr>
        <p:blipFill>
          <a:blip r:embed="rId3"/>
          <a:stretch>
            <a:fillRect/>
          </a:stretch>
        </p:blipFill>
        <p:spPr>
          <a:xfrm>
            <a:off x="1383632" y="842210"/>
            <a:ext cx="9256963" cy="3702050"/>
          </a:xfrm>
          <a:prstGeom prst="rect">
            <a:avLst/>
          </a:prstGeom>
        </p:spPr>
      </p:pic>
      <p:sp>
        <p:nvSpPr>
          <p:cNvPr id="2" name="Footer Placeholder 1">
            <a:extLst>
              <a:ext uri="{FF2B5EF4-FFF2-40B4-BE49-F238E27FC236}">
                <a16:creationId xmlns:a16="http://schemas.microsoft.com/office/drawing/2014/main" id="{0CE51374-3070-084B-AE83-900E600AD858}"/>
              </a:ext>
            </a:extLst>
          </p:cNvPr>
          <p:cNvSpPr>
            <a:spLocks noGrp="1"/>
          </p:cNvSpPr>
          <p:nvPr>
            <p:ph type="ftr" sz="quarter" idx="11"/>
          </p:nvPr>
        </p:nvSpPr>
        <p:spPr/>
        <p:txBody>
          <a:bodyPr/>
          <a:lstStyle/>
          <a:p>
            <a:r>
              <a:rPr lang="en-US"/>
              <a:t>Distributed and Cloud Computing – Fall 2021</a:t>
            </a:r>
          </a:p>
        </p:txBody>
      </p:sp>
      <p:sp>
        <p:nvSpPr>
          <p:cNvPr id="3" name="Slide Number Placeholder 2">
            <a:extLst>
              <a:ext uri="{FF2B5EF4-FFF2-40B4-BE49-F238E27FC236}">
                <a16:creationId xmlns:a16="http://schemas.microsoft.com/office/drawing/2014/main" id="{D0A35C8D-C96B-B546-BE2F-26468286226C}"/>
              </a:ext>
            </a:extLst>
          </p:cNvPr>
          <p:cNvSpPr>
            <a:spLocks noGrp="1"/>
          </p:cNvSpPr>
          <p:nvPr>
            <p:ph type="sldNum" sz="quarter" idx="12"/>
          </p:nvPr>
        </p:nvSpPr>
        <p:spPr/>
        <p:txBody>
          <a:bodyPr/>
          <a:lstStyle/>
          <a:p>
            <a:fld id="{282CF0B9-EE7B-6F44-881A-1A8450A68866}" type="slidenum">
              <a:rPr lang="en-US" smtClean="0"/>
              <a:t>22</a:t>
            </a:fld>
            <a:endParaRPr lang="en-US"/>
          </a:p>
        </p:txBody>
      </p:sp>
    </p:spTree>
    <p:extLst>
      <p:ext uri="{BB962C8B-B14F-4D97-AF65-F5344CB8AC3E}">
        <p14:creationId xmlns:p14="http://schemas.microsoft.com/office/powerpoint/2010/main" val="36296805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5E740-3E95-8948-B6B6-E012D53228EE}"/>
              </a:ext>
            </a:extLst>
          </p:cNvPr>
          <p:cNvSpPr>
            <a:spLocks noGrp="1"/>
          </p:cNvSpPr>
          <p:nvPr>
            <p:ph type="title"/>
          </p:nvPr>
        </p:nvSpPr>
        <p:spPr/>
        <p:txBody>
          <a:bodyPr/>
          <a:lstStyle/>
          <a:p>
            <a:r>
              <a:rPr lang="en-US" b="1" dirty="0"/>
              <a:t>Compute Services in the cloud (3/4):</a:t>
            </a:r>
            <a:br>
              <a:rPr lang="en-US" dirty="0"/>
            </a:br>
            <a:r>
              <a:rPr lang="en-US" dirty="0"/>
              <a:t>Serverless Computing</a:t>
            </a:r>
          </a:p>
        </p:txBody>
      </p:sp>
      <p:sp>
        <p:nvSpPr>
          <p:cNvPr id="3" name="Content Placeholder 2">
            <a:extLst>
              <a:ext uri="{FF2B5EF4-FFF2-40B4-BE49-F238E27FC236}">
                <a16:creationId xmlns:a16="http://schemas.microsoft.com/office/drawing/2014/main" id="{AA2A4932-5BBC-034E-B09B-8A50331A9B0E}"/>
              </a:ext>
            </a:extLst>
          </p:cNvPr>
          <p:cNvSpPr>
            <a:spLocks noGrp="1"/>
          </p:cNvSpPr>
          <p:nvPr>
            <p:ph idx="1"/>
          </p:nvPr>
        </p:nvSpPr>
        <p:spPr/>
        <p:txBody>
          <a:bodyPr/>
          <a:lstStyle/>
          <a:p>
            <a:r>
              <a:rPr lang="en-US" dirty="0"/>
              <a:t>Serverless computing is a new paradigm that  works as follows:</a:t>
            </a:r>
          </a:p>
          <a:p>
            <a:pPr lvl="1"/>
            <a:r>
              <a:rPr lang="en-US" dirty="0"/>
              <a:t>the user provides a simple function to be executed under certain conditions. </a:t>
            </a:r>
          </a:p>
          <a:p>
            <a:pPr lvl="1"/>
            <a:r>
              <a:rPr lang="en-US" dirty="0"/>
              <a:t>the cloud provider keeps a set of machines running to execute these functions on the user’s behalf</a:t>
            </a:r>
          </a:p>
          <a:p>
            <a:pPr lvl="1"/>
            <a:r>
              <a:rPr lang="en-US" dirty="0"/>
              <a:t>the user is charged only for the execution of the task, not for maintaining the servers.</a:t>
            </a:r>
          </a:p>
          <a:p>
            <a:r>
              <a:rPr lang="en-US" dirty="0">
                <a:solidFill>
                  <a:srgbClr val="FF0000"/>
                </a:solidFill>
              </a:rPr>
              <a:t>Why serverless computing? </a:t>
            </a:r>
          </a:p>
          <a:p>
            <a:pPr lvl="1"/>
            <a:r>
              <a:rPr lang="en-US" dirty="0"/>
              <a:t>avoid the following overhead of VMs and containers:</a:t>
            </a:r>
          </a:p>
          <a:p>
            <a:pPr lvl="2"/>
            <a:r>
              <a:rPr lang="en-US" dirty="0"/>
              <a:t>time taken by the user to user deploy VMs, either directly or indirectly, to support these capabilities. </a:t>
            </a:r>
          </a:p>
          <a:p>
            <a:pPr lvl="2"/>
            <a:r>
              <a:rPr lang="en-US" dirty="0"/>
              <a:t>user is responsible for deleting the VMs when they are no longer needed</a:t>
            </a:r>
          </a:p>
          <a:p>
            <a:pPr lvl="2"/>
            <a:r>
              <a:rPr lang="en-US" dirty="0"/>
              <a:t>the cost of keeping a VM running continuously so that a program can wait for the event may be unacceptably high</a:t>
            </a:r>
          </a:p>
          <a:p>
            <a:pPr marL="0" indent="0">
              <a:buNone/>
            </a:pPr>
            <a:r>
              <a:rPr lang="en-US" dirty="0"/>
              <a:t> </a:t>
            </a:r>
          </a:p>
          <a:p>
            <a:pPr lvl="1"/>
            <a:endParaRPr lang="en-US" dirty="0"/>
          </a:p>
          <a:p>
            <a:pPr lvl="1"/>
            <a:endParaRPr lang="en-US" dirty="0"/>
          </a:p>
          <a:p>
            <a:pPr lvl="1"/>
            <a:endParaRPr lang="en-US" dirty="0"/>
          </a:p>
          <a:p>
            <a:endParaRPr lang="en-US" dirty="0"/>
          </a:p>
        </p:txBody>
      </p:sp>
      <p:sp>
        <p:nvSpPr>
          <p:cNvPr id="4" name="Footer Placeholder 3">
            <a:extLst>
              <a:ext uri="{FF2B5EF4-FFF2-40B4-BE49-F238E27FC236}">
                <a16:creationId xmlns:a16="http://schemas.microsoft.com/office/drawing/2014/main" id="{2614508E-9D81-D142-9E06-225A51C7E706}"/>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80089740-43B3-6642-BC27-CF01B116266A}"/>
              </a:ext>
            </a:extLst>
          </p:cNvPr>
          <p:cNvSpPr>
            <a:spLocks noGrp="1"/>
          </p:cNvSpPr>
          <p:nvPr>
            <p:ph type="sldNum" sz="quarter" idx="12"/>
          </p:nvPr>
        </p:nvSpPr>
        <p:spPr/>
        <p:txBody>
          <a:bodyPr/>
          <a:lstStyle/>
          <a:p>
            <a:fld id="{282CF0B9-EE7B-6F44-881A-1A8450A68866}" type="slidenum">
              <a:rPr lang="en-US" smtClean="0"/>
              <a:t>23</a:t>
            </a:fld>
            <a:endParaRPr lang="en-US"/>
          </a:p>
        </p:txBody>
      </p:sp>
    </p:spTree>
    <p:extLst>
      <p:ext uri="{BB962C8B-B14F-4D97-AF65-F5344CB8AC3E}">
        <p14:creationId xmlns:p14="http://schemas.microsoft.com/office/powerpoint/2010/main" val="14731413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D7493-56AB-974B-9DC8-91D6040F069B}"/>
              </a:ext>
            </a:extLst>
          </p:cNvPr>
          <p:cNvSpPr>
            <a:spLocks noGrp="1"/>
          </p:cNvSpPr>
          <p:nvPr>
            <p:ph type="title"/>
          </p:nvPr>
        </p:nvSpPr>
        <p:spPr/>
        <p:txBody>
          <a:bodyPr/>
          <a:lstStyle/>
          <a:p>
            <a:r>
              <a:rPr lang="en-US" dirty="0"/>
              <a:t>Example use cases for Serverless Compute</a:t>
            </a:r>
          </a:p>
        </p:txBody>
      </p:sp>
      <p:sp>
        <p:nvSpPr>
          <p:cNvPr id="3" name="Content Placeholder 2">
            <a:extLst>
              <a:ext uri="{FF2B5EF4-FFF2-40B4-BE49-F238E27FC236}">
                <a16:creationId xmlns:a16="http://schemas.microsoft.com/office/drawing/2014/main" id="{972B88D2-E156-9E46-9B9D-5F18221A8863}"/>
              </a:ext>
            </a:extLst>
          </p:cNvPr>
          <p:cNvSpPr>
            <a:spLocks noGrp="1"/>
          </p:cNvSpPr>
          <p:nvPr>
            <p:ph idx="1"/>
          </p:nvPr>
        </p:nvSpPr>
        <p:spPr/>
        <p:txBody>
          <a:bodyPr/>
          <a:lstStyle/>
          <a:p>
            <a:r>
              <a:rPr lang="en-US" b="1" dirty="0"/>
              <a:t>Example 1:</a:t>
            </a:r>
            <a:r>
              <a:rPr lang="en-US" dirty="0"/>
              <a:t> perform some bookkeeping when a new file is created in a cloud repository </a:t>
            </a:r>
          </a:p>
          <a:p>
            <a:pPr lvl="1"/>
            <a:r>
              <a:rPr lang="en-US" dirty="0"/>
              <a:t>e.g., create a thumbnail whenever an image is uploaded.</a:t>
            </a:r>
          </a:p>
          <a:p>
            <a:endParaRPr lang="en-US" dirty="0"/>
          </a:p>
          <a:p>
            <a:r>
              <a:rPr lang="en-US" b="1" dirty="0"/>
              <a:t>Example 2:</a:t>
            </a:r>
            <a:r>
              <a:rPr lang="en-US" dirty="0"/>
              <a:t> receive a notification when an important event occurs. </a:t>
            </a:r>
          </a:p>
          <a:p>
            <a:endParaRPr lang="en-US" dirty="0"/>
          </a:p>
        </p:txBody>
      </p:sp>
      <p:sp>
        <p:nvSpPr>
          <p:cNvPr id="4" name="Footer Placeholder 3">
            <a:extLst>
              <a:ext uri="{FF2B5EF4-FFF2-40B4-BE49-F238E27FC236}">
                <a16:creationId xmlns:a16="http://schemas.microsoft.com/office/drawing/2014/main" id="{E9FB096F-4B0B-3540-B5D7-332CB50A8329}"/>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C849BA2E-F661-4844-83E1-71C2D8A794A8}"/>
              </a:ext>
            </a:extLst>
          </p:cNvPr>
          <p:cNvSpPr>
            <a:spLocks noGrp="1"/>
          </p:cNvSpPr>
          <p:nvPr>
            <p:ph type="sldNum" sz="quarter" idx="12"/>
          </p:nvPr>
        </p:nvSpPr>
        <p:spPr/>
        <p:txBody>
          <a:bodyPr/>
          <a:lstStyle/>
          <a:p>
            <a:fld id="{282CF0B9-EE7B-6F44-881A-1A8450A68866}" type="slidenum">
              <a:rPr lang="en-US" smtClean="0"/>
              <a:t>24</a:t>
            </a:fld>
            <a:endParaRPr lang="en-US"/>
          </a:p>
        </p:txBody>
      </p:sp>
    </p:spTree>
    <p:extLst>
      <p:ext uri="{BB962C8B-B14F-4D97-AF65-F5344CB8AC3E}">
        <p14:creationId xmlns:p14="http://schemas.microsoft.com/office/powerpoint/2010/main" val="25594892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7B3E9-E8CE-E449-A150-F8B56D38065C}"/>
              </a:ext>
            </a:extLst>
          </p:cNvPr>
          <p:cNvSpPr>
            <a:spLocks noGrp="1"/>
          </p:cNvSpPr>
          <p:nvPr>
            <p:ph type="title"/>
          </p:nvPr>
        </p:nvSpPr>
        <p:spPr/>
        <p:txBody>
          <a:bodyPr/>
          <a:lstStyle/>
          <a:p>
            <a:r>
              <a:rPr lang="en-US" b="1" dirty="0"/>
              <a:t>Compute Services in the cloud (4/4):</a:t>
            </a:r>
            <a:br>
              <a:rPr lang="en-US" dirty="0"/>
            </a:br>
            <a:r>
              <a:rPr lang="en-US" dirty="0"/>
              <a:t>Advanced Computing Services</a:t>
            </a:r>
          </a:p>
        </p:txBody>
      </p:sp>
      <p:sp>
        <p:nvSpPr>
          <p:cNvPr id="3" name="Content Placeholder 2">
            <a:extLst>
              <a:ext uri="{FF2B5EF4-FFF2-40B4-BE49-F238E27FC236}">
                <a16:creationId xmlns:a16="http://schemas.microsoft.com/office/drawing/2014/main" id="{B0B283F7-FDC9-E746-92CB-E3B68624B03C}"/>
              </a:ext>
            </a:extLst>
          </p:cNvPr>
          <p:cNvSpPr>
            <a:spLocks noGrp="1"/>
          </p:cNvSpPr>
          <p:nvPr>
            <p:ph idx="1"/>
          </p:nvPr>
        </p:nvSpPr>
        <p:spPr>
          <a:xfrm>
            <a:off x="717884" y="1923068"/>
            <a:ext cx="10515600" cy="4351338"/>
          </a:xfrm>
        </p:spPr>
        <p:txBody>
          <a:bodyPr/>
          <a:lstStyle/>
          <a:p>
            <a:r>
              <a:rPr lang="en-US" sz="2400" dirty="0"/>
              <a:t>Special cloud computing services include:</a:t>
            </a:r>
          </a:p>
          <a:p>
            <a:pPr lvl="1"/>
            <a:r>
              <a:rPr lang="en-US" sz="2000" dirty="0"/>
              <a:t>special data analysis clusters, </a:t>
            </a:r>
          </a:p>
          <a:p>
            <a:pPr lvl="1"/>
            <a:r>
              <a:rPr lang="en-US" sz="2000" dirty="0"/>
              <a:t>tools to handle massive streams of events from instruments, and </a:t>
            </a:r>
          </a:p>
          <a:p>
            <a:pPr lvl="1"/>
            <a:r>
              <a:rPr lang="en-US" sz="2000" dirty="0"/>
              <a:t>special machine learning tools. </a:t>
            </a:r>
          </a:p>
          <a:p>
            <a:pPr lvl="1"/>
            <a:endParaRPr lang="en-US" sz="2000" dirty="0"/>
          </a:p>
          <a:p>
            <a:r>
              <a:rPr lang="en-US" sz="2400" b="1" dirty="0"/>
              <a:t>Big Data </a:t>
            </a:r>
            <a:r>
              <a:rPr lang="en-US" sz="2400" dirty="0"/>
              <a:t>requires computation at scale by using a </a:t>
            </a:r>
            <a:r>
              <a:rPr lang="en-US" sz="2400" dirty="0">
                <a:solidFill>
                  <a:srgbClr val="FF0000"/>
                </a:solidFill>
              </a:rPr>
              <a:t>cluster</a:t>
            </a:r>
            <a:r>
              <a:rPr lang="en-US" sz="2400" dirty="0"/>
              <a:t> of VMs.</a:t>
            </a:r>
          </a:p>
          <a:p>
            <a:pPr lvl="1"/>
            <a:r>
              <a:rPr lang="en-US" sz="2000" dirty="0"/>
              <a:t>the MapReduce framework that is made popular by the Hadoop computational framework.</a:t>
            </a:r>
          </a:p>
          <a:p>
            <a:pPr lvl="2"/>
            <a:r>
              <a:rPr lang="en-US" sz="1800" dirty="0"/>
              <a:t>We will study this later in the course.</a:t>
            </a:r>
          </a:p>
          <a:p>
            <a:pPr lvl="1"/>
            <a:r>
              <a:rPr lang="en-US" sz="2000" dirty="0"/>
              <a:t>Big data tools in the cloud:</a:t>
            </a:r>
          </a:p>
          <a:p>
            <a:pPr lvl="2"/>
            <a:r>
              <a:rPr lang="en-US" sz="1600" dirty="0"/>
              <a:t>AWS Elastic MapReduce (</a:t>
            </a:r>
            <a:r>
              <a:rPr lang="en-US" sz="1600" dirty="0">
                <a:solidFill>
                  <a:srgbClr val="FF0000"/>
                </a:solidFill>
              </a:rPr>
              <a:t>AWS EMR</a:t>
            </a:r>
            <a:r>
              <a:rPr lang="en-US" sz="1600" dirty="0"/>
              <a:t>)</a:t>
            </a:r>
          </a:p>
          <a:p>
            <a:pPr lvl="2"/>
            <a:r>
              <a:rPr lang="en-US" sz="1600" dirty="0">
                <a:solidFill>
                  <a:srgbClr val="FF0000"/>
                </a:solidFill>
              </a:rPr>
              <a:t>Google’s Cloud </a:t>
            </a:r>
            <a:r>
              <a:rPr lang="en-US" sz="1600" dirty="0" err="1">
                <a:solidFill>
                  <a:srgbClr val="FF0000"/>
                </a:solidFill>
              </a:rPr>
              <a:t>Datalab</a:t>
            </a:r>
            <a:r>
              <a:rPr lang="en-US" sz="1600" dirty="0"/>
              <a:t>, based on </a:t>
            </a:r>
            <a:r>
              <a:rPr lang="en-US" sz="1600" dirty="0" err="1"/>
              <a:t>Jupyter</a:t>
            </a:r>
            <a:r>
              <a:rPr lang="en-US" sz="1600" dirty="0"/>
              <a:t>, for interactive control of its data analytics cloud. </a:t>
            </a:r>
          </a:p>
          <a:p>
            <a:pPr lvl="2"/>
            <a:r>
              <a:rPr lang="en-US" sz="1600" dirty="0"/>
              <a:t>The </a:t>
            </a:r>
            <a:r>
              <a:rPr lang="en-US" sz="1600" dirty="0">
                <a:solidFill>
                  <a:srgbClr val="FF0000"/>
                </a:solidFill>
              </a:rPr>
              <a:t>Microsoft Cloud Business Intelligence (Cloud BI) </a:t>
            </a:r>
            <a:r>
              <a:rPr lang="en-US" sz="1600" dirty="0"/>
              <a:t>tool supports interactive access to data queries and visualization</a:t>
            </a:r>
          </a:p>
          <a:p>
            <a:pPr lvl="1"/>
            <a:endParaRPr lang="en-US" dirty="0"/>
          </a:p>
          <a:p>
            <a:pPr lvl="1"/>
            <a:endParaRPr lang="en-US" dirty="0"/>
          </a:p>
          <a:p>
            <a:endParaRPr lang="en-US" dirty="0"/>
          </a:p>
        </p:txBody>
      </p:sp>
      <p:sp>
        <p:nvSpPr>
          <p:cNvPr id="4" name="Footer Placeholder 3">
            <a:extLst>
              <a:ext uri="{FF2B5EF4-FFF2-40B4-BE49-F238E27FC236}">
                <a16:creationId xmlns:a16="http://schemas.microsoft.com/office/drawing/2014/main" id="{74404239-00DD-6F42-B93C-04B1E28559B2}"/>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A9EDA4B9-A1B6-874C-ADDD-0D07805C42F9}"/>
              </a:ext>
            </a:extLst>
          </p:cNvPr>
          <p:cNvSpPr>
            <a:spLocks noGrp="1"/>
          </p:cNvSpPr>
          <p:nvPr>
            <p:ph type="sldNum" sz="quarter" idx="12"/>
          </p:nvPr>
        </p:nvSpPr>
        <p:spPr/>
        <p:txBody>
          <a:bodyPr/>
          <a:lstStyle/>
          <a:p>
            <a:fld id="{282CF0B9-EE7B-6F44-881A-1A8450A68866}" type="slidenum">
              <a:rPr lang="en-US" smtClean="0"/>
              <a:t>25</a:t>
            </a:fld>
            <a:endParaRPr lang="en-US"/>
          </a:p>
        </p:txBody>
      </p:sp>
    </p:spTree>
    <p:extLst>
      <p:ext uri="{BB962C8B-B14F-4D97-AF65-F5344CB8AC3E}">
        <p14:creationId xmlns:p14="http://schemas.microsoft.com/office/powerpoint/2010/main" val="41456730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D8B98-AEB5-674A-AFBB-671344A35E08}"/>
              </a:ext>
            </a:extLst>
          </p:cNvPr>
          <p:cNvSpPr>
            <a:spLocks noGrp="1"/>
          </p:cNvSpPr>
          <p:nvPr>
            <p:ph type="title"/>
          </p:nvPr>
        </p:nvSpPr>
        <p:spPr/>
        <p:txBody>
          <a:bodyPr/>
          <a:lstStyle/>
          <a:p>
            <a:r>
              <a:rPr lang="en-US" dirty="0"/>
              <a:t>Managing VMs and Containers</a:t>
            </a:r>
          </a:p>
        </p:txBody>
      </p:sp>
      <p:sp>
        <p:nvSpPr>
          <p:cNvPr id="3" name="Content Placeholder 2">
            <a:extLst>
              <a:ext uri="{FF2B5EF4-FFF2-40B4-BE49-F238E27FC236}">
                <a16:creationId xmlns:a16="http://schemas.microsoft.com/office/drawing/2014/main" id="{245EE6B0-DFAD-6447-BE27-22C79A21A674}"/>
              </a:ext>
            </a:extLst>
          </p:cNvPr>
          <p:cNvSpPr>
            <a:spLocks noGrp="1"/>
          </p:cNvSpPr>
          <p:nvPr>
            <p:ph idx="1"/>
          </p:nvPr>
        </p:nvSpPr>
        <p:spPr/>
        <p:txBody>
          <a:bodyPr/>
          <a:lstStyle/>
          <a:p>
            <a:r>
              <a:rPr lang="en-US" dirty="0"/>
              <a:t>Several new tools have been adopted by the public clouds to help with keeping track of many processes spread over many cloud VMs</a:t>
            </a:r>
          </a:p>
          <a:p>
            <a:pPr lvl="1"/>
            <a:r>
              <a:rPr lang="en-US" dirty="0">
                <a:solidFill>
                  <a:srgbClr val="FF0000"/>
                </a:solidFill>
              </a:rPr>
              <a:t>Docker Swarm</a:t>
            </a:r>
          </a:p>
          <a:p>
            <a:pPr lvl="1"/>
            <a:r>
              <a:rPr lang="en-US" dirty="0"/>
              <a:t>Google’s </a:t>
            </a:r>
            <a:r>
              <a:rPr lang="en-US" dirty="0">
                <a:solidFill>
                  <a:srgbClr val="FF0000"/>
                </a:solidFill>
              </a:rPr>
              <a:t>Kubernetes</a:t>
            </a:r>
            <a:r>
              <a:rPr lang="en-US" dirty="0"/>
              <a:t> container management which Google uses for its own container management</a:t>
            </a:r>
          </a:p>
          <a:p>
            <a:pPr lvl="1"/>
            <a:r>
              <a:rPr lang="en-US" dirty="0" err="1">
                <a:solidFill>
                  <a:srgbClr val="FF0000"/>
                </a:solidFill>
              </a:rPr>
              <a:t>HTCondor</a:t>
            </a:r>
            <a:r>
              <a:rPr lang="en-US" dirty="0"/>
              <a:t> system to manage many task parallel computation.</a:t>
            </a:r>
          </a:p>
          <a:p>
            <a:pPr lvl="1"/>
            <a:r>
              <a:rPr lang="en-US" dirty="0">
                <a:solidFill>
                  <a:srgbClr val="FF0000"/>
                </a:solidFill>
              </a:rPr>
              <a:t>Mesos</a:t>
            </a:r>
            <a:r>
              <a:rPr lang="en-US" dirty="0"/>
              <a:t> provides another distributed operating system with a web interface that allows you to manage many applications in the cloud at the same time.</a:t>
            </a:r>
          </a:p>
          <a:p>
            <a:pPr lvl="1"/>
            <a:endParaRPr lang="en-US" dirty="0"/>
          </a:p>
          <a:p>
            <a:pPr lvl="1"/>
            <a:endParaRPr lang="en-US" dirty="0"/>
          </a:p>
          <a:p>
            <a:pPr lvl="1"/>
            <a:endParaRPr lang="en-US" dirty="0"/>
          </a:p>
          <a:p>
            <a:pPr lvl="1"/>
            <a:endParaRPr lang="en-US" dirty="0"/>
          </a:p>
          <a:p>
            <a:pPr lvl="1"/>
            <a:endParaRPr lang="en-US" dirty="0"/>
          </a:p>
          <a:p>
            <a:endParaRPr lang="en-US" dirty="0"/>
          </a:p>
        </p:txBody>
      </p:sp>
      <p:sp>
        <p:nvSpPr>
          <p:cNvPr id="4" name="Footer Placeholder 3">
            <a:extLst>
              <a:ext uri="{FF2B5EF4-FFF2-40B4-BE49-F238E27FC236}">
                <a16:creationId xmlns:a16="http://schemas.microsoft.com/office/drawing/2014/main" id="{37B67747-7BD2-4941-A336-8BC59244D593}"/>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CC4AD0AA-342B-E24B-855B-0A58D10C7A2A}"/>
              </a:ext>
            </a:extLst>
          </p:cNvPr>
          <p:cNvSpPr>
            <a:spLocks noGrp="1"/>
          </p:cNvSpPr>
          <p:nvPr>
            <p:ph type="sldNum" sz="quarter" idx="12"/>
          </p:nvPr>
        </p:nvSpPr>
        <p:spPr/>
        <p:txBody>
          <a:bodyPr/>
          <a:lstStyle/>
          <a:p>
            <a:fld id="{282CF0B9-EE7B-6F44-881A-1A8450A68866}" type="slidenum">
              <a:rPr lang="en-US" smtClean="0"/>
              <a:t>26</a:t>
            </a:fld>
            <a:endParaRPr lang="en-US"/>
          </a:p>
        </p:txBody>
      </p:sp>
    </p:spTree>
    <p:extLst>
      <p:ext uri="{BB962C8B-B14F-4D97-AF65-F5344CB8AC3E}">
        <p14:creationId xmlns:p14="http://schemas.microsoft.com/office/powerpoint/2010/main" val="1202420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4679D-0DC0-284F-8168-B8E8B7961384}"/>
              </a:ext>
            </a:extLst>
          </p:cNvPr>
          <p:cNvSpPr>
            <a:spLocks noGrp="1"/>
          </p:cNvSpPr>
          <p:nvPr>
            <p:ph type="title"/>
          </p:nvPr>
        </p:nvSpPr>
        <p:spPr/>
        <p:txBody>
          <a:bodyPr/>
          <a:lstStyle/>
          <a:p>
            <a:r>
              <a:rPr lang="en-US" dirty="0"/>
              <a:t>Pros and cons of computing on the cloud</a:t>
            </a:r>
          </a:p>
        </p:txBody>
      </p:sp>
      <p:sp>
        <p:nvSpPr>
          <p:cNvPr id="3" name="Content Placeholder 2">
            <a:extLst>
              <a:ext uri="{FF2B5EF4-FFF2-40B4-BE49-F238E27FC236}">
                <a16:creationId xmlns:a16="http://schemas.microsoft.com/office/drawing/2014/main" id="{27B7CAB8-ED94-144C-B888-040694221754}"/>
              </a:ext>
            </a:extLst>
          </p:cNvPr>
          <p:cNvSpPr>
            <a:spLocks noGrp="1"/>
          </p:cNvSpPr>
          <p:nvPr>
            <p:ph idx="1"/>
          </p:nvPr>
        </p:nvSpPr>
        <p:spPr/>
        <p:txBody>
          <a:bodyPr/>
          <a:lstStyle/>
          <a:p>
            <a:pPr marL="0" indent="0">
              <a:buNone/>
            </a:pPr>
            <a:r>
              <a:rPr lang="en-US" dirty="0"/>
              <a:t>We will compare the pros and cons of cloud computing in the following issues</a:t>
            </a:r>
          </a:p>
          <a:p>
            <a:pPr marL="514350" indent="-514350">
              <a:buFont typeface="+mj-lt"/>
              <a:buAutoNum type="arabicPeriod"/>
            </a:pPr>
            <a:r>
              <a:rPr lang="en-US" sz="2400" dirty="0"/>
              <a:t>Cost</a:t>
            </a:r>
          </a:p>
          <a:p>
            <a:pPr marL="514350" indent="-514350">
              <a:buFont typeface="+mj-lt"/>
              <a:buAutoNum type="arabicPeriod"/>
            </a:pPr>
            <a:r>
              <a:rPr lang="en-US" sz="2400" dirty="0"/>
              <a:t>Variety</a:t>
            </a:r>
          </a:p>
          <a:p>
            <a:pPr marL="514350" indent="-514350">
              <a:buFont typeface="+mj-lt"/>
              <a:buAutoNum type="arabicPeriod"/>
            </a:pPr>
            <a:r>
              <a:rPr lang="en-US" sz="2400" dirty="0"/>
              <a:t>Security</a:t>
            </a:r>
          </a:p>
          <a:p>
            <a:pPr marL="514350" indent="-514350">
              <a:buFont typeface="+mj-lt"/>
              <a:buAutoNum type="arabicPeriod"/>
            </a:pPr>
            <a:endParaRPr lang="en-US" sz="2400" dirty="0"/>
          </a:p>
        </p:txBody>
      </p:sp>
      <p:sp>
        <p:nvSpPr>
          <p:cNvPr id="4" name="Footer Placeholder 3">
            <a:extLst>
              <a:ext uri="{FF2B5EF4-FFF2-40B4-BE49-F238E27FC236}">
                <a16:creationId xmlns:a16="http://schemas.microsoft.com/office/drawing/2014/main" id="{EF2F2B90-EFA6-4241-A0FF-302A35B0C03F}"/>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C9477EE4-F434-2A41-83B6-C1604731FD98}"/>
              </a:ext>
            </a:extLst>
          </p:cNvPr>
          <p:cNvSpPr>
            <a:spLocks noGrp="1"/>
          </p:cNvSpPr>
          <p:nvPr>
            <p:ph type="sldNum" sz="quarter" idx="12"/>
          </p:nvPr>
        </p:nvSpPr>
        <p:spPr/>
        <p:txBody>
          <a:bodyPr/>
          <a:lstStyle/>
          <a:p>
            <a:fld id="{282CF0B9-EE7B-6F44-881A-1A8450A68866}" type="slidenum">
              <a:rPr lang="en-US" smtClean="0"/>
              <a:t>27</a:t>
            </a:fld>
            <a:endParaRPr lang="en-US"/>
          </a:p>
        </p:txBody>
      </p:sp>
    </p:spTree>
    <p:extLst>
      <p:ext uri="{BB962C8B-B14F-4D97-AF65-F5344CB8AC3E}">
        <p14:creationId xmlns:p14="http://schemas.microsoft.com/office/powerpoint/2010/main" val="823350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F4FDF-8736-1E4D-ABFE-896996ADFF33}"/>
              </a:ext>
            </a:extLst>
          </p:cNvPr>
          <p:cNvSpPr>
            <a:spLocks noGrp="1"/>
          </p:cNvSpPr>
          <p:nvPr>
            <p:ph type="title"/>
          </p:nvPr>
        </p:nvSpPr>
        <p:spPr/>
        <p:txBody>
          <a:bodyPr/>
          <a:lstStyle/>
          <a:p>
            <a:r>
              <a:rPr lang="en-US" dirty="0"/>
              <a:t>Pros and cons of computing on the cloud (1/3): </a:t>
            </a:r>
            <a:br>
              <a:rPr lang="en-US" dirty="0"/>
            </a:br>
            <a:r>
              <a:rPr lang="en-US" dirty="0">
                <a:solidFill>
                  <a:srgbClr val="FF0000"/>
                </a:solidFill>
              </a:rPr>
              <a:t>Cost</a:t>
            </a:r>
          </a:p>
        </p:txBody>
      </p:sp>
      <p:sp>
        <p:nvSpPr>
          <p:cNvPr id="3" name="Content Placeholder 2">
            <a:extLst>
              <a:ext uri="{FF2B5EF4-FFF2-40B4-BE49-F238E27FC236}">
                <a16:creationId xmlns:a16="http://schemas.microsoft.com/office/drawing/2014/main" id="{C60A7768-FD3C-3449-899C-E4162637AE61}"/>
              </a:ext>
            </a:extLst>
          </p:cNvPr>
          <p:cNvSpPr>
            <a:spLocks noGrp="1"/>
          </p:cNvSpPr>
          <p:nvPr>
            <p:ph idx="1"/>
          </p:nvPr>
        </p:nvSpPr>
        <p:spPr>
          <a:xfrm>
            <a:off x="838200" y="2141537"/>
            <a:ext cx="10515600" cy="4351338"/>
          </a:xfrm>
        </p:spPr>
        <p:txBody>
          <a:bodyPr/>
          <a:lstStyle/>
          <a:p>
            <a:r>
              <a:rPr lang="en-US" b="1" dirty="0"/>
              <a:t>Pros:</a:t>
            </a:r>
            <a:r>
              <a:rPr lang="en-US" dirty="0"/>
              <a:t> if you need a resource for only a few hours or days, the cloud is much cheaper than buying a new machine.</a:t>
            </a:r>
          </a:p>
          <a:p>
            <a:pPr lvl="1"/>
            <a:endParaRPr lang="en-US" dirty="0"/>
          </a:p>
          <a:p>
            <a:r>
              <a:rPr lang="en-US" b="1" dirty="0"/>
              <a:t>Cons:</a:t>
            </a:r>
            <a:r>
              <a:rPr lang="en-US" dirty="0"/>
              <a:t> </a:t>
            </a:r>
          </a:p>
          <a:p>
            <a:pPr lvl="1"/>
            <a:r>
              <a:rPr lang="en-US" dirty="0"/>
              <a:t>You pay for public cloud by the hour and the byte. </a:t>
            </a:r>
          </a:p>
          <a:p>
            <a:pPr lvl="1"/>
            <a:r>
              <a:rPr lang="en-US" dirty="0"/>
              <a:t>Computing the Total Cost of Ownership (TCO) of a cluster of machines housed in a university lab o r data center is not easy. </a:t>
            </a:r>
          </a:p>
          <a:p>
            <a:pPr lvl="2"/>
            <a:r>
              <a:rPr lang="en-US" dirty="0"/>
              <a:t>In many environments, power and system administration are subsidized by the institution. </a:t>
            </a:r>
          </a:p>
          <a:p>
            <a:pPr lvl="2"/>
            <a:r>
              <a:rPr lang="en-US" dirty="0"/>
              <a:t>If you need to pay only for hardware, then running your own cluster may be cheaper than renting the same services in the cloud. </a:t>
            </a:r>
          </a:p>
          <a:p>
            <a:pPr lvl="1"/>
            <a:endParaRPr lang="en-US" dirty="0"/>
          </a:p>
        </p:txBody>
      </p:sp>
      <p:sp>
        <p:nvSpPr>
          <p:cNvPr id="4" name="Footer Placeholder 3">
            <a:extLst>
              <a:ext uri="{FF2B5EF4-FFF2-40B4-BE49-F238E27FC236}">
                <a16:creationId xmlns:a16="http://schemas.microsoft.com/office/drawing/2014/main" id="{23547AD4-AE8E-E24B-BEF5-EC177A835D62}"/>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677BFDD2-F566-DD4D-90B0-879381F70948}"/>
              </a:ext>
            </a:extLst>
          </p:cNvPr>
          <p:cNvSpPr>
            <a:spLocks noGrp="1"/>
          </p:cNvSpPr>
          <p:nvPr>
            <p:ph type="sldNum" sz="quarter" idx="12"/>
          </p:nvPr>
        </p:nvSpPr>
        <p:spPr/>
        <p:txBody>
          <a:bodyPr/>
          <a:lstStyle/>
          <a:p>
            <a:fld id="{282CF0B9-EE7B-6F44-881A-1A8450A68866}" type="slidenum">
              <a:rPr lang="en-US" smtClean="0"/>
              <a:t>28</a:t>
            </a:fld>
            <a:endParaRPr lang="en-US"/>
          </a:p>
        </p:txBody>
      </p:sp>
    </p:spTree>
    <p:extLst>
      <p:ext uri="{BB962C8B-B14F-4D97-AF65-F5344CB8AC3E}">
        <p14:creationId xmlns:p14="http://schemas.microsoft.com/office/powerpoint/2010/main" val="531919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B1B9E-11A6-F948-B560-D2B085CB88C6}"/>
              </a:ext>
            </a:extLst>
          </p:cNvPr>
          <p:cNvSpPr>
            <a:spLocks noGrp="1"/>
          </p:cNvSpPr>
          <p:nvPr>
            <p:ph type="title"/>
          </p:nvPr>
        </p:nvSpPr>
        <p:spPr/>
        <p:txBody>
          <a:bodyPr/>
          <a:lstStyle/>
          <a:p>
            <a:r>
              <a:rPr lang="en-US" dirty="0"/>
              <a:t>Pros and cons of computing on the cloud (2/3): </a:t>
            </a:r>
            <a:br>
              <a:rPr lang="en-US" dirty="0"/>
            </a:br>
            <a:r>
              <a:rPr lang="en-US" dirty="0">
                <a:solidFill>
                  <a:srgbClr val="FF0000"/>
                </a:solidFill>
              </a:rPr>
              <a:t>Variety</a:t>
            </a:r>
          </a:p>
        </p:txBody>
      </p:sp>
      <p:sp>
        <p:nvSpPr>
          <p:cNvPr id="3" name="Content Placeholder 2">
            <a:extLst>
              <a:ext uri="{FF2B5EF4-FFF2-40B4-BE49-F238E27FC236}">
                <a16:creationId xmlns:a16="http://schemas.microsoft.com/office/drawing/2014/main" id="{A5B92B28-2D19-3F45-87BA-99D9031C5745}"/>
              </a:ext>
            </a:extLst>
          </p:cNvPr>
          <p:cNvSpPr>
            <a:spLocks noGrp="1"/>
          </p:cNvSpPr>
          <p:nvPr>
            <p:ph idx="1"/>
          </p:nvPr>
        </p:nvSpPr>
        <p:spPr>
          <a:xfrm>
            <a:off x="838200" y="2367046"/>
            <a:ext cx="10515600" cy="4351338"/>
          </a:xfrm>
        </p:spPr>
        <p:txBody>
          <a:bodyPr/>
          <a:lstStyle/>
          <a:p>
            <a:r>
              <a:rPr lang="en-US" b="1" dirty="0"/>
              <a:t>Pros: </a:t>
            </a:r>
            <a:r>
              <a:rPr lang="en-US" dirty="0"/>
              <a:t>public cloud systems provide access to a growing diversity of computer systems and dozens of machine configurations:</a:t>
            </a:r>
          </a:p>
          <a:p>
            <a:pPr lvl="1"/>
            <a:r>
              <a:rPr lang="en-US" dirty="0"/>
              <a:t>ranging from a single core with a gigabyte of memory to multicore systems with GPU accelerators and massive amounts of memory</a:t>
            </a:r>
          </a:p>
          <a:p>
            <a:endParaRPr lang="en-US" dirty="0"/>
          </a:p>
          <a:p>
            <a:endParaRPr lang="en-US" dirty="0"/>
          </a:p>
          <a:p>
            <a:r>
              <a:rPr lang="en-US" b="1" dirty="0"/>
              <a:t>Cons:</a:t>
            </a:r>
            <a:r>
              <a:rPr lang="en-US" dirty="0"/>
              <a:t> the cloud does not provide every type of computing that you may require, at least not today. </a:t>
            </a:r>
          </a:p>
          <a:p>
            <a:pPr lvl="1"/>
            <a:r>
              <a:rPr lang="en-US" dirty="0"/>
              <a:t>In particular, it is not a proper substitute for a large supercomputer.</a:t>
            </a:r>
          </a:p>
          <a:p>
            <a:endParaRPr lang="en-US" dirty="0"/>
          </a:p>
          <a:p>
            <a:endParaRPr lang="en-US" dirty="0"/>
          </a:p>
        </p:txBody>
      </p:sp>
      <p:sp>
        <p:nvSpPr>
          <p:cNvPr id="4" name="Footer Placeholder 3">
            <a:extLst>
              <a:ext uri="{FF2B5EF4-FFF2-40B4-BE49-F238E27FC236}">
                <a16:creationId xmlns:a16="http://schemas.microsoft.com/office/drawing/2014/main" id="{3CE76B26-262C-464A-A73B-C96AB21A65C6}"/>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8D32FB37-8E39-F441-9B5A-9BF4107F0080}"/>
              </a:ext>
            </a:extLst>
          </p:cNvPr>
          <p:cNvSpPr>
            <a:spLocks noGrp="1"/>
          </p:cNvSpPr>
          <p:nvPr>
            <p:ph type="sldNum" sz="quarter" idx="12"/>
          </p:nvPr>
        </p:nvSpPr>
        <p:spPr/>
        <p:txBody>
          <a:bodyPr/>
          <a:lstStyle/>
          <a:p>
            <a:fld id="{282CF0B9-EE7B-6F44-881A-1A8450A68866}" type="slidenum">
              <a:rPr lang="en-US" smtClean="0"/>
              <a:t>29</a:t>
            </a:fld>
            <a:endParaRPr lang="en-US"/>
          </a:p>
        </p:txBody>
      </p:sp>
    </p:spTree>
    <p:extLst>
      <p:ext uri="{BB962C8B-B14F-4D97-AF65-F5344CB8AC3E}">
        <p14:creationId xmlns:p14="http://schemas.microsoft.com/office/powerpoint/2010/main" val="29492419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E0FE8-6DBA-4A45-9CCE-11B500632B84}"/>
              </a:ext>
            </a:extLst>
          </p:cNvPr>
          <p:cNvSpPr>
            <a:spLocks noGrp="1"/>
          </p:cNvSpPr>
          <p:nvPr>
            <p:ph type="title"/>
          </p:nvPr>
        </p:nvSpPr>
        <p:spPr>
          <a:xfrm>
            <a:off x="838200" y="239464"/>
            <a:ext cx="10515600" cy="1325563"/>
          </a:xfrm>
        </p:spPr>
        <p:txBody>
          <a:bodyPr/>
          <a:lstStyle/>
          <a:p>
            <a:r>
              <a:rPr lang="en-US" dirty="0"/>
              <a:t>Lecture 3: Compute in the Cloud</a:t>
            </a:r>
          </a:p>
        </p:txBody>
      </p:sp>
      <p:sp>
        <p:nvSpPr>
          <p:cNvPr id="4" name="TextBox 3">
            <a:extLst>
              <a:ext uri="{FF2B5EF4-FFF2-40B4-BE49-F238E27FC236}">
                <a16:creationId xmlns:a16="http://schemas.microsoft.com/office/drawing/2014/main" id="{34A025EC-7343-6D4D-BCEE-1F0309553015}"/>
              </a:ext>
            </a:extLst>
          </p:cNvPr>
          <p:cNvSpPr txBox="1"/>
          <p:nvPr/>
        </p:nvSpPr>
        <p:spPr>
          <a:xfrm>
            <a:off x="889243" y="1709711"/>
            <a:ext cx="3505200" cy="3908762"/>
          </a:xfrm>
          <a:prstGeom prst="rect">
            <a:avLst/>
          </a:prstGeom>
          <a:noFill/>
          <a:ln w="38100">
            <a:noFill/>
          </a:ln>
        </p:spPr>
        <p:txBody>
          <a:bodyPr wrap="square" rtlCol="0">
            <a:spAutoFit/>
          </a:bodyPr>
          <a:lstStyle/>
          <a:p>
            <a:pPr algn="ctr"/>
            <a:r>
              <a:rPr lang="en-US" sz="2400" b="1" dirty="0"/>
              <a:t>provider-independent Compute in the cloud</a:t>
            </a:r>
          </a:p>
          <a:p>
            <a:pPr algn="ctr"/>
            <a:endParaRPr lang="en-US" sz="2400" b="1" dirty="0"/>
          </a:p>
          <a:p>
            <a:r>
              <a:rPr lang="en-US" sz="2400" b="1" dirty="0"/>
              <a:t>Reading:</a:t>
            </a:r>
          </a:p>
          <a:p>
            <a:pPr marL="228600" lvl="1"/>
            <a:r>
              <a:rPr lang="en-US" sz="2000" dirty="0">
                <a:highlight>
                  <a:srgbClr val="FFFF00"/>
                </a:highlight>
              </a:rPr>
              <a:t>CCSE:</a:t>
            </a:r>
          </a:p>
          <a:p>
            <a:pPr marL="228600" lvl="1"/>
            <a:r>
              <a:rPr lang="en-US" sz="2000" b="1" dirty="0"/>
              <a:t>Chapter 4:</a:t>
            </a:r>
            <a:r>
              <a:rPr lang="en-US" sz="2000" dirty="0"/>
              <a:t> Computing as a service</a:t>
            </a:r>
          </a:p>
          <a:p>
            <a:pPr lvl="1" indent="-228600"/>
            <a:r>
              <a:rPr lang="en-US" sz="2000" b="1" dirty="0"/>
              <a:t>Chapter 5:</a:t>
            </a:r>
            <a:r>
              <a:rPr lang="en-US" sz="2000" dirty="0"/>
              <a:t> Using and Managing VMs.</a:t>
            </a:r>
          </a:p>
          <a:p>
            <a:pPr lvl="1" indent="-228600"/>
            <a:endParaRPr lang="en-US" sz="1600" dirty="0"/>
          </a:p>
          <a:p>
            <a:pPr algn="ctr"/>
            <a:endParaRPr lang="en-US" sz="2400" b="1" dirty="0"/>
          </a:p>
          <a:p>
            <a:endParaRPr lang="en-US" sz="1200" dirty="0"/>
          </a:p>
        </p:txBody>
      </p:sp>
      <p:sp>
        <p:nvSpPr>
          <p:cNvPr id="6" name="TextBox 5">
            <a:extLst>
              <a:ext uri="{FF2B5EF4-FFF2-40B4-BE49-F238E27FC236}">
                <a16:creationId xmlns:a16="http://schemas.microsoft.com/office/drawing/2014/main" id="{ED15ED92-D037-3644-AD98-E5E59AAACFCE}"/>
              </a:ext>
            </a:extLst>
          </p:cNvPr>
          <p:cNvSpPr txBox="1"/>
          <p:nvPr/>
        </p:nvSpPr>
        <p:spPr>
          <a:xfrm>
            <a:off x="4678583" y="1565027"/>
            <a:ext cx="3129185" cy="4052328"/>
          </a:xfrm>
          <a:prstGeom prst="rect">
            <a:avLst/>
          </a:prstGeom>
          <a:noFill/>
          <a:ln w="38100">
            <a:noFill/>
          </a:ln>
        </p:spPr>
        <p:txBody>
          <a:bodyPr wrap="square" rtlCol="0">
            <a:spAutoFit/>
          </a:bodyPr>
          <a:lstStyle/>
          <a:p>
            <a:pPr algn="ctr"/>
            <a:r>
              <a:rPr lang="en-US" sz="2400" b="1" dirty="0"/>
              <a:t>Compute in AWS</a:t>
            </a:r>
          </a:p>
          <a:p>
            <a:endParaRPr lang="en-US" sz="1200" dirty="0"/>
          </a:p>
          <a:p>
            <a:r>
              <a:rPr lang="en-US" sz="2133" dirty="0">
                <a:solidFill>
                  <a:srgbClr val="0070C0"/>
                </a:solidFill>
              </a:rPr>
              <a:t>AWS Module 6: Compute</a:t>
            </a:r>
          </a:p>
          <a:p>
            <a:endParaRPr lang="en-US" sz="1200" dirty="0"/>
          </a:p>
          <a:p>
            <a:endParaRPr lang="en-US" sz="1200" dirty="0"/>
          </a:p>
          <a:p>
            <a:r>
              <a:rPr lang="en-US" sz="1600" b="1" dirty="0"/>
              <a:t>Lab 2: Module 6, Lab 3: </a:t>
            </a:r>
            <a:r>
              <a:rPr lang="en-US" sz="1600" dirty="0"/>
              <a:t>Introduction to EC2</a:t>
            </a:r>
          </a:p>
          <a:p>
            <a:pPr lvl="1" indent="-228600"/>
            <a:endParaRPr lang="en-US" sz="1600" dirty="0">
              <a:highlight>
                <a:srgbClr val="FFFF00"/>
              </a:highlight>
            </a:endParaRPr>
          </a:p>
          <a:p>
            <a:pPr lvl="1" indent="-228600"/>
            <a:r>
              <a:rPr lang="en-US" sz="2000">
                <a:highlight>
                  <a:srgbClr val="FFFF00"/>
                </a:highlight>
              </a:rPr>
              <a:t>AWSCD</a:t>
            </a:r>
            <a:r>
              <a:rPr lang="en-US" sz="2000" dirty="0">
                <a:highlight>
                  <a:srgbClr val="FFFF00"/>
                </a:highlight>
              </a:rPr>
              <a:t>:</a:t>
            </a:r>
          </a:p>
          <a:p>
            <a:pPr lvl="1" indent="-228600"/>
            <a:r>
              <a:rPr lang="en-US" sz="2000" dirty="0"/>
              <a:t>Chapter 2: pages 37-50</a:t>
            </a:r>
            <a:endParaRPr lang="en-US" sz="1600" dirty="0"/>
          </a:p>
          <a:p>
            <a:r>
              <a:rPr lang="en-US" sz="1600" dirty="0"/>
              <a:t> </a:t>
            </a:r>
          </a:p>
          <a:p>
            <a:endParaRPr lang="en-US" sz="1600" dirty="0"/>
          </a:p>
          <a:p>
            <a:endParaRPr lang="en-US" sz="1600" dirty="0"/>
          </a:p>
          <a:p>
            <a:endParaRPr lang="en-US" sz="1600" dirty="0"/>
          </a:p>
          <a:p>
            <a:endParaRPr lang="en-US" sz="1200" dirty="0"/>
          </a:p>
          <a:p>
            <a:endParaRPr lang="en-US" sz="1200" dirty="0"/>
          </a:p>
        </p:txBody>
      </p:sp>
      <p:sp>
        <p:nvSpPr>
          <p:cNvPr id="8" name="TextBox 7">
            <a:extLst>
              <a:ext uri="{FF2B5EF4-FFF2-40B4-BE49-F238E27FC236}">
                <a16:creationId xmlns:a16="http://schemas.microsoft.com/office/drawing/2014/main" id="{24625346-540F-F847-8642-569FA0E81B7E}"/>
              </a:ext>
            </a:extLst>
          </p:cNvPr>
          <p:cNvSpPr txBox="1"/>
          <p:nvPr/>
        </p:nvSpPr>
        <p:spPr>
          <a:xfrm>
            <a:off x="8183783" y="1709711"/>
            <a:ext cx="3505200" cy="2995564"/>
          </a:xfrm>
          <a:prstGeom prst="rect">
            <a:avLst/>
          </a:prstGeom>
          <a:noFill/>
          <a:ln w="38100">
            <a:noFill/>
          </a:ln>
        </p:spPr>
        <p:txBody>
          <a:bodyPr wrap="square" rtlCol="0">
            <a:spAutoFit/>
          </a:bodyPr>
          <a:lstStyle/>
          <a:p>
            <a:pPr algn="ctr"/>
            <a:r>
              <a:rPr lang="en-US" sz="2400" b="1" dirty="0"/>
              <a:t>Compute in GCP</a:t>
            </a:r>
          </a:p>
          <a:p>
            <a:endParaRPr lang="en-US" sz="1200" dirty="0"/>
          </a:p>
          <a:p>
            <a:r>
              <a:rPr lang="en-US" sz="2133" dirty="0">
                <a:solidFill>
                  <a:srgbClr val="FF0000"/>
                </a:solidFill>
              </a:rPr>
              <a:t>GCP Module 3: Use GCP to build your Apps.</a:t>
            </a:r>
          </a:p>
          <a:p>
            <a:endParaRPr lang="en-US" sz="1200" dirty="0"/>
          </a:p>
          <a:p>
            <a:r>
              <a:rPr lang="en-US" sz="1400" dirty="0"/>
              <a:t>3.1, 3.2,3.3, and 3.4</a:t>
            </a:r>
          </a:p>
          <a:p>
            <a:endParaRPr lang="en-US" sz="1200" dirty="0"/>
          </a:p>
          <a:p>
            <a:pPr marL="114300" lvl="1" indent="-57150"/>
            <a:r>
              <a:rPr lang="en-US" sz="1600" b="1" dirty="0"/>
              <a:t>Lab 2: </a:t>
            </a:r>
            <a:r>
              <a:rPr lang="en-US" sz="1600" dirty="0">
                <a:hlinkClick r:id="rId3"/>
              </a:rPr>
              <a:t>Qwiklab: Creating a Virtual Machine</a:t>
            </a:r>
            <a:endParaRPr lang="en-US" sz="1600" dirty="0"/>
          </a:p>
          <a:p>
            <a:pPr marL="114300" lvl="1" indent="-57150"/>
            <a:endParaRPr lang="en-US" sz="1600" dirty="0"/>
          </a:p>
          <a:p>
            <a:endParaRPr lang="en-US" sz="1200" dirty="0"/>
          </a:p>
          <a:p>
            <a:endParaRPr lang="en-US" sz="1200" dirty="0"/>
          </a:p>
        </p:txBody>
      </p:sp>
      <p:sp>
        <p:nvSpPr>
          <p:cNvPr id="3" name="Rectangle 2">
            <a:extLst>
              <a:ext uri="{FF2B5EF4-FFF2-40B4-BE49-F238E27FC236}">
                <a16:creationId xmlns:a16="http://schemas.microsoft.com/office/drawing/2014/main" id="{EBC61583-F952-E242-B4DB-64CE08ED3C6F}"/>
              </a:ext>
            </a:extLst>
          </p:cNvPr>
          <p:cNvSpPr/>
          <p:nvPr/>
        </p:nvSpPr>
        <p:spPr>
          <a:xfrm>
            <a:off x="879034" y="1547495"/>
            <a:ext cx="3505200" cy="481729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E6A82A-A1B2-C84C-9132-DE665959FFB7}"/>
              </a:ext>
            </a:extLst>
          </p:cNvPr>
          <p:cNvSpPr/>
          <p:nvPr/>
        </p:nvSpPr>
        <p:spPr>
          <a:xfrm>
            <a:off x="4562034" y="1547495"/>
            <a:ext cx="3505200" cy="481729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3C951EC-AAF6-8E4E-B519-392354810C9E}"/>
              </a:ext>
            </a:extLst>
          </p:cNvPr>
          <p:cNvSpPr/>
          <p:nvPr/>
        </p:nvSpPr>
        <p:spPr>
          <a:xfrm>
            <a:off x="8163366" y="1547494"/>
            <a:ext cx="3505200" cy="481729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CE6F6C31-189A-8F4B-BC6A-8695735D712B}"/>
              </a:ext>
            </a:extLst>
          </p:cNvPr>
          <p:cNvSpPr>
            <a:spLocks noGrp="1"/>
          </p:cNvSpPr>
          <p:nvPr>
            <p:ph type="ftr" sz="quarter" idx="11"/>
          </p:nvPr>
        </p:nvSpPr>
        <p:spPr/>
        <p:txBody>
          <a:bodyPr/>
          <a:lstStyle/>
          <a:p>
            <a:r>
              <a:rPr lang="en-US" dirty="0"/>
              <a:t>Distributed and Cloud Computing – Fall 2021</a:t>
            </a:r>
          </a:p>
        </p:txBody>
      </p:sp>
      <p:sp>
        <p:nvSpPr>
          <p:cNvPr id="7" name="Slide Number Placeholder 6">
            <a:extLst>
              <a:ext uri="{FF2B5EF4-FFF2-40B4-BE49-F238E27FC236}">
                <a16:creationId xmlns:a16="http://schemas.microsoft.com/office/drawing/2014/main" id="{2CDC4CA1-C334-B34A-B1F4-1AD0B8D6E4E4}"/>
              </a:ext>
            </a:extLst>
          </p:cNvPr>
          <p:cNvSpPr>
            <a:spLocks noGrp="1"/>
          </p:cNvSpPr>
          <p:nvPr>
            <p:ph type="sldNum" sz="quarter" idx="12"/>
          </p:nvPr>
        </p:nvSpPr>
        <p:spPr/>
        <p:txBody>
          <a:bodyPr/>
          <a:lstStyle/>
          <a:p>
            <a:fld id="{282CF0B9-EE7B-6F44-881A-1A8450A68866}" type="slidenum">
              <a:rPr lang="en-US" smtClean="0"/>
              <a:t>3</a:t>
            </a:fld>
            <a:endParaRPr lang="en-US" dirty="0"/>
          </a:p>
        </p:txBody>
      </p:sp>
    </p:spTree>
    <p:extLst>
      <p:ext uri="{BB962C8B-B14F-4D97-AF65-F5344CB8AC3E}">
        <p14:creationId xmlns:p14="http://schemas.microsoft.com/office/powerpoint/2010/main" val="1077439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9355F-1660-DE46-A382-66225E4C24A6}"/>
              </a:ext>
            </a:extLst>
          </p:cNvPr>
          <p:cNvSpPr>
            <a:spLocks noGrp="1"/>
          </p:cNvSpPr>
          <p:nvPr>
            <p:ph type="title"/>
          </p:nvPr>
        </p:nvSpPr>
        <p:spPr/>
        <p:txBody>
          <a:bodyPr/>
          <a:lstStyle/>
          <a:p>
            <a:r>
              <a:rPr lang="en-US" dirty="0"/>
              <a:t>Pros and cons of computing on the cloud (3/3): </a:t>
            </a:r>
            <a:br>
              <a:rPr lang="en-US" dirty="0"/>
            </a:br>
            <a:r>
              <a:rPr lang="en-US" dirty="0">
                <a:solidFill>
                  <a:srgbClr val="FF0000"/>
                </a:solidFill>
              </a:rPr>
              <a:t>Security</a:t>
            </a:r>
          </a:p>
        </p:txBody>
      </p:sp>
      <p:sp>
        <p:nvSpPr>
          <p:cNvPr id="3" name="Content Placeholder 2">
            <a:extLst>
              <a:ext uri="{FF2B5EF4-FFF2-40B4-BE49-F238E27FC236}">
                <a16:creationId xmlns:a16="http://schemas.microsoft.com/office/drawing/2014/main" id="{5C408487-7D51-3241-93B0-66B864F6BC3E}"/>
              </a:ext>
            </a:extLst>
          </p:cNvPr>
          <p:cNvSpPr>
            <a:spLocks noGrp="1"/>
          </p:cNvSpPr>
          <p:nvPr>
            <p:ph idx="1"/>
          </p:nvPr>
        </p:nvSpPr>
        <p:spPr>
          <a:xfrm>
            <a:off x="838200" y="2141537"/>
            <a:ext cx="10515600" cy="4351338"/>
          </a:xfrm>
        </p:spPr>
        <p:txBody>
          <a:bodyPr/>
          <a:lstStyle/>
          <a:p>
            <a:r>
              <a:rPr lang="en-US" b="1" dirty="0"/>
              <a:t>Pros:</a:t>
            </a:r>
            <a:r>
              <a:rPr lang="en-US" dirty="0"/>
              <a:t> Commercial cloud providers have excellent security. They also make it easy to create a virtual network that integrates cloud resources into your network.</a:t>
            </a:r>
          </a:p>
          <a:p>
            <a:endParaRPr lang="en-US" dirty="0"/>
          </a:p>
          <a:p>
            <a:r>
              <a:rPr lang="en-US" b="1" dirty="0"/>
              <a:t>Cons: </a:t>
            </a:r>
            <a:r>
              <a:rPr lang="en-US" dirty="0"/>
              <a:t>highly sensitive data, such as medical information, cannot be moved outside your firewall. </a:t>
            </a:r>
          </a:p>
          <a:p>
            <a:pPr lvl="1"/>
            <a:r>
              <a:rPr lang="en-US" dirty="0"/>
              <a:t>there are ways to extend your network into the cloud, and the cloud providers provide HIPAA-compliant facilities. However, the paperwork involved in getting approval to use these solutions may be daunting.</a:t>
            </a:r>
          </a:p>
          <a:p>
            <a:endParaRPr lang="en-US" dirty="0"/>
          </a:p>
          <a:p>
            <a:endParaRPr lang="en-US" dirty="0"/>
          </a:p>
        </p:txBody>
      </p:sp>
      <p:sp>
        <p:nvSpPr>
          <p:cNvPr id="4" name="Footer Placeholder 3">
            <a:extLst>
              <a:ext uri="{FF2B5EF4-FFF2-40B4-BE49-F238E27FC236}">
                <a16:creationId xmlns:a16="http://schemas.microsoft.com/office/drawing/2014/main" id="{ED9E2460-AE4B-254C-9B04-810B2F7BE671}"/>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693C97F3-90A4-1442-B493-21F38543B745}"/>
              </a:ext>
            </a:extLst>
          </p:cNvPr>
          <p:cNvSpPr>
            <a:spLocks noGrp="1"/>
          </p:cNvSpPr>
          <p:nvPr>
            <p:ph type="sldNum" sz="quarter" idx="12"/>
          </p:nvPr>
        </p:nvSpPr>
        <p:spPr/>
        <p:txBody>
          <a:bodyPr/>
          <a:lstStyle/>
          <a:p>
            <a:fld id="{282CF0B9-EE7B-6F44-881A-1A8450A68866}" type="slidenum">
              <a:rPr lang="en-US" smtClean="0"/>
              <a:t>30</a:t>
            </a:fld>
            <a:endParaRPr lang="en-US"/>
          </a:p>
        </p:txBody>
      </p:sp>
    </p:spTree>
    <p:extLst>
      <p:ext uri="{BB962C8B-B14F-4D97-AF65-F5344CB8AC3E}">
        <p14:creationId xmlns:p14="http://schemas.microsoft.com/office/powerpoint/2010/main" val="599999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8C0F4-65D2-3640-AA40-B0F14F5EB2B9}"/>
              </a:ext>
            </a:extLst>
          </p:cNvPr>
          <p:cNvSpPr>
            <a:spLocks noGrp="1"/>
          </p:cNvSpPr>
          <p:nvPr>
            <p:ph type="title"/>
          </p:nvPr>
        </p:nvSpPr>
        <p:spPr/>
        <p:txBody>
          <a:bodyPr/>
          <a:lstStyle/>
          <a:p>
            <a:r>
              <a:rPr lang="en-US" dirty="0"/>
              <a:t>Other Cons for the cloud</a:t>
            </a:r>
          </a:p>
        </p:txBody>
      </p:sp>
      <p:sp>
        <p:nvSpPr>
          <p:cNvPr id="3" name="Content Placeholder 2">
            <a:extLst>
              <a:ext uri="{FF2B5EF4-FFF2-40B4-BE49-F238E27FC236}">
                <a16:creationId xmlns:a16="http://schemas.microsoft.com/office/drawing/2014/main" id="{A5B3F94A-E988-AA45-B57C-5C9D7AA688A9}"/>
              </a:ext>
            </a:extLst>
          </p:cNvPr>
          <p:cNvSpPr>
            <a:spLocks noGrp="1"/>
          </p:cNvSpPr>
          <p:nvPr>
            <p:ph idx="1"/>
          </p:nvPr>
        </p:nvSpPr>
        <p:spPr/>
        <p:txBody>
          <a:bodyPr/>
          <a:lstStyle/>
          <a:p>
            <a:r>
              <a:rPr lang="en-US" sz="2000" b="1" dirty="0"/>
              <a:t>Upgradeability:</a:t>
            </a:r>
            <a:r>
              <a:rPr lang="en-US" sz="2000" dirty="0"/>
              <a:t> cloud hardware is constantly upgraded. Hardware that you buy is out of date the day that it is delivered, and becomes obsolete quickly</a:t>
            </a:r>
          </a:p>
          <a:p>
            <a:endParaRPr lang="en-US" sz="2000" b="1" dirty="0"/>
          </a:p>
          <a:p>
            <a:r>
              <a:rPr lang="en-US" sz="2000" b="1" dirty="0"/>
              <a:t>Simplicity:</a:t>
            </a:r>
            <a:r>
              <a:rPr lang="en-US" sz="2000" dirty="0"/>
              <a:t> You can manage your cloud resources from a web portal that is easy to navigate. Managing your own private cluster may require sophisticated system administration skill s.</a:t>
            </a:r>
          </a:p>
          <a:p>
            <a:endParaRPr lang="en-US" sz="2000" b="1" dirty="0"/>
          </a:p>
          <a:p>
            <a:r>
              <a:rPr lang="en-US" sz="2000" b="1" dirty="0"/>
              <a:t>Scalability:</a:t>
            </a:r>
            <a:r>
              <a:rPr lang="en-US" sz="2000" dirty="0"/>
              <a:t> start with a small number of servers, but as your project grows, you want to be able to expand easily without the hassle of managing your own racks of servers.</a:t>
            </a:r>
          </a:p>
          <a:p>
            <a:endParaRPr lang="en-US" sz="2000" b="1" dirty="0"/>
          </a:p>
          <a:p>
            <a:r>
              <a:rPr lang="en-US" sz="2000" b="1" dirty="0"/>
              <a:t>Configurability:</a:t>
            </a:r>
            <a:r>
              <a:rPr lang="en-US" sz="2000" dirty="0"/>
              <a:t> you can get complete virtual machines or containers with all the standard software you need pre-installed</a:t>
            </a:r>
          </a:p>
          <a:p>
            <a:endParaRPr lang="en-US" sz="2000" dirty="0"/>
          </a:p>
          <a:p>
            <a:endParaRPr lang="en-US" dirty="0"/>
          </a:p>
        </p:txBody>
      </p:sp>
      <p:sp>
        <p:nvSpPr>
          <p:cNvPr id="4" name="Footer Placeholder 3">
            <a:extLst>
              <a:ext uri="{FF2B5EF4-FFF2-40B4-BE49-F238E27FC236}">
                <a16:creationId xmlns:a16="http://schemas.microsoft.com/office/drawing/2014/main" id="{D280F3E9-2E0E-4E4D-B6DB-00B3E6E25256}"/>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D7AAB670-729C-4848-A291-0BD0E43AEBED}"/>
              </a:ext>
            </a:extLst>
          </p:cNvPr>
          <p:cNvSpPr>
            <a:spLocks noGrp="1"/>
          </p:cNvSpPr>
          <p:nvPr>
            <p:ph type="sldNum" sz="quarter" idx="12"/>
          </p:nvPr>
        </p:nvSpPr>
        <p:spPr/>
        <p:txBody>
          <a:bodyPr/>
          <a:lstStyle/>
          <a:p>
            <a:fld id="{282CF0B9-EE7B-6F44-881A-1A8450A68866}" type="slidenum">
              <a:rPr lang="en-US" smtClean="0"/>
              <a:t>31</a:t>
            </a:fld>
            <a:endParaRPr lang="en-US"/>
          </a:p>
        </p:txBody>
      </p:sp>
    </p:spTree>
    <p:extLst>
      <p:ext uri="{BB962C8B-B14F-4D97-AF65-F5344CB8AC3E}">
        <p14:creationId xmlns:p14="http://schemas.microsoft.com/office/powerpoint/2010/main" val="42595825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a:t>Module 6: Compute</a:t>
            </a:r>
          </a:p>
        </p:txBody>
      </p:sp>
      <p:sp>
        <p:nvSpPr>
          <p:cNvPr id="2" name="Text Placeholder 1">
            <a:extLst>
              <a:ext uri="{FF2B5EF4-FFF2-40B4-BE49-F238E27FC236}">
                <a16:creationId xmlns:a16="http://schemas.microsoft.com/office/drawing/2014/main" id="{9D88EA70-1A6F-3D46-88BA-3D72648154E8}"/>
              </a:ext>
            </a:extLst>
          </p:cNvPr>
          <p:cNvSpPr>
            <a:spLocks noGrp="1"/>
          </p:cNvSpPr>
          <p:nvPr>
            <p:ph type="body" sz="quarter" idx="10"/>
          </p:nvPr>
        </p:nvSpPr>
        <p:spPr/>
        <p:txBody>
          <a:bodyPr/>
          <a:lstStyle/>
          <a:p>
            <a:r>
              <a:rPr lang="en-US" dirty="0"/>
              <a:t>AWS Academy Cloud Foundations</a:t>
            </a:r>
          </a:p>
        </p:txBody>
      </p:sp>
      <p:sp>
        <p:nvSpPr>
          <p:cNvPr id="3" name="TextBox 2">
            <a:extLst>
              <a:ext uri="{FF2B5EF4-FFF2-40B4-BE49-F238E27FC236}">
                <a16:creationId xmlns:a16="http://schemas.microsoft.com/office/drawing/2014/main" id="{2BF71BF0-65C0-7B4D-A453-0F18B854B995}"/>
              </a:ext>
            </a:extLst>
          </p:cNvPr>
          <p:cNvSpPr txBox="1"/>
          <p:nvPr/>
        </p:nvSpPr>
        <p:spPr>
          <a:xfrm>
            <a:off x="251791" y="6480313"/>
            <a:ext cx="4108174"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Light" charset="0"/>
                <a:ea typeface="Amazon Ember Light" charset="0"/>
                <a:cs typeface="Amazon Ember Light" charset="0"/>
              </a:rPr>
              <a:t>© 2019, Amazon Web Services, Inc. or its Affiliates. All rights reserved.</a:t>
            </a:r>
          </a:p>
        </p:txBody>
      </p:sp>
    </p:spTree>
    <p:custDataLst>
      <p:tags r:id="rId1"/>
    </p:custDataLst>
    <p:extLst>
      <p:ext uri="{BB962C8B-B14F-4D97-AF65-F5344CB8AC3E}">
        <p14:creationId xmlns:p14="http://schemas.microsoft.com/office/powerpoint/2010/main" val="16977413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Module overview</a:t>
            </a:r>
          </a:p>
        </p:txBody>
      </p:sp>
      <p:sp>
        <p:nvSpPr>
          <p:cNvPr id="5" name="Content Placeholder 4"/>
          <p:cNvSpPr>
            <a:spLocks noGrp="1"/>
          </p:cNvSpPr>
          <p:nvPr>
            <p:ph idx="1"/>
          </p:nvPr>
        </p:nvSpPr>
        <p:spPr/>
        <p:txBody>
          <a:bodyPr/>
          <a:lstStyle/>
          <a:p>
            <a:pPr marL="0" indent="0">
              <a:buNone/>
            </a:pPr>
            <a:r>
              <a:rPr lang="en-US" b="1" dirty="0">
                <a:latin typeface="+mn-lt"/>
              </a:rPr>
              <a:t>Topics</a:t>
            </a:r>
          </a:p>
          <a:p>
            <a:r>
              <a:rPr lang="en-US" sz="2000" dirty="0">
                <a:latin typeface="+mn-lt"/>
              </a:rPr>
              <a:t>Compute services overview</a:t>
            </a:r>
          </a:p>
          <a:p>
            <a:r>
              <a:rPr lang="en-US" sz="2000" dirty="0">
                <a:latin typeface="+mn-lt"/>
              </a:rPr>
              <a:t>Amazon EC2</a:t>
            </a:r>
          </a:p>
          <a:p>
            <a:r>
              <a:rPr lang="en-US" sz="2000" dirty="0">
                <a:latin typeface="+mn-lt"/>
              </a:rPr>
              <a:t>Amazon EC2 cost optimization</a:t>
            </a:r>
          </a:p>
          <a:p>
            <a:r>
              <a:rPr lang="en-US" sz="2000" dirty="0">
                <a:latin typeface="+mn-lt"/>
              </a:rPr>
              <a:t>Container services</a:t>
            </a:r>
          </a:p>
          <a:p>
            <a:r>
              <a:rPr lang="en-US" sz="2000" dirty="0">
                <a:latin typeface="+mn-lt"/>
              </a:rPr>
              <a:t>Introduction to AWS Lambda</a:t>
            </a:r>
          </a:p>
          <a:p>
            <a:r>
              <a:rPr lang="en-US" sz="2000" dirty="0">
                <a:latin typeface="+mn-lt"/>
              </a:rPr>
              <a:t>Introduction to AWS Elastic Beanstalk</a:t>
            </a:r>
          </a:p>
          <a:p>
            <a:pPr marL="0" indent="0">
              <a:buNone/>
            </a:pPr>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p:txBody>
      </p:sp>
      <p:sp>
        <p:nvSpPr>
          <p:cNvPr id="6" name="Content Placeholder 5">
            <a:extLst>
              <a:ext uri="{FF2B5EF4-FFF2-40B4-BE49-F238E27FC236}">
                <a16:creationId xmlns:a16="http://schemas.microsoft.com/office/drawing/2014/main" id="{79AB60CE-670C-974B-8C37-C3795121745F}"/>
              </a:ext>
            </a:extLst>
          </p:cNvPr>
          <p:cNvSpPr>
            <a:spLocks noGrp="1"/>
          </p:cNvSpPr>
          <p:nvPr>
            <p:ph idx="13"/>
          </p:nvPr>
        </p:nvSpPr>
        <p:spPr/>
        <p:txBody>
          <a:bodyPr/>
          <a:lstStyle/>
          <a:p>
            <a:pPr marL="0" indent="0">
              <a:buNone/>
            </a:pPr>
            <a:r>
              <a:rPr lang="en-US" b="1" dirty="0">
                <a:latin typeface="+mn-lt"/>
              </a:rPr>
              <a:t>Activities</a:t>
            </a:r>
          </a:p>
          <a:p>
            <a:r>
              <a:rPr lang="en-US" sz="2000" dirty="0">
                <a:latin typeface="+mn-lt"/>
              </a:rPr>
              <a:t>Amazon EC2 versus Managed Service</a:t>
            </a:r>
          </a:p>
          <a:p>
            <a:r>
              <a:rPr lang="en-US" sz="2000" dirty="0"/>
              <a:t>Hands-on with AWS Lambda</a:t>
            </a:r>
          </a:p>
          <a:p>
            <a:r>
              <a:rPr lang="en-US" sz="2000" dirty="0">
                <a:latin typeface="+mn-lt"/>
              </a:rPr>
              <a:t>Hands-on with AWS Elastic Beanstalk</a:t>
            </a:r>
          </a:p>
          <a:p>
            <a:endParaRPr lang="en-US" sz="1100" dirty="0">
              <a:latin typeface="+mn-lt"/>
            </a:endParaRPr>
          </a:p>
          <a:p>
            <a:pPr marL="0" indent="0">
              <a:buNone/>
            </a:pPr>
            <a:r>
              <a:rPr lang="en-US" b="1" dirty="0"/>
              <a:t>Demo</a:t>
            </a:r>
            <a:endParaRPr lang="en-US" sz="3600" b="1" dirty="0"/>
          </a:p>
          <a:p>
            <a:r>
              <a:rPr lang="en-US" sz="2000" dirty="0"/>
              <a:t>Recorded demonstration of Amazon EC2</a:t>
            </a:r>
          </a:p>
          <a:p>
            <a:endParaRPr lang="en-US" sz="1800" dirty="0"/>
          </a:p>
          <a:p>
            <a:pPr marL="0" indent="0">
              <a:buNone/>
            </a:pPr>
            <a:r>
              <a:rPr lang="en-US" b="1" dirty="0">
                <a:latin typeface="+mn-lt"/>
              </a:rPr>
              <a:t>Lab</a:t>
            </a:r>
          </a:p>
          <a:p>
            <a:r>
              <a:rPr lang="en-US" sz="2000" dirty="0"/>
              <a:t>Introduction to Amazon EC2</a:t>
            </a:r>
          </a:p>
          <a:p>
            <a:endParaRPr lang="en-US" dirty="0">
              <a:latin typeface="+mn-lt"/>
            </a:endParaRPr>
          </a:p>
        </p:txBody>
      </p:sp>
      <p:sp>
        <p:nvSpPr>
          <p:cNvPr id="3" name="Footer Placeholder 2">
            <a:extLst>
              <a:ext uri="{FF2B5EF4-FFF2-40B4-BE49-F238E27FC236}">
                <a16:creationId xmlns:a16="http://schemas.microsoft.com/office/drawing/2014/main" id="{5BC9F520-52CE-EC45-9983-670F119868B5}"/>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4" name="Slide Number Placeholder 3">
            <a:extLst>
              <a:ext uri="{FF2B5EF4-FFF2-40B4-BE49-F238E27FC236}">
                <a16:creationId xmlns:a16="http://schemas.microsoft.com/office/drawing/2014/main" id="{C17933E2-EE90-C246-AEFF-135CA8848EB0}"/>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21282553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dirty="0"/>
              <a:t>Module objectives</a:t>
            </a:r>
          </a:p>
        </p:txBody>
      </p:sp>
      <p:sp>
        <p:nvSpPr>
          <p:cNvPr id="5" name="Slide Number Placeholder 4">
            <a:extLst>
              <a:ext uri="{FF2B5EF4-FFF2-40B4-BE49-F238E27FC236}">
                <a16:creationId xmlns:a16="http://schemas.microsoft.com/office/drawing/2014/main" id="{E13664B5-EEB6-E049-B72C-49A93FBD477F}"/>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3" name="Footer Placeholder 2">
            <a:extLst>
              <a:ext uri="{FF2B5EF4-FFF2-40B4-BE49-F238E27FC236}">
                <a16:creationId xmlns:a16="http://schemas.microsoft.com/office/drawing/2014/main" id="{6946B7C9-428E-944F-B49F-049A0D3B1B0C}"/>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11" name="Content Placeholder 10">
            <a:extLst>
              <a:ext uri="{FF2B5EF4-FFF2-40B4-BE49-F238E27FC236}">
                <a16:creationId xmlns:a16="http://schemas.microsoft.com/office/drawing/2014/main" id="{0884D7AC-B780-0E43-A312-CABF2E15BCA8}"/>
              </a:ext>
            </a:extLst>
          </p:cNvPr>
          <p:cNvSpPr>
            <a:spLocks noGrp="1"/>
          </p:cNvSpPr>
          <p:nvPr>
            <p:ph idx="1"/>
          </p:nvPr>
        </p:nvSpPr>
        <p:spPr/>
        <p:txBody>
          <a:bodyPr/>
          <a:lstStyle/>
          <a:p>
            <a:pPr marL="0" indent="0">
              <a:buNone/>
            </a:pPr>
            <a:r>
              <a:rPr lang="en-US" sz="3200" dirty="0"/>
              <a:t>After completing this module, you should be able to:</a:t>
            </a:r>
          </a:p>
          <a:p>
            <a:r>
              <a:rPr lang="en-US" sz="2400" dirty="0"/>
              <a:t>Provide an overview of different AWS compute services in the cloud</a:t>
            </a:r>
          </a:p>
          <a:p>
            <a:r>
              <a:rPr lang="en-US" sz="2400" dirty="0"/>
              <a:t>Demonstrate why to use Amazon Elastic Compute Cloud (Amazon EC2)</a:t>
            </a:r>
          </a:p>
          <a:p>
            <a:r>
              <a:rPr lang="en-US" sz="2400" dirty="0"/>
              <a:t>Identify the functionality in the EC2 console</a:t>
            </a:r>
          </a:p>
          <a:p>
            <a:r>
              <a:rPr lang="en-US" sz="2400" dirty="0"/>
              <a:t>Perform basic functions in Amazon EC2 to build a virtual computing environment</a:t>
            </a:r>
          </a:p>
          <a:p>
            <a:r>
              <a:rPr lang="en-US" sz="2400" dirty="0"/>
              <a:t>Identify Amazon EC2 cost optimization elements</a:t>
            </a:r>
          </a:p>
          <a:p>
            <a:r>
              <a:rPr lang="en-US" sz="2400" dirty="0"/>
              <a:t>Demonstrate when to use AWS Elastic Beanstalk</a:t>
            </a:r>
          </a:p>
          <a:p>
            <a:r>
              <a:rPr lang="en-US" sz="2400" dirty="0"/>
              <a:t>Demonstrate when to use AWS Lambda</a:t>
            </a:r>
          </a:p>
          <a:p>
            <a:r>
              <a:rPr lang="en-US" sz="2400" dirty="0"/>
              <a:t>Identify how to run containerized applications in a cluster of managed servers</a:t>
            </a:r>
          </a:p>
        </p:txBody>
      </p:sp>
    </p:spTree>
    <p:custDataLst>
      <p:tags r:id="rId1"/>
    </p:custDataLst>
    <p:extLst>
      <p:ext uri="{BB962C8B-B14F-4D97-AF65-F5344CB8AC3E}">
        <p14:creationId xmlns:p14="http://schemas.microsoft.com/office/powerpoint/2010/main" val="15534428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a:t>Section 1: Compute services overview</a:t>
            </a:r>
          </a:p>
        </p:txBody>
      </p:sp>
      <p:sp>
        <p:nvSpPr>
          <p:cNvPr id="5" name="Text Placeholder 4">
            <a:extLst>
              <a:ext uri="{FF2B5EF4-FFF2-40B4-BE49-F238E27FC236}">
                <a16:creationId xmlns:a16="http://schemas.microsoft.com/office/drawing/2014/main" id="{4FBBA754-ABC9-A548-8F1D-26144BA87DE9}"/>
              </a:ext>
            </a:extLst>
          </p:cNvPr>
          <p:cNvSpPr>
            <a:spLocks noGrp="1"/>
          </p:cNvSpPr>
          <p:nvPr>
            <p:ph type="body" sz="quarter" idx="10"/>
          </p:nvPr>
        </p:nvSpPr>
        <p:spPr/>
        <p:txBody>
          <a:bodyPr>
            <a:normAutofit/>
          </a:bodyPr>
          <a:lstStyle/>
          <a:p>
            <a:r>
              <a:rPr lang="en-US" dirty="0"/>
              <a:t>Module 6: Compute</a:t>
            </a:r>
          </a:p>
        </p:txBody>
      </p:sp>
      <p:sp>
        <p:nvSpPr>
          <p:cNvPr id="3" name="Footer Placeholder 2">
            <a:extLst>
              <a:ext uri="{FF2B5EF4-FFF2-40B4-BE49-F238E27FC236}">
                <a16:creationId xmlns:a16="http://schemas.microsoft.com/office/drawing/2014/main" id="{246619C5-0CCA-0D4E-816A-B1DA80B19C22}"/>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FFFFFF"/>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19513704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9D8A06-614E-3349-AB18-CC8E0BC91E99}"/>
              </a:ext>
            </a:extLst>
          </p:cNvPr>
          <p:cNvSpPr>
            <a:spLocks noGrp="1"/>
          </p:cNvSpPr>
          <p:nvPr>
            <p:ph type="title"/>
          </p:nvPr>
        </p:nvSpPr>
        <p:spPr/>
        <p:txBody>
          <a:bodyPr/>
          <a:lstStyle/>
          <a:p>
            <a:r>
              <a:rPr lang="en-US" dirty="0"/>
              <a:t>AWS compute services</a:t>
            </a:r>
          </a:p>
        </p:txBody>
      </p:sp>
      <p:sp>
        <p:nvSpPr>
          <p:cNvPr id="4" name="Footer Placeholder 3">
            <a:extLst>
              <a:ext uri="{FF2B5EF4-FFF2-40B4-BE49-F238E27FC236}">
                <a16:creationId xmlns:a16="http://schemas.microsoft.com/office/drawing/2014/main" id="{38874B2C-88C1-844E-863A-0C2BAABD9F8E}"/>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59" name="TextBox 58">
            <a:extLst>
              <a:ext uri="{FF2B5EF4-FFF2-40B4-BE49-F238E27FC236}">
                <a16:creationId xmlns:a16="http://schemas.microsoft.com/office/drawing/2014/main" id="{0EFB2D9A-8651-EE4F-9E53-1176EEB065E7}"/>
              </a:ext>
            </a:extLst>
          </p:cNvPr>
          <p:cNvSpPr txBox="1"/>
          <p:nvPr/>
        </p:nvSpPr>
        <p:spPr>
          <a:xfrm>
            <a:off x="535583" y="1402660"/>
            <a:ext cx="1119890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D27AA"/>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Web Services (AWS) offers many compute services. This module will discuss the highlighted services.</a:t>
            </a:r>
          </a:p>
        </p:txBody>
      </p:sp>
      <p:grpSp>
        <p:nvGrpSpPr>
          <p:cNvPr id="2" name="Group 1" descr="Graphic showing icons for Amazon EC2, EC2 Auto Scaling, Amazon ECR, Amazon ECS, VMware Cloud on AWS, Elastic Beanstalk, AWS Lambda, EKS, Lightsail, AWS Batch, AWS Fargate, and AWS Serverless Application Repository. Only EC2, ECR, ECS, Beanstalk, Lambda, and EKS are highlighted">
            <a:extLst>
              <a:ext uri="{FF2B5EF4-FFF2-40B4-BE49-F238E27FC236}">
                <a16:creationId xmlns:a16="http://schemas.microsoft.com/office/drawing/2014/main" id="{0F118C69-978A-D04D-833F-DE9A8840346C}"/>
              </a:ext>
            </a:extLst>
          </p:cNvPr>
          <p:cNvGrpSpPr/>
          <p:nvPr/>
        </p:nvGrpSpPr>
        <p:grpSpPr>
          <a:xfrm>
            <a:off x="582792" y="2029218"/>
            <a:ext cx="10728975" cy="4313950"/>
            <a:chOff x="582792" y="2029218"/>
            <a:chExt cx="10728975" cy="4313950"/>
          </a:xfrm>
        </p:grpSpPr>
        <p:grpSp>
          <p:nvGrpSpPr>
            <p:cNvPr id="51" name="Group 50" descr="Graphic showing icons for Amazon EC2, EC2 Auto Scaling, Amazon ECR, Amazon ECS, VMware Cloud on AWS, Elastic Beanstalk, AWS Lambda, EKS, Lightsail, AWS Batch, AWS Fargate, and AWS Serverless Application Repository. Only EC2, ECR, ECS, Beanstalk, Lambda, and EKS are highlighted">
              <a:extLst>
                <a:ext uri="{FF2B5EF4-FFF2-40B4-BE49-F238E27FC236}">
                  <a16:creationId xmlns:a16="http://schemas.microsoft.com/office/drawing/2014/main" id="{94F9BA11-4C0E-D44D-ABAD-24DCE9844D89}"/>
                </a:ext>
              </a:extLst>
            </p:cNvPr>
            <p:cNvGrpSpPr/>
            <p:nvPr/>
          </p:nvGrpSpPr>
          <p:grpSpPr>
            <a:xfrm>
              <a:off x="686444" y="2128651"/>
              <a:ext cx="10625323" cy="4214517"/>
              <a:chOff x="686444" y="1554480"/>
              <a:chExt cx="10625323" cy="4214517"/>
            </a:xfrm>
          </p:grpSpPr>
          <p:sp>
            <p:nvSpPr>
              <p:cNvPr id="6" name="TextBox 5">
                <a:extLst>
                  <a:ext uri="{FF2B5EF4-FFF2-40B4-BE49-F238E27FC236}">
                    <a16:creationId xmlns:a16="http://schemas.microsoft.com/office/drawing/2014/main" id="{72D66D5F-4782-9146-8A34-18C660241CD8}"/>
                  </a:ext>
                </a:extLst>
              </p:cNvPr>
              <p:cNvSpPr txBox="1"/>
              <p:nvPr/>
            </p:nvSpPr>
            <p:spPr>
              <a:xfrm>
                <a:off x="686444" y="2138996"/>
                <a:ext cx="151330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mazon Ember Light"/>
                    <a:ea typeface="+mn-ea"/>
                    <a:cs typeface="+mn-cs"/>
                  </a:rPr>
                  <a:t>Amazon EC2</a:t>
                </a:r>
              </a:p>
            </p:txBody>
          </p:sp>
          <p:pic>
            <p:nvPicPr>
              <p:cNvPr id="7" name="Graphic 6">
                <a:extLst>
                  <a:ext uri="{FF2B5EF4-FFF2-40B4-BE49-F238E27FC236}">
                    <a16:creationId xmlns:a16="http://schemas.microsoft.com/office/drawing/2014/main" id="{87A13CC5-7F13-D64F-8AAD-A09290A3DA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88720" y="1554480"/>
                <a:ext cx="548640" cy="548640"/>
              </a:xfrm>
              <a:prstGeom prst="rect">
                <a:avLst/>
              </a:prstGeom>
            </p:spPr>
          </p:pic>
          <p:sp>
            <p:nvSpPr>
              <p:cNvPr id="8" name="TextBox 7">
                <a:extLst>
                  <a:ext uri="{FF2B5EF4-FFF2-40B4-BE49-F238E27FC236}">
                    <a16:creationId xmlns:a16="http://schemas.microsoft.com/office/drawing/2014/main" id="{DF238146-89AD-484E-A639-D73BB5F904C3}"/>
                  </a:ext>
                </a:extLst>
              </p:cNvPr>
              <p:cNvSpPr txBox="1"/>
              <p:nvPr/>
            </p:nvSpPr>
            <p:spPr>
              <a:xfrm>
                <a:off x="2939533" y="2128363"/>
                <a:ext cx="151330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mazon Ember Light"/>
                    <a:ea typeface="+mn-ea"/>
                    <a:cs typeface="+mn-cs"/>
                  </a:rPr>
                  <a:t>Amazon EC2 </a:t>
                </a:r>
                <a:br>
                  <a:rPr kumimoji="0" lang="en-US" sz="1400" b="0" i="0" u="none" strike="noStrike" kern="1200" cap="none" spc="0" normalizeH="0" baseline="0" noProof="0" dirty="0">
                    <a:ln>
                      <a:noFill/>
                    </a:ln>
                    <a:solidFill>
                      <a:srgbClr val="000000"/>
                    </a:solidFill>
                    <a:effectLst/>
                    <a:uLnTx/>
                    <a:uFillTx/>
                    <a:latin typeface="Amazon Ember Light"/>
                    <a:ea typeface="+mn-ea"/>
                    <a:cs typeface="+mn-cs"/>
                  </a:rPr>
                </a:br>
                <a:r>
                  <a:rPr kumimoji="0" lang="en-US" sz="1400" b="0" i="0" u="none" strike="noStrike" kern="1200" cap="none" spc="0" normalizeH="0" baseline="0" noProof="0" dirty="0">
                    <a:ln>
                      <a:noFill/>
                    </a:ln>
                    <a:solidFill>
                      <a:srgbClr val="000000"/>
                    </a:solidFill>
                    <a:effectLst/>
                    <a:uLnTx/>
                    <a:uFillTx/>
                    <a:latin typeface="Amazon Ember Light"/>
                    <a:ea typeface="+mn-ea"/>
                    <a:cs typeface="+mn-cs"/>
                  </a:rPr>
                  <a:t>Auto Scaling</a:t>
                </a:r>
              </a:p>
            </p:txBody>
          </p:sp>
          <p:pic>
            <p:nvPicPr>
              <p:cNvPr id="9" name="Graphic 8">
                <a:extLst>
                  <a:ext uri="{FF2B5EF4-FFF2-40B4-BE49-F238E27FC236}">
                    <a16:creationId xmlns:a16="http://schemas.microsoft.com/office/drawing/2014/main" id="{9328246D-B5EB-5249-8DB0-0F584AB01FD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52277" y="1554480"/>
                <a:ext cx="548640" cy="548640"/>
              </a:xfrm>
              <a:prstGeom prst="rect">
                <a:avLst/>
              </a:prstGeom>
            </p:spPr>
          </p:pic>
          <p:sp>
            <p:nvSpPr>
              <p:cNvPr id="10" name="TextBox 9">
                <a:extLst>
                  <a:ext uri="{FF2B5EF4-FFF2-40B4-BE49-F238E27FC236}">
                    <a16:creationId xmlns:a16="http://schemas.microsoft.com/office/drawing/2014/main" id="{A7AEC25B-0F30-524C-84DB-21CD5A61F1EC}"/>
                  </a:ext>
                </a:extLst>
              </p:cNvPr>
              <p:cNvSpPr txBox="1"/>
              <p:nvPr/>
            </p:nvSpPr>
            <p:spPr>
              <a:xfrm>
                <a:off x="5101214" y="2138996"/>
                <a:ext cx="1759699"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mazon Ember Light"/>
                    <a:ea typeface="+mn-ea"/>
                    <a:cs typeface="+mn-cs"/>
                  </a:rPr>
                  <a:t>Amazon Elastic </a:t>
                </a:r>
                <a:br>
                  <a:rPr kumimoji="0" lang="en-US" sz="1400" b="0" i="0" u="none" strike="noStrike" kern="1200" cap="none" spc="0" normalizeH="0" baseline="0" noProof="0" dirty="0">
                    <a:ln>
                      <a:noFill/>
                    </a:ln>
                    <a:solidFill>
                      <a:srgbClr val="000000"/>
                    </a:solidFill>
                    <a:effectLst/>
                    <a:uLnTx/>
                    <a:uFillTx/>
                    <a:latin typeface="Amazon Ember Light"/>
                    <a:ea typeface="+mn-ea"/>
                    <a:cs typeface="+mn-cs"/>
                  </a:rPr>
                </a:br>
                <a:r>
                  <a:rPr kumimoji="0" lang="en-US" sz="1400" b="0" i="0" u="none" strike="noStrike" kern="1200" cap="none" spc="0" normalizeH="0" baseline="0" noProof="0" dirty="0">
                    <a:ln>
                      <a:noFill/>
                    </a:ln>
                    <a:solidFill>
                      <a:srgbClr val="000000"/>
                    </a:solidFill>
                    <a:effectLst/>
                    <a:uLnTx/>
                    <a:uFillTx/>
                    <a:latin typeface="Amazon Ember Light"/>
                    <a:ea typeface="+mn-ea"/>
                    <a:cs typeface="+mn-cs"/>
                  </a:rPr>
                  <a:t>Container Registry (Amazon ECR)</a:t>
                </a:r>
              </a:p>
            </p:txBody>
          </p:sp>
          <p:pic>
            <p:nvPicPr>
              <p:cNvPr id="11" name="Graphic 10">
                <a:extLst>
                  <a:ext uri="{FF2B5EF4-FFF2-40B4-BE49-F238E27FC236}">
                    <a16:creationId xmlns:a16="http://schemas.microsoft.com/office/drawing/2014/main" id="{31D7C8FB-6C21-2E4E-8D57-68F7869A6A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15834" y="1554480"/>
                <a:ext cx="548640" cy="548640"/>
              </a:xfrm>
              <a:prstGeom prst="rect">
                <a:avLst/>
              </a:prstGeom>
            </p:spPr>
          </p:pic>
          <p:sp>
            <p:nvSpPr>
              <p:cNvPr id="12" name="TextBox 11">
                <a:extLst>
                  <a:ext uri="{FF2B5EF4-FFF2-40B4-BE49-F238E27FC236}">
                    <a16:creationId xmlns:a16="http://schemas.microsoft.com/office/drawing/2014/main" id="{0E5FE206-129D-0345-B2D5-8C50352EF3EA}"/>
                  </a:ext>
                </a:extLst>
              </p:cNvPr>
              <p:cNvSpPr txBox="1"/>
              <p:nvPr/>
            </p:nvSpPr>
            <p:spPr>
              <a:xfrm>
                <a:off x="7369509" y="2138996"/>
                <a:ext cx="1759699"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mazon Ember Light"/>
                    <a:ea typeface="+mn-ea"/>
                    <a:cs typeface="+mn-cs"/>
                  </a:rPr>
                  <a:t>Amazon Elastic </a:t>
                </a:r>
                <a:br>
                  <a:rPr kumimoji="0" lang="en-US" sz="1400" b="0" i="0" u="none" strike="noStrike" kern="1200" cap="none" spc="0" normalizeH="0" baseline="0" noProof="0" dirty="0">
                    <a:ln>
                      <a:noFill/>
                    </a:ln>
                    <a:solidFill>
                      <a:srgbClr val="000000"/>
                    </a:solidFill>
                    <a:effectLst/>
                    <a:uLnTx/>
                    <a:uFillTx/>
                    <a:latin typeface="Amazon Ember Light"/>
                    <a:ea typeface="+mn-ea"/>
                    <a:cs typeface="+mn-cs"/>
                  </a:rPr>
                </a:br>
                <a:r>
                  <a:rPr kumimoji="0" lang="en-US" sz="1400" b="0" i="0" u="none" strike="noStrike" kern="1200" cap="none" spc="0" normalizeH="0" baseline="0" noProof="0" dirty="0">
                    <a:ln>
                      <a:noFill/>
                    </a:ln>
                    <a:solidFill>
                      <a:srgbClr val="000000"/>
                    </a:solidFill>
                    <a:effectLst/>
                    <a:uLnTx/>
                    <a:uFillTx/>
                    <a:latin typeface="Amazon Ember Light"/>
                    <a:ea typeface="+mn-ea"/>
                    <a:cs typeface="+mn-cs"/>
                  </a:rPr>
                  <a:t>Container Service (Amazon ECS)</a:t>
                </a:r>
              </a:p>
            </p:txBody>
          </p:sp>
          <p:pic>
            <p:nvPicPr>
              <p:cNvPr id="13" name="Graphic 12">
                <a:extLst>
                  <a:ext uri="{FF2B5EF4-FFF2-40B4-BE49-F238E27FC236}">
                    <a16:creationId xmlns:a16="http://schemas.microsoft.com/office/drawing/2014/main" id="{BF03DA95-CDEF-1740-9272-BAAE71A3833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79391" y="1554480"/>
                <a:ext cx="548640" cy="548640"/>
              </a:xfrm>
              <a:prstGeom prst="rect">
                <a:avLst/>
              </a:prstGeom>
            </p:spPr>
          </p:pic>
          <p:sp>
            <p:nvSpPr>
              <p:cNvPr id="14" name="TextBox 13">
                <a:extLst>
                  <a:ext uri="{FF2B5EF4-FFF2-40B4-BE49-F238E27FC236}">
                    <a16:creationId xmlns:a16="http://schemas.microsoft.com/office/drawing/2014/main" id="{1CE55A78-C680-7548-9D3F-46F35E614E55}"/>
                  </a:ext>
                </a:extLst>
              </p:cNvPr>
              <p:cNvSpPr txBox="1"/>
              <p:nvPr/>
            </p:nvSpPr>
            <p:spPr>
              <a:xfrm>
                <a:off x="810828" y="3701235"/>
                <a:ext cx="130085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mazon Ember Light"/>
                    <a:ea typeface="+mn-ea"/>
                    <a:cs typeface="+mn-cs"/>
                  </a:rPr>
                  <a:t>AWS Elastic </a:t>
                </a:r>
                <a:br>
                  <a:rPr kumimoji="0" lang="en-US" sz="1400" b="0" i="0" u="none" strike="noStrike" kern="1200" cap="none" spc="0" normalizeH="0" baseline="0" noProof="0" dirty="0">
                    <a:ln>
                      <a:noFill/>
                    </a:ln>
                    <a:solidFill>
                      <a:srgbClr val="000000"/>
                    </a:solidFill>
                    <a:effectLst/>
                    <a:uLnTx/>
                    <a:uFillTx/>
                    <a:latin typeface="Amazon Ember Light"/>
                    <a:ea typeface="+mn-ea"/>
                    <a:cs typeface="+mn-cs"/>
                  </a:rPr>
                </a:br>
                <a:r>
                  <a:rPr kumimoji="0" lang="en-US" sz="1400" b="0" i="0" u="none" strike="noStrike" kern="1200" cap="none" spc="0" normalizeH="0" baseline="0" noProof="0" dirty="0">
                    <a:ln>
                      <a:noFill/>
                    </a:ln>
                    <a:solidFill>
                      <a:srgbClr val="000000"/>
                    </a:solidFill>
                    <a:effectLst/>
                    <a:uLnTx/>
                    <a:uFillTx/>
                    <a:latin typeface="Amazon Ember Light"/>
                    <a:ea typeface="+mn-ea"/>
                    <a:cs typeface="+mn-cs"/>
                  </a:rPr>
                  <a:t>Beanstalk</a:t>
                </a:r>
              </a:p>
            </p:txBody>
          </p:sp>
          <p:pic>
            <p:nvPicPr>
              <p:cNvPr id="15" name="Graphic 14">
                <a:extLst>
                  <a:ext uri="{FF2B5EF4-FFF2-40B4-BE49-F238E27FC236}">
                    <a16:creationId xmlns:a16="http://schemas.microsoft.com/office/drawing/2014/main" id="{29197B51-7241-5B48-8AF7-5991752DBE5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88720" y="3108960"/>
                <a:ext cx="548640" cy="548640"/>
              </a:xfrm>
              <a:prstGeom prst="rect">
                <a:avLst/>
              </a:prstGeom>
            </p:spPr>
          </p:pic>
          <p:sp>
            <p:nvSpPr>
              <p:cNvPr id="17" name="TextBox 16">
                <a:extLst>
                  <a:ext uri="{FF2B5EF4-FFF2-40B4-BE49-F238E27FC236}">
                    <a16:creationId xmlns:a16="http://schemas.microsoft.com/office/drawing/2014/main" id="{8206C955-7D21-AC48-9F31-DEA19C5E348B}"/>
                  </a:ext>
                </a:extLst>
              </p:cNvPr>
              <p:cNvSpPr txBox="1"/>
              <p:nvPr/>
            </p:nvSpPr>
            <p:spPr>
              <a:xfrm>
                <a:off x="2957929" y="3690603"/>
                <a:ext cx="152835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mazon Ember Light"/>
                    <a:ea typeface="+mn-ea"/>
                    <a:cs typeface="+mn-cs"/>
                  </a:rPr>
                  <a:t>AWS Lambda</a:t>
                </a:r>
              </a:p>
            </p:txBody>
          </p:sp>
          <p:pic>
            <p:nvPicPr>
              <p:cNvPr id="18" name="Graphic 17">
                <a:extLst>
                  <a:ext uri="{FF2B5EF4-FFF2-40B4-BE49-F238E27FC236}">
                    <a16:creationId xmlns:a16="http://schemas.microsoft.com/office/drawing/2014/main" id="{ACAFCDFB-3602-F743-A3DD-EDCBD9BA9BD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456432" y="3108960"/>
                <a:ext cx="548640" cy="548640"/>
              </a:xfrm>
              <a:prstGeom prst="rect">
                <a:avLst/>
              </a:prstGeom>
            </p:spPr>
          </p:pic>
          <p:sp>
            <p:nvSpPr>
              <p:cNvPr id="19" name="TextBox 18">
                <a:extLst>
                  <a:ext uri="{FF2B5EF4-FFF2-40B4-BE49-F238E27FC236}">
                    <a16:creationId xmlns:a16="http://schemas.microsoft.com/office/drawing/2014/main" id="{BDDBBBDF-DBB5-834F-9359-9AFD15CE007E}"/>
                  </a:ext>
                </a:extLst>
              </p:cNvPr>
              <p:cNvSpPr txBox="1"/>
              <p:nvPr/>
            </p:nvSpPr>
            <p:spPr>
              <a:xfrm>
                <a:off x="7451096" y="3689052"/>
                <a:ext cx="161294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mazon Ember Light"/>
                    <a:ea typeface="+mn-ea"/>
                    <a:cs typeface="+mn-cs"/>
                  </a:rPr>
                  <a:t>Amazon Lightsail</a:t>
                </a:r>
              </a:p>
            </p:txBody>
          </p:sp>
          <p:pic>
            <p:nvPicPr>
              <p:cNvPr id="20" name="Graphic 19">
                <a:extLst>
                  <a:ext uri="{FF2B5EF4-FFF2-40B4-BE49-F238E27FC236}">
                    <a16:creationId xmlns:a16="http://schemas.microsoft.com/office/drawing/2014/main" id="{93C43FC5-8594-F241-9708-D75374BBC76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982712" y="3108960"/>
                <a:ext cx="548640" cy="548640"/>
              </a:xfrm>
              <a:prstGeom prst="rect">
                <a:avLst/>
              </a:prstGeom>
            </p:spPr>
          </p:pic>
          <p:sp>
            <p:nvSpPr>
              <p:cNvPr id="16" name="TextBox 15">
                <a:extLst>
                  <a:ext uri="{FF2B5EF4-FFF2-40B4-BE49-F238E27FC236}">
                    <a16:creationId xmlns:a16="http://schemas.microsoft.com/office/drawing/2014/main" id="{CCED8D87-6FF0-2141-9B3A-A1DBBB3E052F}"/>
                  </a:ext>
                </a:extLst>
              </p:cNvPr>
              <p:cNvSpPr txBox="1"/>
              <p:nvPr/>
            </p:nvSpPr>
            <p:spPr>
              <a:xfrm>
                <a:off x="5099191" y="3682050"/>
                <a:ext cx="1759699"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mazon Ember Light"/>
                    <a:ea typeface="+mn-ea"/>
                    <a:cs typeface="+mn-cs"/>
                  </a:rPr>
                  <a:t>Amazon Elastic </a:t>
                </a:r>
                <a:br>
                  <a:rPr kumimoji="0" lang="en-US" sz="1400" b="0" i="0" u="none" strike="noStrike" kern="1200" cap="none" spc="0" normalizeH="0" baseline="0" noProof="0" dirty="0">
                    <a:ln>
                      <a:noFill/>
                    </a:ln>
                    <a:solidFill>
                      <a:srgbClr val="000000"/>
                    </a:solidFill>
                    <a:effectLst/>
                    <a:uLnTx/>
                    <a:uFillTx/>
                    <a:latin typeface="Amazon Ember Light"/>
                    <a:ea typeface="+mn-ea"/>
                    <a:cs typeface="+mn-cs"/>
                  </a:rPr>
                </a:br>
                <a:r>
                  <a:rPr kumimoji="0" lang="en-US" sz="1400" b="0" i="0" u="none" strike="noStrike" kern="1200" cap="none" spc="0" normalizeH="0" baseline="0" noProof="0" dirty="0">
                    <a:ln>
                      <a:noFill/>
                    </a:ln>
                    <a:solidFill>
                      <a:srgbClr val="000000"/>
                    </a:solidFill>
                    <a:effectLst/>
                    <a:uLnTx/>
                    <a:uFillTx/>
                    <a:latin typeface="Amazon Ember Light"/>
                    <a:ea typeface="+mn-ea"/>
                    <a:cs typeface="+mn-cs"/>
                  </a:rPr>
                  <a:t>Kubernetes Service (Amazon EKS)</a:t>
                </a:r>
                <a:endParaRPr kumimoji="0" lang="en-US" sz="1100" b="0" i="0" u="none" strike="noStrike" kern="1200" cap="none" spc="0" normalizeH="0" baseline="0" noProof="0" dirty="0">
                  <a:ln>
                    <a:noFill/>
                  </a:ln>
                  <a:solidFill>
                    <a:srgbClr val="000000"/>
                  </a:solidFill>
                  <a:effectLst/>
                  <a:uLnTx/>
                  <a:uFillTx/>
                  <a:latin typeface="Amazon Ember Light"/>
                  <a:ea typeface="+mn-ea"/>
                  <a:cs typeface="+mn-cs"/>
                </a:endParaRPr>
              </a:p>
            </p:txBody>
          </p:sp>
          <p:pic>
            <p:nvPicPr>
              <p:cNvPr id="21" name="Graphic 20">
                <a:extLst>
                  <a:ext uri="{FF2B5EF4-FFF2-40B4-BE49-F238E27FC236}">
                    <a16:creationId xmlns:a16="http://schemas.microsoft.com/office/drawing/2014/main" id="{52E8D2AF-9C85-5A43-9783-6945D1A846E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715000" y="3108960"/>
                <a:ext cx="548640" cy="548640"/>
              </a:xfrm>
              <a:prstGeom prst="rect">
                <a:avLst/>
              </a:prstGeom>
            </p:spPr>
          </p:pic>
          <p:sp>
            <p:nvSpPr>
              <p:cNvPr id="22" name="TextBox 21">
                <a:extLst>
                  <a:ext uri="{FF2B5EF4-FFF2-40B4-BE49-F238E27FC236}">
                    <a16:creationId xmlns:a16="http://schemas.microsoft.com/office/drawing/2014/main" id="{9FB51A2E-96B3-7948-8D97-EB082266018E}"/>
                  </a:ext>
                </a:extLst>
              </p:cNvPr>
              <p:cNvSpPr txBox="1"/>
              <p:nvPr/>
            </p:nvSpPr>
            <p:spPr>
              <a:xfrm>
                <a:off x="2968563" y="5246551"/>
                <a:ext cx="152835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mazon Ember Light"/>
                    <a:ea typeface="+mn-ea"/>
                    <a:cs typeface="+mn-cs"/>
                  </a:rPr>
                  <a:t>AWS Fargate</a:t>
                </a:r>
              </a:p>
            </p:txBody>
          </p:sp>
          <p:pic>
            <p:nvPicPr>
              <p:cNvPr id="24" name="Graphic 23">
                <a:extLst>
                  <a:ext uri="{FF2B5EF4-FFF2-40B4-BE49-F238E27FC236}">
                    <a16:creationId xmlns:a16="http://schemas.microsoft.com/office/drawing/2014/main" id="{834F0846-5796-BC4A-A105-189605116EE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456432" y="4663440"/>
                <a:ext cx="548640" cy="548640"/>
              </a:xfrm>
              <a:prstGeom prst="rect">
                <a:avLst/>
              </a:prstGeom>
            </p:spPr>
          </p:pic>
          <p:sp>
            <p:nvSpPr>
              <p:cNvPr id="23" name="TextBox 22">
                <a:extLst>
                  <a:ext uri="{FF2B5EF4-FFF2-40B4-BE49-F238E27FC236}">
                    <a16:creationId xmlns:a16="http://schemas.microsoft.com/office/drawing/2014/main" id="{677BA250-C599-FC4B-BCDD-6926FED9BE58}"/>
                  </a:ext>
                </a:extLst>
              </p:cNvPr>
              <p:cNvSpPr txBox="1"/>
              <p:nvPr/>
            </p:nvSpPr>
            <p:spPr>
              <a:xfrm>
                <a:off x="5293431" y="5246549"/>
                <a:ext cx="142156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mazon Ember Light"/>
                    <a:ea typeface="+mn-ea"/>
                    <a:cs typeface="+mn-cs"/>
                  </a:rPr>
                  <a:t>AWS Outposts</a:t>
                </a:r>
              </a:p>
            </p:txBody>
          </p:sp>
          <p:pic>
            <p:nvPicPr>
              <p:cNvPr id="25" name="Graphic 24">
                <a:extLst>
                  <a:ext uri="{FF2B5EF4-FFF2-40B4-BE49-F238E27FC236}">
                    <a16:creationId xmlns:a16="http://schemas.microsoft.com/office/drawing/2014/main" id="{5F162E13-FF78-A74D-8B37-CC7E02004A2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715000" y="4663440"/>
                <a:ext cx="548640" cy="548640"/>
              </a:xfrm>
              <a:prstGeom prst="rect">
                <a:avLst/>
              </a:prstGeom>
            </p:spPr>
          </p:pic>
          <p:sp>
            <p:nvSpPr>
              <p:cNvPr id="26" name="TextBox 25">
                <a:extLst>
                  <a:ext uri="{FF2B5EF4-FFF2-40B4-BE49-F238E27FC236}">
                    <a16:creationId xmlns:a16="http://schemas.microsoft.com/office/drawing/2014/main" id="{D5A182B3-14B1-1141-BF91-E3B347F8ACC2}"/>
                  </a:ext>
                </a:extLst>
              </p:cNvPr>
              <p:cNvSpPr txBox="1"/>
              <p:nvPr/>
            </p:nvSpPr>
            <p:spPr>
              <a:xfrm>
                <a:off x="9748148" y="3682403"/>
                <a:ext cx="152835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mazon Ember Light"/>
                    <a:ea typeface="+mn-ea"/>
                    <a:cs typeface="+mn-cs"/>
                  </a:rPr>
                  <a:t>AWS Batch</a:t>
                </a:r>
              </a:p>
            </p:txBody>
          </p:sp>
          <p:pic>
            <p:nvPicPr>
              <p:cNvPr id="27" name="Graphic 26">
                <a:extLst>
                  <a:ext uri="{FF2B5EF4-FFF2-40B4-BE49-F238E27FC236}">
                    <a16:creationId xmlns:a16="http://schemas.microsoft.com/office/drawing/2014/main" id="{EE632768-5976-A24C-A931-EAF8BD068A3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241280" y="3108960"/>
                <a:ext cx="548640" cy="548640"/>
              </a:xfrm>
              <a:prstGeom prst="rect">
                <a:avLst/>
              </a:prstGeom>
            </p:spPr>
          </p:pic>
          <p:sp>
            <p:nvSpPr>
              <p:cNvPr id="28" name="TextBox 27">
                <a:extLst>
                  <a:ext uri="{FF2B5EF4-FFF2-40B4-BE49-F238E27FC236}">
                    <a16:creationId xmlns:a16="http://schemas.microsoft.com/office/drawing/2014/main" id="{77F9D947-D894-4D49-A708-55D33644A22B}"/>
                  </a:ext>
                </a:extLst>
              </p:cNvPr>
              <p:cNvSpPr txBox="1"/>
              <p:nvPr/>
            </p:nvSpPr>
            <p:spPr>
              <a:xfrm>
                <a:off x="7201021" y="5245777"/>
                <a:ext cx="213435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mazon Ember Light"/>
                    <a:ea typeface="+mn-ea"/>
                    <a:cs typeface="+mn-cs"/>
                  </a:rPr>
                  <a:t>AWS Serverless Application Repository</a:t>
                </a:r>
              </a:p>
            </p:txBody>
          </p:sp>
          <p:pic>
            <p:nvPicPr>
              <p:cNvPr id="29" name="Graphic 28">
                <a:extLst>
                  <a:ext uri="{FF2B5EF4-FFF2-40B4-BE49-F238E27FC236}">
                    <a16:creationId xmlns:a16="http://schemas.microsoft.com/office/drawing/2014/main" id="{0729A681-DAE1-A340-93EB-6AC45636710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982712" y="4663440"/>
                <a:ext cx="548640" cy="548640"/>
              </a:xfrm>
              <a:prstGeom prst="rect">
                <a:avLst/>
              </a:prstGeom>
            </p:spPr>
          </p:pic>
          <p:sp>
            <p:nvSpPr>
              <p:cNvPr id="30" name="TextBox 29">
                <a:extLst>
                  <a:ext uri="{FF2B5EF4-FFF2-40B4-BE49-F238E27FC236}">
                    <a16:creationId xmlns:a16="http://schemas.microsoft.com/office/drawing/2014/main" id="{84AAE190-6F1F-A94E-8160-365CCEEDE130}"/>
                  </a:ext>
                </a:extLst>
              </p:cNvPr>
              <p:cNvSpPr txBox="1"/>
              <p:nvPr/>
            </p:nvSpPr>
            <p:spPr>
              <a:xfrm>
                <a:off x="9722768" y="2131998"/>
                <a:ext cx="158899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mazon Ember Light"/>
                    <a:ea typeface="+mn-ea"/>
                    <a:cs typeface="+mn-cs"/>
                  </a:rPr>
                  <a:t>VMware Cloud </a:t>
                </a:r>
                <a:br>
                  <a:rPr kumimoji="0" lang="en-US" sz="1400" b="0" i="0" u="none" strike="noStrike" kern="1200" cap="none" spc="0" normalizeH="0" baseline="0" noProof="0" dirty="0">
                    <a:ln>
                      <a:noFill/>
                    </a:ln>
                    <a:solidFill>
                      <a:srgbClr val="000000"/>
                    </a:solidFill>
                    <a:effectLst/>
                    <a:uLnTx/>
                    <a:uFillTx/>
                    <a:latin typeface="Amazon Ember Light"/>
                    <a:ea typeface="+mn-ea"/>
                    <a:cs typeface="+mn-cs"/>
                  </a:rPr>
                </a:br>
                <a:r>
                  <a:rPr kumimoji="0" lang="en-US" sz="1400" b="0" i="0" u="none" strike="noStrike" kern="1200" cap="none" spc="0" normalizeH="0" baseline="0" noProof="0" dirty="0">
                    <a:ln>
                      <a:noFill/>
                    </a:ln>
                    <a:solidFill>
                      <a:srgbClr val="000000"/>
                    </a:solidFill>
                    <a:effectLst/>
                    <a:uLnTx/>
                    <a:uFillTx/>
                    <a:latin typeface="Amazon Ember Light"/>
                    <a:ea typeface="+mn-ea"/>
                    <a:cs typeface="+mn-cs"/>
                  </a:rPr>
                  <a:t>on AWS</a:t>
                </a:r>
              </a:p>
            </p:txBody>
          </p:sp>
          <p:pic>
            <p:nvPicPr>
              <p:cNvPr id="31" name="Graphic 30">
                <a:extLst>
                  <a:ext uri="{FF2B5EF4-FFF2-40B4-BE49-F238E27FC236}">
                    <a16:creationId xmlns:a16="http://schemas.microsoft.com/office/drawing/2014/main" id="{CA4DA72E-E02D-DC44-B3E4-2F2C086EA374}"/>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242948" y="1554480"/>
                <a:ext cx="548640" cy="548640"/>
              </a:xfrm>
              <a:prstGeom prst="rect">
                <a:avLst/>
              </a:prstGeom>
            </p:spPr>
          </p:pic>
        </p:grpSp>
        <p:sp>
          <p:nvSpPr>
            <p:cNvPr id="52" name="Rectangle 51">
              <a:extLst>
                <a:ext uri="{FF2B5EF4-FFF2-40B4-BE49-F238E27FC236}">
                  <a16:creationId xmlns:a16="http://schemas.microsoft.com/office/drawing/2014/main" id="{17DD8291-D0EE-F24B-BD10-6B812FA6FC5D}"/>
                </a:ext>
              </a:extLst>
            </p:cNvPr>
            <p:cNvSpPr/>
            <p:nvPr/>
          </p:nvSpPr>
          <p:spPr>
            <a:xfrm>
              <a:off x="582792" y="2029218"/>
              <a:ext cx="1732377" cy="1422613"/>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Amazon Ember Light"/>
                <a:ea typeface="+mn-ea"/>
                <a:cs typeface="+mn-cs"/>
              </a:endParaRPr>
            </a:p>
          </p:txBody>
        </p:sp>
        <p:sp>
          <p:nvSpPr>
            <p:cNvPr id="53" name="Rectangle 52">
              <a:extLst>
                <a:ext uri="{FF2B5EF4-FFF2-40B4-BE49-F238E27FC236}">
                  <a16:creationId xmlns:a16="http://schemas.microsoft.com/office/drawing/2014/main" id="{C0F02577-A119-6648-AFB7-7AA194B61EBE}"/>
                </a:ext>
              </a:extLst>
            </p:cNvPr>
            <p:cNvSpPr/>
            <p:nvPr/>
          </p:nvSpPr>
          <p:spPr>
            <a:xfrm>
              <a:off x="583135" y="3603376"/>
              <a:ext cx="1732377" cy="1422613"/>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Amazon Ember Light"/>
                <a:ea typeface="+mn-ea"/>
                <a:cs typeface="+mn-cs"/>
              </a:endParaRPr>
            </a:p>
          </p:txBody>
        </p:sp>
        <p:sp>
          <p:nvSpPr>
            <p:cNvPr id="54" name="Rectangle 53">
              <a:extLst>
                <a:ext uri="{FF2B5EF4-FFF2-40B4-BE49-F238E27FC236}">
                  <a16:creationId xmlns:a16="http://schemas.microsoft.com/office/drawing/2014/main" id="{C2EEC618-48D5-584C-B1CE-4B54E35F6304}"/>
                </a:ext>
              </a:extLst>
            </p:cNvPr>
            <p:cNvSpPr/>
            <p:nvPr/>
          </p:nvSpPr>
          <p:spPr>
            <a:xfrm>
              <a:off x="5138025" y="2037846"/>
              <a:ext cx="1732377" cy="1422613"/>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Amazon Ember Light"/>
                <a:ea typeface="+mn-ea"/>
                <a:cs typeface="+mn-cs"/>
              </a:endParaRPr>
            </a:p>
          </p:txBody>
        </p:sp>
        <p:sp>
          <p:nvSpPr>
            <p:cNvPr id="55" name="Rectangle 54">
              <a:extLst>
                <a:ext uri="{FF2B5EF4-FFF2-40B4-BE49-F238E27FC236}">
                  <a16:creationId xmlns:a16="http://schemas.microsoft.com/office/drawing/2014/main" id="{E3913BDF-AF15-8049-AE0D-D075D543E4FE}"/>
                </a:ext>
              </a:extLst>
            </p:cNvPr>
            <p:cNvSpPr/>
            <p:nvPr/>
          </p:nvSpPr>
          <p:spPr>
            <a:xfrm>
              <a:off x="7377491" y="2029218"/>
              <a:ext cx="1732377" cy="1422613"/>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Amazon Ember Light"/>
                <a:ea typeface="+mn-ea"/>
                <a:cs typeface="+mn-cs"/>
              </a:endParaRPr>
            </a:p>
          </p:txBody>
        </p:sp>
        <p:sp>
          <p:nvSpPr>
            <p:cNvPr id="57" name="Rectangle 56">
              <a:extLst>
                <a:ext uri="{FF2B5EF4-FFF2-40B4-BE49-F238E27FC236}">
                  <a16:creationId xmlns:a16="http://schemas.microsoft.com/office/drawing/2014/main" id="{B7B625DD-DDAC-D04C-AD93-DE2D7211244D}"/>
                </a:ext>
              </a:extLst>
            </p:cNvPr>
            <p:cNvSpPr/>
            <p:nvPr/>
          </p:nvSpPr>
          <p:spPr>
            <a:xfrm>
              <a:off x="5110949" y="3592491"/>
              <a:ext cx="1732377" cy="1422613"/>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Amazon Ember Light"/>
                <a:ea typeface="+mn-ea"/>
                <a:cs typeface="+mn-cs"/>
              </a:endParaRPr>
            </a:p>
          </p:txBody>
        </p:sp>
        <p:sp>
          <p:nvSpPr>
            <p:cNvPr id="58" name="Rectangle 57">
              <a:extLst>
                <a:ext uri="{FF2B5EF4-FFF2-40B4-BE49-F238E27FC236}">
                  <a16:creationId xmlns:a16="http://schemas.microsoft.com/office/drawing/2014/main" id="{C07672BE-951A-B248-8414-508964CB1A4B}"/>
                </a:ext>
              </a:extLst>
            </p:cNvPr>
            <p:cNvSpPr/>
            <p:nvPr/>
          </p:nvSpPr>
          <p:spPr>
            <a:xfrm>
              <a:off x="2825742" y="3600645"/>
              <a:ext cx="1732377" cy="1422613"/>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Amazon Ember Light"/>
                <a:ea typeface="+mn-ea"/>
                <a:cs typeface="+mn-cs"/>
              </a:endParaRPr>
            </a:p>
          </p:txBody>
        </p:sp>
      </p:grpSp>
      <p:sp>
        <p:nvSpPr>
          <p:cNvPr id="3" name="Slide Number Placeholder 2">
            <a:extLst>
              <a:ext uri="{FF2B5EF4-FFF2-40B4-BE49-F238E27FC236}">
                <a16:creationId xmlns:a16="http://schemas.microsoft.com/office/drawing/2014/main" id="{8B83DFC1-68D9-144E-9AD1-5CBA9B752C3F}"/>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3236615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Categorizing compute services</a:t>
            </a:r>
          </a:p>
        </p:txBody>
      </p:sp>
      <p:sp>
        <p:nvSpPr>
          <p:cNvPr id="5" name="Slide Number Placeholder 4">
            <a:extLst>
              <a:ext uri="{FF2B5EF4-FFF2-40B4-BE49-F238E27FC236}">
                <a16:creationId xmlns:a16="http://schemas.microsoft.com/office/drawing/2014/main" id="{6FAD5EB2-514B-8B49-8EE0-A81BB790333D}"/>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4" name="Footer Placeholder 3">
            <a:extLst>
              <a:ext uri="{FF2B5EF4-FFF2-40B4-BE49-F238E27FC236}">
                <a16:creationId xmlns:a16="http://schemas.microsoft.com/office/drawing/2014/main" id="{AD03237C-8676-6D48-B808-E54275A4C3DA}"/>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graphicFrame>
        <p:nvGraphicFramePr>
          <p:cNvPr id="8" name="Table 7" descr="Table with 4 rows. First row is EC2, second is Lambda, third shows ECS, EKS, Fargate, and ECR, and the fouth row shows Elastic Beanstalk. For each row, key concepts, characteristics, and ease of use details are called out.">
            <a:extLst>
              <a:ext uri="{FF2B5EF4-FFF2-40B4-BE49-F238E27FC236}">
                <a16:creationId xmlns:a16="http://schemas.microsoft.com/office/drawing/2014/main" id="{C039DAED-5315-454A-A929-71D606E9F87A}"/>
              </a:ext>
            </a:extLst>
          </p:cNvPr>
          <p:cNvGraphicFramePr>
            <a:graphicFrameLocks noGrp="1"/>
          </p:cNvGraphicFramePr>
          <p:nvPr>
            <p:extLst>
              <p:ext uri="{D42A27DB-BD31-4B8C-83A1-F6EECF244321}">
                <p14:modId xmlns:p14="http://schemas.microsoft.com/office/powerpoint/2010/main" val="2183225421"/>
              </p:ext>
            </p:extLst>
          </p:nvPr>
        </p:nvGraphicFramePr>
        <p:xfrm>
          <a:off x="342900" y="1435100"/>
          <a:ext cx="11531599" cy="4941640"/>
        </p:xfrm>
        <a:graphic>
          <a:graphicData uri="http://schemas.openxmlformats.org/drawingml/2006/table">
            <a:tbl>
              <a:tblPr firstRow="1" bandRow="1">
                <a:tableStyleId>{5C22544A-7EE6-4342-B048-85BDC9FD1C3A}</a:tableStyleId>
              </a:tblPr>
              <a:tblGrid>
                <a:gridCol w="1765299">
                  <a:extLst>
                    <a:ext uri="{9D8B030D-6E8A-4147-A177-3AD203B41FA5}">
                      <a16:colId xmlns:a16="http://schemas.microsoft.com/office/drawing/2014/main" val="169570415"/>
                    </a:ext>
                  </a:extLst>
                </a:gridCol>
                <a:gridCol w="3378200">
                  <a:extLst>
                    <a:ext uri="{9D8B030D-6E8A-4147-A177-3AD203B41FA5}">
                      <a16:colId xmlns:a16="http://schemas.microsoft.com/office/drawing/2014/main" val="3813353449"/>
                    </a:ext>
                  </a:extLst>
                </a:gridCol>
                <a:gridCol w="3505200">
                  <a:extLst>
                    <a:ext uri="{9D8B030D-6E8A-4147-A177-3AD203B41FA5}">
                      <a16:colId xmlns:a16="http://schemas.microsoft.com/office/drawing/2014/main" val="2241957363"/>
                    </a:ext>
                  </a:extLst>
                </a:gridCol>
                <a:gridCol w="2882900">
                  <a:extLst>
                    <a:ext uri="{9D8B030D-6E8A-4147-A177-3AD203B41FA5}">
                      <a16:colId xmlns:a16="http://schemas.microsoft.com/office/drawing/2014/main" val="1135737289"/>
                    </a:ext>
                  </a:extLst>
                </a:gridCol>
              </a:tblGrid>
              <a:tr h="403320">
                <a:tc>
                  <a:txBody>
                    <a:bodyPr/>
                    <a:lstStyle/>
                    <a:p>
                      <a:r>
                        <a:rPr lang="en-US" sz="1600" dirty="0">
                          <a:solidFill>
                            <a:sysClr val="windowText" lastClr="000000"/>
                          </a:solidFill>
                        </a:rPr>
                        <a:t>Services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r>
                        <a:rPr lang="en-US" sz="1600" dirty="0">
                          <a:solidFill>
                            <a:sysClr val="windowText" lastClr="000000"/>
                          </a:solidFill>
                        </a:rPr>
                        <a:t>Key Concepts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r>
                        <a:rPr lang="en-US" sz="1600" dirty="0">
                          <a:solidFill>
                            <a:sysClr val="windowText" lastClr="000000"/>
                          </a:solidFill>
                        </a:rPr>
                        <a:t>Characteristics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r>
                        <a:rPr lang="en-US" sz="1600" dirty="0">
                          <a:solidFill>
                            <a:sysClr val="windowText" lastClr="000000"/>
                          </a:solidFill>
                        </a:rPr>
                        <a:t>Ease of Use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845005391"/>
                  </a:ext>
                </a:extLst>
              </a:tr>
              <a:tr h="770668">
                <a:tc>
                  <a:txBody>
                    <a:bodyPr/>
                    <a:lstStyle/>
                    <a:p>
                      <a:pPr marL="285750" indent="-285750">
                        <a:buFont typeface="Arial" panose="020B0604020202020204" pitchFamily="34" charset="0"/>
                        <a:buChar char="•"/>
                      </a:pPr>
                      <a:r>
                        <a:rPr lang="en-US" sz="1600" dirty="0"/>
                        <a:t>Amazon EC2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Infrastructure as a service </a:t>
                      </a:r>
                      <a:r>
                        <a:rPr lang="en-US" sz="1600" dirty="0">
                          <a:highlight>
                            <a:srgbClr val="FFFF00"/>
                          </a:highlight>
                        </a:rPr>
                        <a:t>(IaaS)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Instance-based</a:t>
                      </a:r>
                    </a:p>
                    <a:p>
                      <a:pPr marL="285750" indent="-285750">
                        <a:buFont typeface="Arial" panose="020B0604020202020204" pitchFamily="34" charset="0"/>
                        <a:buChar char="•"/>
                      </a:pPr>
                      <a:r>
                        <a:rPr lang="en-US" sz="1600" b="1" dirty="0">
                          <a:solidFill>
                            <a:schemeClr val="accent5"/>
                          </a:solidFill>
                        </a:rPr>
                        <a:t>Virtual machines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indent="-285750">
                        <a:buFont typeface="Arial" panose="020B0604020202020204" pitchFamily="34" charset="0"/>
                        <a:buChar char="•"/>
                      </a:pPr>
                      <a:r>
                        <a:rPr lang="en-US" sz="1600" dirty="0"/>
                        <a:t>Provision virtual machines that you can manage as you choose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t>A familiar concept to many IT professionals.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53425180"/>
                  </a:ext>
                </a:extLst>
              </a:tr>
              <a:tr h="1011936">
                <a:tc>
                  <a:txBody>
                    <a:bodyPr/>
                    <a:lstStyle/>
                    <a:p>
                      <a:pPr marL="285750" indent="-285750">
                        <a:buFont typeface="Arial" panose="020B0604020202020204" pitchFamily="34" charset="0"/>
                        <a:buChar char="•"/>
                      </a:pPr>
                      <a:r>
                        <a:rPr lang="en-US" sz="1600" dirty="0"/>
                        <a:t>AWS Lambda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dirty="0">
                          <a:solidFill>
                            <a:schemeClr val="accent5"/>
                          </a:solidFill>
                        </a:rPr>
                        <a:t>Serverless</a:t>
                      </a:r>
                      <a:r>
                        <a:rPr lang="en-US" sz="1600" dirty="0"/>
                        <a:t> computing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Function-based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Low-cost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285750" indent="-285750">
                        <a:buFont typeface="Arial" panose="020B0604020202020204" pitchFamily="34" charset="0"/>
                        <a:buChar char="•"/>
                      </a:pPr>
                      <a:r>
                        <a:rPr lang="en-US" sz="1600" dirty="0"/>
                        <a:t>Write and deploy code that executes on a schedule or that can be triggered by events</a:t>
                      </a:r>
                    </a:p>
                    <a:p>
                      <a:pPr marL="285750" indent="-285750">
                        <a:buFont typeface="Arial" panose="020B0604020202020204" pitchFamily="34" charset="0"/>
                        <a:buChar char="•"/>
                      </a:pPr>
                      <a:r>
                        <a:rPr lang="en-US" sz="1600" dirty="0"/>
                        <a:t>Use when possible (architect for the cloud)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r>
                        <a:rPr lang="en-US" sz="1600" dirty="0"/>
                        <a:t>A relatively new concept for many IT staff members, but easy to use after you learn how.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370044952"/>
                  </a:ext>
                </a:extLst>
              </a:tr>
              <a:tr h="1094080">
                <a:tc>
                  <a:txBody>
                    <a:bodyPr/>
                    <a:lstStyle/>
                    <a:p>
                      <a:pPr marL="285750" indent="-285750">
                        <a:buFont typeface="Arial" panose="020B0604020202020204" pitchFamily="34" charset="0"/>
                        <a:buChar char="•"/>
                      </a:pPr>
                      <a:r>
                        <a:rPr lang="en-US" sz="1600" dirty="0"/>
                        <a:t>Amazon ECS </a:t>
                      </a:r>
                    </a:p>
                    <a:p>
                      <a:pPr marL="285750" indent="-285750">
                        <a:buFont typeface="Arial" panose="020B0604020202020204" pitchFamily="34" charset="0"/>
                        <a:buChar char="•"/>
                      </a:pPr>
                      <a:r>
                        <a:rPr lang="en-US" sz="1600" dirty="0"/>
                        <a:t>Amazon EKS </a:t>
                      </a:r>
                    </a:p>
                    <a:p>
                      <a:pPr marL="285750" indent="-285750">
                        <a:buFont typeface="Arial" panose="020B0604020202020204" pitchFamily="34" charset="0"/>
                        <a:buChar char="•"/>
                      </a:pPr>
                      <a:r>
                        <a:rPr lang="en-US" sz="1600" dirty="0"/>
                        <a:t>AWS Fargate </a:t>
                      </a:r>
                    </a:p>
                    <a:p>
                      <a:pPr marL="285750" indent="-285750">
                        <a:buFont typeface="Arial" panose="020B0604020202020204" pitchFamily="34" charset="0"/>
                        <a:buChar char="•"/>
                      </a:pPr>
                      <a:r>
                        <a:rPr lang="en-US" sz="1600" dirty="0"/>
                        <a:t>Amazon ECR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indent="-285750">
                        <a:buFont typeface="Arial" panose="020B0604020202020204" pitchFamily="34" charset="0"/>
                        <a:buChar char="•"/>
                      </a:pPr>
                      <a:r>
                        <a:rPr lang="en-US" sz="1600" b="1" dirty="0">
                          <a:solidFill>
                            <a:schemeClr val="accent5"/>
                          </a:solidFill>
                        </a:rPr>
                        <a:t>Container-based </a:t>
                      </a:r>
                      <a:r>
                        <a:rPr lang="en-US" sz="1600" dirty="0"/>
                        <a:t>computing</a:t>
                      </a:r>
                    </a:p>
                    <a:p>
                      <a:pPr marL="285750" indent="-285750">
                        <a:buFont typeface="Arial" panose="020B0604020202020204" pitchFamily="34" charset="0"/>
                        <a:buChar char="•"/>
                      </a:pPr>
                      <a:r>
                        <a:rPr lang="en-US" sz="1600" dirty="0"/>
                        <a:t>Instance-based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indent="-285750">
                        <a:buFont typeface="Arial" panose="020B0604020202020204" pitchFamily="34" charset="0"/>
                        <a:buChar char="•"/>
                      </a:pPr>
                      <a:r>
                        <a:rPr lang="en-US" sz="1600" dirty="0"/>
                        <a:t>Spin up and execute jobs more quickly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t>AWS Fargate reduces administrative overhead, but you can use options that give you more control.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9303955"/>
                  </a:ext>
                </a:extLst>
              </a:tr>
              <a:tr h="1094080">
                <a:tc>
                  <a:txBody>
                    <a:bodyPr/>
                    <a:lstStyle/>
                    <a:p>
                      <a:pPr marL="285750" indent="-285750">
                        <a:buFont typeface="Arial" panose="020B0604020202020204" pitchFamily="34" charset="0"/>
                        <a:buChar char="•"/>
                      </a:pPr>
                      <a:r>
                        <a:rPr lang="en-US" sz="1600" dirty="0"/>
                        <a:t>AWS Elastic Beanstalk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285750" indent="-285750">
                        <a:buFont typeface="Arial" panose="020B0604020202020204" pitchFamily="34" charset="0"/>
                        <a:buChar char="•"/>
                      </a:pPr>
                      <a:r>
                        <a:rPr lang="en-US" sz="1600" dirty="0"/>
                        <a:t>Platform as a service </a:t>
                      </a:r>
                      <a:r>
                        <a:rPr lang="en-US" sz="1600" dirty="0">
                          <a:highlight>
                            <a:srgbClr val="FFFF00"/>
                          </a:highlight>
                        </a:rPr>
                        <a:t>(PaaS)</a:t>
                      </a:r>
                    </a:p>
                    <a:p>
                      <a:pPr marL="285750" indent="-285750">
                        <a:buFont typeface="Arial" panose="020B0604020202020204" pitchFamily="34" charset="0"/>
                        <a:buChar char="•"/>
                      </a:pPr>
                      <a:r>
                        <a:rPr lang="en-US" sz="1600" dirty="0"/>
                        <a:t>For </a:t>
                      </a:r>
                      <a:r>
                        <a:rPr lang="en-US" sz="1600" b="1" dirty="0">
                          <a:solidFill>
                            <a:schemeClr val="accent5"/>
                          </a:solidFill>
                        </a:rPr>
                        <a:t>web applications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285750" indent="-285750">
                        <a:buFont typeface="Arial" panose="020B0604020202020204" pitchFamily="34" charset="0"/>
                        <a:buChar char="•"/>
                      </a:pPr>
                      <a:r>
                        <a:rPr lang="en-US" sz="1600" dirty="0"/>
                        <a:t>Focus on your code (building your application)</a:t>
                      </a:r>
                    </a:p>
                    <a:p>
                      <a:pPr marL="285750" indent="-285750">
                        <a:buFont typeface="Arial" panose="020B0604020202020204" pitchFamily="34" charset="0"/>
                        <a:buChar char="•"/>
                      </a:pPr>
                      <a:r>
                        <a:rPr lang="en-US" sz="1600" dirty="0"/>
                        <a:t>Can easily tie into other services—databases, Domain Name System (DNS), etc.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Fast and easy to get started.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894044138"/>
                  </a:ext>
                </a:extLst>
              </a:tr>
            </a:tbl>
          </a:graphicData>
        </a:graphic>
      </p:graphicFrame>
    </p:spTree>
    <p:custDataLst>
      <p:tags r:id="rId1"/>
    </p:custDataLst>
    <p:extLst>
      <p:ext uri="{BB962C8B-B14F-4D97-AF65-F5344CB8AC3E}">
        <p14:creationId xmlns:p14="http://schemas.microsoft.com/office/powerpoint/2010/main" val="20930138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C8B421-7828-DB46-9182-C45573912DAD}"/>
              </a:ext>
            </a:extLst>
          </p:cNvPr>
          <p:cNvSpPr>
            <a:spLocks noGrp="1"/>
          </p:cNvSpPr>
          <p:nvPr>
            <p:ph type="title"/>
          </p:nvPr>
        </p:nvSpPr>
        <p:spPr/>
        <p:txBody>
          <a:bodyPr/>
          <a:lstStyle/>
          <a:p>
            <a:r>
              <a:rPr lang="en-US" dirty="0"/>
              <a:t>Choosing the optimal compute service</a:t>
            </a:r>
          </a:p>
        </p:txBody>
      </p:sp>
      <p:sp>
        <p:nvSpPr>
          <p:cNvPr id="8" name="Content Placeholder 7">
            <a:extLst>
              <a:ext uri="{FF2B5EF4-FFF2-40B4-BE49-F238E27FC236}">
                <a16:creationId xmlns:a16="http://schemas.microsoft.com/office/drawing/2014/main" id="{50201B2C-915B-784D-ABF1-CC2535F1CD9B}"/>
              </a:ext>
            </a:extLst>
          </p:cNvPr>
          <p:cNvSpPr>
            <a:spLocks noGrp="1"/>
          </p:cNvSpPr>
          <p:nvPr>
            <p:ph idx="1"/>
          </p:nvPr>
        </p:nvSpPr>
        <p:spPr/>
        <p:txBody>
          <a:bodyPr/>
          <a:lstStyle/>
          <a:p>
            <a:r>
              <a:rPr lang="en-US" dirty="0"/>
              <a:t>The optimal compute service or services that you use will depend on your use case</a:t>
            </a:r>
          </a:p>
          <a:p>
            <a:r>
              <a:rPr lang="en-US" dirty="0"/>
              <a:t>Some aspects to consider – </a:t>
            </a:r>
          </a:p>
          <a:p>
            <a:pPr lvl="1"/>
            <a:r>
              <a:rPr lang="en-US" dirty="0"/>
              <a:t>What is your application design?</a:t>
            </a:r>
          </a:p>
          <a:p>
            <a:pPr lvl="1"/>
            <a:r>
              <a:rPr lang="en-US" dirty="0"/>
              <a:t>What are your usage patterns?</a:t>
            </a:r>
          </a:p>
          <a:p>
            <a:pPr lvl="1"/>
            <a:r>
              <a:rPr lang="en-US" dirty="0"/>
              <a:t>Which configuration settings will you want to manage?</a:t>
            </a:r>
          </a:p>
          <a:p>
            <a:r>
              <a:rPr lang="en-US" dirty="0"/>
              <a:t>Selecting the wrong compute solution for an architecture can lead to lower performance efficiency</a:t>
            </a:r>
          </a:p>
          <a:p>
            <a:pPr lvl="1"/>
            <a:r>
              <a:rPr lang="en-US" dirty="0"/>
              <a:t>A good starting place—Understand the available compute options</a:t>
            </a:r>
          </a:p>
        </p:txBody>
      </p:sp>
      <p:sp>
        <p:nvSpPr>
          <p:cNvPr id="4" name="Slide Number Placeholder 3">
            <a:extLst>
              <a:ext uri="{FF2B5EF4-FFF2-40B4-BE49-F238E27FC236}">
                <a16:creationId xmlns:a16="http://schemas.microsoft.com/office/drawing/2014/main" id="{749E4C2E-6190-B343-90CC-004BFB2B1074}"/>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6" name="Footer Placeholder 5">
            <a:extLst>
              <a:ext uri="{FF2B5EF4-FFF2-40B4-BE49-F238E27FC236}">
                <a16:creationId xmlns:a16="http://schemas.microsoft.com/office/drawing/2014/main" id="{3EDDC982-F677-7641-8E09-4A37D8604037}"/>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4430223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C4088-8C30-7F4E-8098-CBF10154AAD0}"/>
              </a:ext>
            </a:extLst>
          </p:cNvPr>
          <p:cNvSpPr>
            <a:spLocks noGrp="1"/>
          </p:cNvSpPr>
          <p:nvPr>
            <p:ph type="title"/>
          </p:nvPr>
        </p:nvSpPr>
        <p:spPr/>
        <p:txBody>
          <a:bodyPr/>
          <a:lstStyle/>
          <a:p>
            <a:r>
              <a:rPr lang="en-US" dirty="0"/>
              <a:t>Best Practices to choose compute resources</a:t>
            </a:r>
          </a:p>
        </p:txBody>
      </p:sp>
      <p:sp>
        <p:nvSpPr>
          <p:cNvPr id="3" name="Content Placeholder 2">
            <a:extLst>
              <a:ext uri="{FF2B5EF4-FFF2-40B4-BE49-F238E27FC236}">
                <a16:creationId xmlns:a16="http://schemas.microsoft.com/office/drawing/2014/main" id="{308428D4-F82A-874F-9DDC-2E800780E8F3}"/>
              </a:ext>
            </a:extLst>
          </p:cNvPr>
          <p:cNvSpPr>
            <a:spLocks noGrp="1"/>
          </p:cNvSpPr>
          <p:nvPr>
            <p:ph idx="1"/>
          </p:nvPr>
        </p:nvSpPr>
        <p:spPr/>
        <p:txBody>
          <a:bodyPr/>
          <a:lstStyle/>
          <a:p>
            <a:pPr marL="171450" indent="-171450"/>
            <a:r>
              <a:rPr lang="en-US" dirty="0"/>
              <a:t>Evaluate the available compute options</a:t>
            </a:r>
          </a:p>
          <a:p>
            <a:pPr marL="171450" indent="-171450"/>
            <a:r>
              <a:rPr lang="en-US" dirty="0"/>
              <a:t>Understand the available compute configuration options</a:t>
            </a:r>
          </a:p>
          <a:p>
            <a:pPr marL="171450" indent="-171450"/>
            <a:r>
              <a:rPr lang="en-US" dirty="0"/>
              <a:t>Collect computer-related metrics</a:t>
            </a:r>
          </a:p>
          <a:p>
            <a:pPr marL="171450" indent="-171450"/>
            <a:r>
              <a:rPr lang="en-US" dirty="0"/>
              <a:t>Use the available elasticity of resources</a:t>
            </a:r>
          </a:p>
          <a:p>
            <a:pPr marL="171450" indent="-171450"/>
            <a:r>
              <a:rPr lang="en-US" dirty="0"/>
              <a:t>Re-evaluate compute needs based on metrics</a:t>
            </a:r>
          </a:p>
          <a:p>
            <a:endParaRPr lang="en-US" dirty="0"/>
          </a:p>
          <a:p>
            <a:r>
              <a:rPr lang="en-US" dirty="0"/>
              <a:t>Sometimes, a customer will start with one compute solution and decide to change the design based on their analysis of metrics. If you are interested in seeing an example of how a customer modified their choice of compute services for a particular use case, view this </a:t>
            </a:r>
            <a:r>
              <a:rPr lang="en-US" dirty="0">
                <a:hlinkClick r:id="rId3"/>
              </a:rPr>
              <a:t>Inventory Tracking </a:t>
            </a:r>
            <a:r>
              <a:rPr lang="en-US" dirty="0"/>
              <a:t>solution video.</a:t>
            </a:r>
          </a:p>
          <a:p>
            <a:endParaRPr lang="en-US" dirty="0"/>
          </a:p>
        </p:txBody>
      </p:sp>
      <p:sp>
        <p:nvSpPr>
          <p:cNvPr id="4" name="Slide Number Placeholder 3">
            <a:extLst>
              <a:ext uri="{FF2B5EF4-FFF2-40B4-BE49-F238E27FC236}">
                <a16:creationId xmlns:a16="http://schemas.microsoft.com/office/drawing/2014/main" id="{150FF0E7-831C-E749-8DB3-D5A0EF74E6EB}"/>
              </a:ext>
            </a:extLst>
          </p:cNvPr>
          <p:cNvSpPr>
            <a:spLocks noGrp="1"/>
          </p:cNvSpPr>
          <p:nvPr>
            <p:ph type="sldNum" sz="quarter" idx="12"/>
          </p:nvPr>
        </p:nvSpPr>
        <p:spPr/>
        <p:txBody>
          <a:bodyPr/>
          <a:lstStyle/>
          <a:p>
            <a:fld id="{B6A95138-A96E-2F42-A959-2EFD44FE4AB7}" type="slidenum">
              <a:rPr lang="en-US" smtClean="0"/>
              <a:t>39</a:t>
            </a:fld>
            <a:endParaRPr lang="en-US" dirty="0"/>
          </a:p>
        </p:txBody>
      </p:sp>
      <p:sp>
        <p:nvSpPr>
          <p:cNvPr id="5" name="Footer Placeholder 4">
            <a:extLst>
              <a:ext uri="{FF2B5EF4-FFF2-40B4-BE49-F238E27FC236}">
                <a16:creationId xmlns:a16="http://schemas.microsoft.com/office/drawing/2014/main" id="{21489FF8-3063-C544-8752-2BF2071F259A}"/>
              </a:ext>
            </a:extLst>
          </p:cNvPr>
          <p:cNvSpPr>
            <a:spLocks noGrp="1"/>
          </p:cNvSpPr>
          <p:nvPr>
            <p:ph type="ftr" sz="quarter" idx="3"/>
          </p:nvPr>
        </p:nvSpPr>
        <p:spPr/>
        <p:txBody>
          <a:bodyPr/>
          <a:lstStyle/>
          <a:p>
            <a:r>
              <a:rPr lang="en-US"/>
              <a:t>Distributed and Cloud Computing – Fall 2021</a:t>
            </a:r>
            <a:endParaRPr lang="en-US" dirty="0"/>
          </a:p>
        </p:txBody>
      </p:sp>
    </p:spTree>
    <p:extLst>
      <p:ext uri="{BB962C8B-B14F-4D97-AF65-F5344CB8AC3E}">
        <p14:creationId xmlns:p14="http://schemas.microsoft.com/office/powerpoint/2010/main" val="2599160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A734E-3634-464D-B062-23E3AB1164C8}"/>
              </a:ext>
            </a:extLst>
          </p:cNvPr>
          <p:cNvSpPr>
            <a:spLocks noGrp="1"/>
          </p:cNvSpPr>
          <p:nvPr>
            <p:ph type="title"/>
          </p:nvPr>
        </p:nvSpPr>
        <p:spPr/>
        <p:txBody>
          <a:bodyPr/>
          <a:lstStyle/>
          <a:p>
            <a:r>
              <a:rPr lang="en-US" dirty="0"/>
              <a:t>Introduction (1/2)</a:t>
            </a:r>
          </a:p>
        </p:txBody>
      </p:sp>
      <p:sp>
        <p:nvSpPr>
          <p:cNvPr id="3" name="Content Placeholder 2">
            <a:extLst>
              <a:ext uri="{FF2B5EF4-FFF2-40B4-BE49-F238E27FC236}">
                <a16:creationId xmlns:a16="http://schemas.microsoft.com/office/drawing/2014/main" id="{C9F315AC-6B60-3342-8E3F-8C7D08076E6F}"/>
              </a:ext>
            </a:extLst>
          </p:cNvPr>
          <p:cNvSpPr>
            <a:spLocks noGrp="1"/>
          </p:cNvSpPr>
          <p:nvPr>
            <p:ph idx="1"/>
          </p:nvPr>
        </p:nvSpPr>
        <p:spPr/>
        <p:txBody>
          <a:bodyPr/>
          <a:lstStyle/>
          <a:p>
            <a:r>
              <a:rPr lang="en-US" dirty="0"/>
              <a:t>The introduction by Amazon of its </a:t>
            </a:r>
            <a:r>
              <a:rPr lang="en-US" dirty="0">
                <a:solidFill>
                  <a:srgbClr val="FF0000"/>
                </a:solidFill>
              </a:rPr>
              <a:t>E</a:t>
            </a:r>
            <a:r>
              <a:rPr lang="en-US" dirty="0"/>
              <a:t>lastic </a:t>
            </a:r>
            <a:r>
              <a:rPr lang="en-US" dirty="0">
                <a:solidFill>
                  <a:srgbClr val="FF0000"/>
                </a:solidFill>
              </a:rPr>
              <a:t>C</a:t>
            </a:r>
            <a:r>
              <a:rPr lang="en-US" dirty="0"/>
              <a:t>ompute </a:t>
            </a:r>
            <a:r>
              <a:rPr lang="en-US" dirty="0">
                <a:solidFill>
                  <a:srgbClr val="FF0000"/>
                </a:solidFill>
              </a:rPr>
              <a:t>C</a:t>
            </a:r>
            <a:r>
              <a:rPr lang="en-US" dirty="0"/>
              <a:t>loud ( Amazon </a:t>
            </a:r>
            <a:r>
              <a:rPr lang="en-US" dirty="0">
                <a:solidFill>
                  <a:srgbClr val="FF0000"/>
                </a:solidFill>
              </a:rPr>
              <a:t>EC2</a:t>
            </a:r>
            <a:r>
              <a:rPr lang="en-US" dirty="0"/>
              <a:t>) service in 2006 marked the true beginning of cloud computing. </a:t>
            </a:r>
          </a:p>
          <a:p>
            <a:endParaRPr lang="en-US" dirty="0"/>
          </a:p>
          <a:p>
            <a:r>
              <a:rPr lang="en-US" dirty="0"/>
              <a:t>EC2 is based on virtualization technology, which allows one server to run independent, isolated operating systems (OSs) for multiple users simultaneously. </a:t>
            </a:r>
          </a:p>
          <a:p>
            <a:pPr lvl="1"/>
            <a:r>
              <a:rPr lang="en-US" dirty="0"/>
              <a:t>We will study the details of how virtualization in an upcoming lecture</a:t>
            </a:r>
          </a:p>
          <a:p>
            <a:endParaRPr lang="en-US" dirty="0"/>
          </a:p>
          <a:p>
            <a:r>
              <a:rPr lang="en-US" dirty="0"/>
              <a:t>Since then, Microsoft, Google, and many others have introduced virtual machine (VM) services based on this technology.</a:t>
            </a:r>
          </a:p>
          <a:p>
            <a:endParaRPr lang="en-US" dirty="0"/>
          </a:p>
        </p:txBody>
      </p:sp>
      <p:sp>
        <p:nvSpPr>
          <p:cNvPr id="4" name="Footer Placeholder 3">
            <a:extLst>
              <a:ext uri="{FF2B5EF4-FFF2-40B4-BE49-F238E27FC236}">
                <a16:creationId xmlns:a16="http://schemas.microsoft.com/office/drawing/2014/main" id="{281A9A9E-A73A-1D43-A3B6-C918392E776E}"/>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91C0DE6D-9E65-B844-A945-3AB0B7383C41}"/>
              </a:ext>
            </a:extLst>
          </p:cNvPr>
          <p:cNvSpPr>
            <a:spLocks noGrp="1"/>
          </p:cNvSpPr>
          <p:nvPr>
            <p:ph type="sldNum" sz="quarter" idx="12"/>
          </p:nvPr>
        </p:nvSpPr>
        <p:spPr/>
        <p:txBody>
          <a:bodyPr/>
          <a:lstStyle/>
          <a:p>
            <a:fld id="{282CF0B9-EE7B-6F44-881A-1A8450A68866}" type="slidenum">
              <a:rPr lang="en-US" smtClean="0"/>
              <a:t>4</a:t>
            </a:fld>
            <a:endParaRPr lang="en-US"/>
          </a:p>
        </p:txBody>
      </p:sp>
    </p:spTree>
    <p:extLst>
      <p:ext uri="{BB962C8B-B14F-4D97-AF65-F5344CB8AC3E}">
        <p14:creationId xmlns:p14="http://schemas.microsoft.com/office/powerpoint/2010/main" val="12695549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Section 2: Amazon EC2</a:t>
            </a:r>
          </a:p>
        </p:txBody>
      </p:sp>
      <p:sp>
        <p:nvSpPr>
          <p:cNvPr id="5" name="Text Placeholder 4">
            <a:extLst>
              <a:ext uri="{FF2B5EF4-FFF2-40B4-BE49-F238E27FC236}">
                <a16:creationId xmlns:a16="http://schemas.microsoft.com/office/drawing/2014/main" id="{1004BFB4-B3E8-F44C-9B30-3DAE8C87973E}"/>
              </a:ext>
            </a:extLst>
          </p:cNvPr>
          <p:cNvSpPr>
            <a:spLocks noGrp="1"/>
          </p:cNvSpPr>
          <p:nvPr>
            <p:ph type="body" sz="quarter" idx="10"/>
          </p:nvPr>
        </p:nvSpPr>
        <p:spPr/>
        <p:txBody>
          <a:bodyPr>
            <a:normAutofit/>
          </a:bodyPr>
          <a:lstStyle/>
          <a:p>
            <a:r>
              <a:rPr lang="en-US" dirty="0"/>
              <a:t>Module 6: Compute</a:t>
            </a:r>
          </a:p>
        </p:txBody>
      </p:sp>
      <p:sp>
        <p:nvSpPr>
          <p:cNvPr id="3" name="Footer Placeholder 2">
            <a:extLst>
              <a:ext uri="{FF2B5EF4-FFF2-40B4-BE49-F238E27FC236}">
                <a16:creationId xmlns:a16="http://schemas.microsoft.com/office/drawing/2014/main" id="{8E357BED-3D6E-4044-B6C8-835DFAD6AB6E}"/>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FFFFFF"/>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18740613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latin typeface="Amazon Ember Light" panose="020B0403020204020204" pitchFamily="34" charset="0"/>
                <a:ea typeface="Amazon Ember Light" panose="020B0403020204020204" pitchFamily="34" charset="0"/>
                <a:cs typeface="Amazon Ember Light" panose="020B0403020204020204" pitchFamily="34" charset="0"/>
              </a:rPr>
              <a:t>Amazon Elastic Compute Cloud (Amazon EC2)</a:t>
            </a:r>
          </a:p>
        </p:txBody>
      </p:sp>
      <p:sp>
        <p:nvSpPr>
          <p:cNvPr id="13" name="Content Placeholder 3">
            <a:extLst>
              <a:ext uri="{C183D7F6-B498-43B3-948B-1728B52AA6E4}">
                <adec:decorative xmlns:adec="http://schemas.microsoft.com/office/drawing/2017/decorative" val="1"/>
              </a:ext>
            </a:extLst>
          </p:cNvPr>
          <p:cNvSpPr>
            <a:spLocks noGrp="1"/>
          </p:cNvSpPr>
          <p:nvPr>
            <p:ph idx="4294967295"/>
          </p:nvPr>
        </p:nvSpPr>
        <p:spPr>
          <a:xfrm>
            <a:off x="5575535" y="2204629"/>
            <a:ext cx="2456841" cy="3815171"/>
          </a:xfrm>
          <a:solidFill>
            <a:schemeClr val="bg1"/>
          </a:solidFill>
          <a:ln w="28575">
            <a:solidFill>
              <a:schemeClr val="tx1"/>
            </a:solidFill>
          </a:ln>
          <a:effectLst>
            <a:outerShdw blurRad="50800" dist="38100" dir="2700000" algn="tl" rotWithShape="0">
              <a:prstClr val="black">
                <a:alpha val="40000"/>
              </a:prstClr>
            </a:outerShdw>
          </a:effectLst>
        </p:spPr>
        <p:txBody>
          <a:bodyPr>
            <a:noAutofit/>
          </a:bodyPr>
          <a:lstStyle/>
          <a:p>
            <a:pPr marL="342900" indent="-342900">
              <a:lnSpc>
                <a:spcPct val="100000"/>
              </a:lnSpc>
              <a:buClr>
                <a:schemeClr val="accent2">
                  <a:lumMod val="75000"/>
                </a:schemeClr>
              </a:buClr>
              <a:buFont typeface="Wingdings" panose="05000000000000000000" pitchFamily="2" charset="2"/>
              <a:buChar char="ü"/>
            </a:pP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Application server</a:t>
            </a:r>
          </a:p>
          <a:p>
            <a:pPr marL="342900" indent="-342900">
              <a:lnSpc>
                <a:spcPct val="100000"/>
              </a:lnSpc>
              <a:buClr>
                <a:schemeClr val="accent2">
                  <a:lumMod val="75000"/>
                </a:schemeClr>
              </a:buClr>
              <a:buFont typeface="Wingdings" panose="05000000000000000000" pitchFamily="2" charset="2"/>
              <a:buChar char="ü"/>
            </a:pP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Web server</a:t>
            </a:r>
          </a:p>
          <a:p>
            <a:pPr marL="342900" indent="-342900">
              <a:lnSpc>
                <a:spcPct val="100000"/>
              </a:lnSpc>
              <a:buClr>
                <a:schemeClr val="accent2">
                  <a:lumMod val="75000"/>
                </a:schemeClr>
              </a:buClr>
              <a:buFont typeface="Wingdings" panose="05000000000000000000" pitchFamily="2" charset="2"/>
              <a:buChar char="ü"/>
            </a:pP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Database server</a:t>
            </a:r>
          </a:p>
          <a:p>
            <a:pPr marL="342900" indent="-342900">
              <a:lnSpc>
                <a:spcPct val="100000"/>
              </a:lnSpc>
              <a:buClr>
                <a:schemeClr val="accent2">
                  <a:lumMod val="75000"/>
                </a:schemeClr>
              </a:buClr>
              <a:buFont typeface="Wingdings" panose="05000000000000000000" pitchFamily="2" charset="2"/>
              <a:buChar char="ü"/>
            </a:pP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Game server</a:t>
            </a:r>
          </a:p>
          <a:p>
            <a:pPr marL="342900" indent="-342900">
              <a:lnSpc>
                <a:spcPct val="100000"/>
              </a:lnSpc>
              <a:buClr>
                <a:schemeClr val="accent2">
                  <a:lumMod val="75000"/>
                </a:schemeClr>
              </a:buClr>
              <a:buFont typeface="Wingdings" panose="05000000000000000000" pitchFamily="2" charset="2"/>
              <a:buChar char="ü"/>
            </a:pP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Mail server</a:t>
            </a:r>
          </a:p>
          <a:p>
            <a:pPr marL="342900" indent="-342900">
              <a:lnSpc>
                <a:spcPct val="100000"/>
              </a:lnSpc>
              <a:buClr>
                <a:schemeClr val="accent2">
                  <a:lumMod val="75000"/>
                </a:schemeClr>
              </a:buClr>
              <a:buFont typeface="Wingdings" panose="05000000000000000000" pitchFamily="2" charset="2"/>
              <a:buChar char="ü"/>
            </a:pP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Media server</a:t>
            </a:r>
          </a:p>
          <a:p>
            <a:pPr marL="342900" indent="-342900">
              <a:lnSpc>
                <a:spcPct val="100000"/>
              </a:lnSpc>
              <a:buClr>
                <a:schemeClr val="accent2">
                  <a:lumMod val="75000"/>
                </a:schemeClr>
              </a:buClr>
              <a:buFont typeface="Wingdings" panose="05000000000000000000" pitchFamily="2" charset="2"/>
              <a:buChar char="ü"/>
            </a:pP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Catalog server</a:t>
            </a:r>
          </a:p>
          <a:p>
            <a:pPr marL="342900" indent="-342900">
              <a:lnSpc>
                <a:spcPct val="100000"/>
              </a:lnSpc>
              <a:buClr>
                <a:schemeClr val="accent2">
                  <a:lumMod val="75000"/>
                </a:schemeClr>
              </a:buClr>
              <a:buFont typeface="Wingdings" panose="05000000000000000000" pitchFamily="2" charset="2"/>
              <a:buChar char="ü"/>
            </a:pP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File server</a:t>
            </a:r>
          </a:p>
          <a:p>
            <a:pPr marL="342900" indent="-342900">
              <a:lnSpc>
                <a:spcPct val="100000"/>
              </a:lnSpc>
              <a:buClr>
                <a:schemeClr val="accent2">
                  <a:lumMod val="75000"/>
                </a:schemeClr>
              </a:buClr>
              <a:buFont typeface="Wingdings" panose="05000000000000000000" pitchFamily="2" charset="2"/>
              <a:buChar char="ü"/>
            </a:pP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Computing server</a:t>
            </a:r>
          </a:p>
          <a:p>
            <a:pPr marL="342900" indent="-342900">
              <a:lnSpc>
                <a:spcPct val="100000"/>
              </a:lnSpc>
              <a:buClr>
                <a:schemeClr val="accent2">
                  <a:lumMod val="75000"/>
                </a:schemeClr>
              </a:buClr>
              <a:buFont typeface="Wingdings" panose="05000000000000000000" pitchFamily="2" charset="2"/>
              <a:buChar char="ü"/>
            </a:pP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Proxy server</a:t>
            </a:r>
          </a:p>
          <a:p>
            <a:pPr marL="342900" indent="-342900">
              <a:lnSpc>
                <a:spcPct val="100000"/>
              </a:lnSpc>
              <a:buClr>
                <a:schemeClr val="accent2">
                  <a:lumMod val="75000"/>
                </a:schemeClr>
              </a:buClr>
              <a:buFont typeface="Wingdings" panose="05000000000000000000" pitchFamily="2" charset="2"/>
              <a:buChar char="ü"/>
            </a:pPr>
            <a:endParaRPr lang="en-US" sz="1600" b="1" dirty="0">
              <a:latin typeface="Amazon Ember Light" panose="020B0403020204020204" pitchFamily="34" charset="0"/>
              <a:ea typeface="Amazon Ember Light" panose="020B0403020204020204" pitchFamily="34" charset="0"/>
              <a:cs typeface="Amazon Ember Light" panose="020B0403020204020204" pitchFamily="34" charset="0"/>
            </a:endParaRPr>
          </a:p>
          <a:p>
            <a:pPr>
              <a:lnSpc>
                <a:spcPct val="100000"/>
              </a:lnSpc>
            </a:pPr>
            <a:endParaRPr lang="en-US" sz="1600" b="1" dirty="0"/>
          </a:p>
        </p:txBody>
      </p:sp>
      <p:sp>
        <p:nvSpPr>
          <p:cNvPr id="4" name="TextBox 3"/>
          <p:cNvSpPr txBox="1"/>
          <p:nvPr/>
        </p:nvSpPr>
        <p:spPr>
          <a:xfrm>
            <a:off x="1135415" y="5147881"/>
            <a:ext cx="3363741"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1800"/>
              </a:spcAft>
              <a:buClrTx/>
              <a:buSzTx/>
              <a:buFontTx/>
              <a:buNone/>
              <a:tabLst/>
              <a:defRPr/>
            </a:pPr>
            <a:r>
              <a:rPr kumimoji="0" lang="en-US" sz="2400" b="1"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t>On-premises servers</a:t>
            </a:r>
          </a:p>
        </p:txBody>
      </p:sp>
      <p:sp>
        <p:nvSpPr>
          <p:cNvPr id="5" name="Footer Placeholder 4">
            <a:extLs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6" name="Slide Number Placeholder 5">
            <a:extLs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3" name="TextBox 2"/>
          <p:cNvSpPr txBox="1"/>
          <p:nvPr/>
        </p:nvSpPr>
        <p:spPr>
          <a:xfrm>
            <a:off x="8603837" y="4328383"/>
            <a:ext cx="3276603" cy="369332"/>
          </a:xfrm>
          <a:prstGeom prst="rect">
            <a:avLst/>
          </a:prstGeom>
          <a:solidFill>
            <a:schemeClr val="bg1"/>
          </a:solidFill>
          <a:ln w="12700">
            <a:noFill/>
          </a:ln>
        </p:spPr>
        <p:txBody>
          <a:bodyPr wrap="none" lIns="18288" tIns="18288" rIns="18288" bIns="18288" rtlCol="0">
            <a:spAutoFit/>
          </a:bodyPr>
          <a:lstStyle/>
          <a:p>
            <a:pPr marL="0" marR="0" lvl="0" indent="0" algn="l" defTabSz="914400" rtl="0" eaLnBrk="1" fontAlgn="auto" latinLnBrk="0" hangingPunct="1">
              <a:lnSpc>
                <a:spcPct val="90000"/>
              </a:lnSpc>
              <a:spcBef>
                <a:spcPts val="0"/>
              </a:spcBef>
              <a:spcAft>
                <a:spcPts val="1800"/>
              </a:spcAft>
              <a:buClrTx/>
              <a:buSzTx/>
              <a:buFontTx/>
              <a:buNone/>
              <a:tabLst/>
              <a:defRPr/>
            </a:pPr>
            <a:r>
              <a:rPr kumimoji="0" lang="en-US" sz="2400" b="1" i="0" u="none" strike="noStrike" kern="1200" cap="none" spc="0" normalizeH="0" baseline="0" noProof="0" dirty="0">
                <a:ln>
                  <a:noFill/>
                </a:ln>
                <a:gradFill>
                  <a:gsLst>
                    <a:gs pos="2917">
                      <a:srgbClr val="000000"/>
                    </a:gs>
                    <a:gs pos="30000">
                      <a:srgbClr val="000000"/>
                    </a:gs>
                  </a:gsLst>
                  <a:lin ang="5400000" scaled="0"/>
                </a:gradFill>
                <a:effectLst/>
                <a:uLnTx/>
                <a:uFillTx/>
                <a:latin typeface="Amazon Ember Light"/>
                <a:ea typeface="+mn-ea"/>
                <a:cs typeface="+mn-cs"/>
              </a:rPr>
              <a:t> Amazon EC2 instances</a:t>
            </a:r>
          </a:p>
        </p:txBody>
      </p:sp>
      <p:grpSp>
        <p:nvGrpSpPr>
          <p:cNvPr id="8" name="Group 7" descr="graphic shows 16 icons representing EC2 instances inside a box labeled AWS.">
            <a:extLst>
              <a:ext uri="{FF2B5EF4-FFF2-40B4-BE49-F238E27FC236}">
                <a16:creationId xmlns:a16="http://schemas.microsoft.com/office/drawing/2014/main" id="{259F536F-E37D-914F-B822-91BA2B1F812E}"/>
              </a:ext>
            </a:extLst>
          </p:cNvPr>
          <p:cNvGrpSpPr/>
          <p:nvPr/>
        </p:nvGrpSpPr>
        <p:grpSpPr>
          <a:xfrm>
            <a:off x="8953105" y="1743255"/>
            <a:ext cx="2578068" cy="2462172"/>
            <a:chOff x="8953105" y="1743255"/>
            <a:chExt cx="2578068" cy="2462172"/>
          </a:xfrm>
        </p:grpSpPr>
        <p:grpSp>
          <p:nvGrpSpPr>
            <p:cNvPr id="7" name="Group 6"/>
            <p:cNvGrpSpPr/>
            <p:nvPr/>
          </p:nvGrpSpPr>
          <p:grpSpPr>
            <a:xfrm>
              <a:off x="9162380" y="2611905"/>
              <a:ext cx="2155590" cy="434103"/>
              <a:chOff x="9162380" y="2702712"/>
              <a:chExt cx="2155590" cy="434103"/>
            </a:xfrm>
          </p:grpSpPr>
          <p:pic>
            <p:nvPicPr>
              <p:cNvPr id="103" name="Graphic 62">
                <a:extLst>
                  <a:ext uri="{FF2B5EF4-FFF2-40B4-BE49-F238E27FC236}">
                    <a16:creationId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2380" y="2717301"/>
                <a:ext cx="419514" cy="419514"/>
              </a:xfrm>
              <a:prstGeom prst="rect">
                <a:avLst/>
              </a:prstGeom>
            </p:spPr>
          </p:pic>
          <p:pic>
            <p:nvPicPr>
              <p:cNvPr id="104" name="Graphic 62">
                <a:extLst>
                  <a:ext uri="{FF2B5EF4-FFF2-40B4-BE49-F238E27FC236}">
                    <a16:creationId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1072" y="2702712"/>
                <a:ext cx="419514" cy="419514"/>
              </a:xfrm>
              <a:prstGeom prst="rect">
                <a:avLst/>
              </a:prstGeom>
            </p:spPr>
          </p:pic>
          <p:pic>
            <p:nvPicPr>
              <p:cNvPr id="105" name="Graphic 62">
                <a:extLst>
                  <a:ext uri="{FF2B5EF4-FFF2-40B4-BE49-F238E27FC236}">
                    <a16:creationId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9020" y="2717301"/>
                <a:ext cx="419514" cy="419514"/>
              </a:xfrm>
              <a:prstGeom prst="rect">
                <a:avLst/>
              </a:prstGeom>
            </p:spPr>
          </p:pic>
          <p:pic>
            <p:nvPicPr>
              <p:cNvPr id="113" name="Graphic 62">
                <a:extLst>
                  <a:ext uri="{FF2B5EF4-FFF2-40B4-BE49-F238E27FC236}">
                    <a16:creationId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98456" y="2717301"/>
                <a:ext cx="419514" cy="419514"/>
              </a:xfrm>
              <a:prstGeom prst="rect">
                <a:avLst/>
              </a:prstGeom>
            </p:spPr>
          </p:pic>
        </p:grpSp>
        <p:grpSp>
          <p:nvGrpSpPr>
            <p:cNvPr id="114" name="Group 113"/>
            <p:cNvGrpSpPr/>
            <p:nvPr/>
          </p:nvGrpSpPr>
          <p:grpSpPr>
            <a:xfrm>
              <a:off x="9162380" y="2113609"/>
              <a:ext cx="2155590" cy="434103"/>
              <a:chOff x="9162380" y="2702712"/>
              <a:chExt cx="2155590" cy="434103"/>
            </a:xfrm>
          </p:grpSpPr>
          <p:pic>
            <p:nvPicPr>
              <p:cNvPr id="115" name="Graphic 62">
                <a:extLst>
                  <a:ext uri="{FF2B5EF4-FFF2-40B4-BE49-F238E27FC236}">
                    <a16:creationId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2380" y="2717301"/>
                <a:ext cx="419514" cy="419514"/>
              </a:xfrm>
              <a:prstGeom prst="rect">
                <a:avLst/>
              </a:prstGeom>
            </p:spPr>
          </p:pic>
          <p:pic>
            <p:nvPicPr>
              <p:cNvPr id="116" name="Graphic 62">
                <a:extLst>
                  <a:ext uri="{FF2B5EF4-FFF2-40B4-BE49-F238E27FC236}">
                    <a16:creationId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1072" y="2702712"/>
                <a:ext cx="419514" cy="419514"/>
              </a:xfrm>
              <a:prstGeom prst="rect">
                <a:avLst/>
              </a:prstGeom>
            </p:spPr>
          </p:pic>
          <p:pic>
            <p:nvPicPr>
              <p:cNvPr id="117" name="Graphic 62">
                <a:extLst>
                  <a:ext uri="{FF2B5EF4-FFF2-40B4-BE49-F238E27FC236}">
                    <a16:creationId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9020" y="2717301"/>
                <a:ext cx="419514" cy="419514"/>
              </a:xfrm>
              <a:prstGeom prst="rect">
                <a:avLst/>
              </a:prstGeom>
            </p:spPr>
          </p:pic>
          <p:pic>
            <p:nvPicPr>
              <p:cNvPr id="118" name="Graphic 62">
                <a:extLst>
                  <a:ext uri="{FF2B5EF4-FFF2-40B4-BE49-F238E27FC236}">
                    <a16:creationId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98456" y="2717301"/>
                <a:ext cx="419514" cy="419514"/>
              </a:xfrm>
              <a:prstGeom prst="rect">
                <a:avLst/>
              </a:prstGeom>
            </p:spPr>
          </p:pic>
        </p:grpSp>
        <p:grpSp>
          <p:nvGrpSpPr>
            <p:cNvPr id="119" name="Group 118"/>
            <p:cNvGrpSpPr/>
            <p:nvPr/>
          </p:nvGrpSpPr>
          <p:grpSpPr>
            <a:xfrm>
              <a:off x="9168686" y="3117699"/>
              <a:ext cx="2155590" cy="434103"/>
              <a:chOff x="9162380" y="2702712"/>
              <a:chExt cx="2155590" cy="434103"/>
            </a:xfrm>
          </p:grpSpPr>
          <p:pic>
            <p:nvPicPr>
              <p:cNvPr id="120" name="Graphic 62">
                <a:extLst>
                  <a:ext uri="{FF2B5EF4-FFF2-40B4-BE49-F238E27FC236}">
                    <a16:creationId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2380" y="2717301"/>
                <a:ext cx="419514" cy="419514"/>
              </a:xfrm>
              <a:prstGeom prst="rect">
                <a:avLst/>
              </a:prstGeom>
            </p:spPr>
          </p:pic>
          <p:pic>
            <p:nvPicPr>
              <p:cNvPr id="121" name="Graphic 62">
                <a:extLst>
                  <a:ext uri="{FF2B5EF4-FFF2-40B4-BE49-F238E27FC236}">
                    <a16:creationId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1072" y="2702712"/>
                <a:ext cx="419514" cy="419514"/>
              </a:xfrm>
              <a:prstGeom prst="rect">
                <a:avLst/>
              </a:prstGeom>
            </p:spPr>
          </p:pic>
          <p:pic>
            <p:nvPicPr>
              <p:cNvPr id="122" name="Graphic 62">
                <a:extLst>
                  <a:ext uri="{FF2B5EF4-FFF2-40B4-BE49-F238E27FC236}">
                    <a16:creationId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9020" y="2717301"/>
                <a:ext cx="419514" cy="419514"/>
              </a:xfrm>
              <a:prstGeom prst="rect">
                <a:avLst/>
              </a:prstGeom>
            </p:spPr>
          </p:pic>
          <p:pic>
            <p:nvPicPr>
              <p:cNvPr id="123" name="Graphic 62">
                <a:extLst>
                  <a:ext uri="{FF2B5EF4-FFF2-40B4-BE49-F238E27FC236}">
                    <a16:creationId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98456" y="2717301"/>
                <a:ext cx="419514" cy="419514"/>
              </a:xfrm>
              <a:prstGeom prst="rect">
                <a:avLst/>
              </a:prstGeom>
            </p:spPr>
          </p:pic>
        </p:grpSp>
        <p:grpSp>
          <p:nvGrpSpPr>
            <p:cNvPr id="124" name="Group 123"/>
            <p:cNvGrpSpPr/>
            <p:nvPr/>
          </p:nvGrpSpPr>
          <p:grpSpPr>
            <a:xfrm>
              <a:off x="9168686" y="3616227"/>
              <a:ext cx="2155590" cy="434103"/>
              <a:chOff x="9162380" y="2702712"/>
              <a:chExt cx="2155590" cy="434103"/>
            </a:xfrm>
          </p:grpSpPr>
          <p:pic>
            <p:nvPicPr>
              <p:cNvPr id="125" name="Graphic 62">
                <a:extLst>
                  <a:ext uri="{FF2B5EF4-FFF2-40B4-BE49-F238E27FC236}">
                    <a16:creationId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2380" y="2717301"/>
                <a:ext cx="419514" cy="419514"/>
              </a:xfrm>
              <a:prstGeom prst="rect">
                <a:avLst/>
              </a:prstGeom>
            </p:spPr>
          </p:pic>
          <p:pic>
            <p:nvPicPr>
              <p:cNvPr id="126" name="Graphic 62">
                <a:extLst>
                  <a:ext uri="{FF2B5EF4-FFF2-40B4-BE49-F238E27FC236}">
                    <a16:creationId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1072" y="2702712"/>
                <a:ext cx="419514" cy="419514"/>
              </a:xfrm>
              <a:prstGeom prst="rect">
                <a:avLst/>
              </a:prstGeom>
            </p:spPr>
          </p:pic>
          <p:pic>
            <p:nvPicPr>
              <p:cNvPr id="127" name="Graphic 62">
                <a:extLst>
                  <a:ext uri="{FF2B5EF4-FFF2-40B4-BE49-F238E27FC236}">
                    <a16:creationId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9020" y="2717301"/>
                <a:ext cx="419514" cy="419514"/>
              </a:xfrm>
              <a:prstGeom prst="rect">
                <a:avLst/>
              </a:prstGeom>
            </p:spPr>
          </p:pic>
          <p:pic>
            <p:nvPicPr>
              <p:cNvPr id="128" name="Graphic 62">
                <a:extLst>
                  <a:ext uri="{FF2B5EF4-FFF2-40B4-BE49-F238E27FC236}">
                    <a16:creationId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98456" y="2717301"/>
                <a:ext cx="419514" cy="419514"/>
              </a:xfrm>
              <a:prstGeom prst="rect">
                <a:avLst/>
              </a:prstGeom>
            </p:spPr>
          </p:pic>
        </p:grpSp>
        <p:sp>
          <p:nvSpPr>
            <p:cNvPr id="147" name="Rectangle 146">
              <a:extLst>
                <a:ext uri="{FF2B5EF4-FFF2-40B4-BE49-F238E27FC236}">
                  <a16:creationId xmlns:a16="http://schemas.microsoft.com/office/drawing/2014/main" id="{CE7F7081-419C-2E4F-A999-2923C4338FC0}"/>
                </a:ext>
              </a:extLst>
            </p:cNvPr>
            <p:cNvSpPr/>
            <p:nvPr/>
          </p:nvSpPr>
          <p:spPr>
            <a:xfrm>
              <a:off x="8953105" y="1743255"/>
              <a:ext cx="2578068" cy="246217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ysClr val="windowText" lastClr="000000"/>
                </a:solidFill>
                <a:effectLst/>
                <a:uLnTx/>
                <a:uFillTx/>
                <a:latin typeface="Amazon Ember Light"/>
                <a:ea typeface="+mn-ea"/>
                <a:cs typeface="+mn-cs"/>
              </a:endParaRPr>
            </a:p>
          </p:txBody>
        </p:sp>
        <p:pic>
          <p:nvPicPr>
            <p:cNvPr id="148" name="Graphic 11">
              <a:extLst>
                <a:ext uri="{FF2B5EF4-FFF2-40B4-BE49-F238E27FC236}">
                  <a16:creationId xmlns:a16="http://schemas.microsoft.com/office/drawing/2014/main" id="{CE52C9D7-11B0-9E41-AB16-2C9849C3EC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3105" y="1743255"/>
              <a:ext cx="330200" cy="330200"/>
            </a:xfrm>
            <a:prstGeom prst="rect">
              <a:avLst/>
            </a:prstGeom>
          </p:spPr>
        </p:pic>
      </p:grpSp>
      <p:sp>
        <p:nvSpPr>
          <p:cNvPr id="9" name="Rectangle 8">
            <a:extLst>
              <a:ext uri="{FF2B5EF4-FFF2-40B4-BE49-F238E27FC236}">
                <a16:creationId xmlns:a16="http://schemas.microsoft.com/office/drawing/2014/main" id="{7A7AD36A-B05A-477B-9109-72FA575E1F6E}"/>
              </a:ext>
            </a:extLst>
          </p:cNvPr>
          <p:cNvSpPr/>
          <p:nvPr/>
        </p:nvSpPr>
        <p:spPr>
          <a:xfrm>
            <a:off x="5499464" y="1420088"/>
            <a:ext cx="2605148"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D27AA"/>
                </a:solidFill>
                <a:effectLst/>
                <a:uLnTx/>
                <a:uFillTx/>
                <a:latin typeface="Amazon Ember Light"/>
                <a:ea typeface="+mn-ea"/>
                <a:cs typeface="+mn-cs"/>
              </a:rPr>
              <a:t>Example uses of Amazon EC2 instances</a:t>
            </a:r>
          </a:p>
        </p:txBody>
      </p:sp>
      <p:pic>
        <p:nvPicPr>
          <p:cNvPr id="12" name="Picture 11">
            <a:extLst>
              <a:ext uri="{FF2B5EF4-FFF2-40B4-BE49-F238E27FC236}">
                <a16:creationId xmlns:a16="http://schemas.microsoft.com/office/drawing/2014/main" id="{90358F62-FE44-004B-B144-7945EFF7B8BA}"/>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447999" y="2242722"/>
            <a:ext cx="4634330" cy="2600660"/>
          </a:xfrm>
          <a:prstGeom prst="rect">
            <a:avLst/>
          </a:prstGeom>
        </p:spPr>
      </p:pic>
      <p:sp>
        <p:nvSpPr>
          <p:cNvPr id="14" name="TextBox 13">
            <a:extLst>
              <a:ext uri="{FF2B5EF4-FFF2-40B4-BE49-F238E27FC236}">
                <a16:creationId xmlns:a16="http://schemas.microsoft.com/office/drawing/2014/main" id="{BA731F0E-2A26-FA42-A9D7-C46B6A5193CA}"/>
              </a:ext>
            </a:extLst>
          </p:cNvPr>
          <p:cNvSpPr txBox="1"/>
          <p:nvPr/>
        </p:nvSpPr>
        <p:spPr>
          <a:xfrm>
            <a:off x="419100" y="4856586"/>
            <a:ext cx="2060179"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Amazon Ember Light"/>
                <a:ea typeface="+mn-ea"/>
                <a:cs typeface="+mn-cs"/>
              </a:rPr>
              <a:t>Photo by Taylor Vick on Unsplash</a:t>
            </a:r>
            <a:endParaRPr kumimoji="0" lang="en-US" sz="1000" b="1" i="0" u="none" strike="noStrike" kern="1200" cap="none" spc="0" normalizeH="0" baseline="0" noProof="0" dirty="0">
              <a:ln>
                <a:noFill/>
              </a:ln>
              <a:solidFill>
                <a:srgbClr val="FFFFFF">
                  <a:lumMod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7" name="Picture 16">
            <a:extLst>
              <a:ext uri="{FF2B5EF4-FFF2-40B4-BE49-F238E27FC236}">
                <a16:creationId xmlns:a16="http://schemas.microsoft.com/office/drawing/2014/main" id="{1B9C07BA-310B-A94C-9714-B4AC80E3DA95}"/>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9184332" y="4776661"/>
            <a:ext cx="2269374" cy="1514928"/>
          </a:xfrm>
          <a:prstGeom prst="rect">
            <a:avLst/>
          </a:prstGeom>
        </p:spPr>
      </p:pic>
      <p:sp>
        <p:nvSpPr>
          <p:cNvPr id="18" name="TextBox 17">
            <a:extLst>
              <a:ext uri="{FF2B5EF4-FFF2-40B4-BE49-F238E27FC236}">
                <a16:creationId xmlns:a16="http://schemas.microsoft.com/office/drawing/2014/main" id="{5846D42A-30ED-5242-B6F4-49F4BF74DCCA}"/>
              </a:ext>
            </a:extLst>
          </p:cNvPr>
          <p:cNvSpPr txBox="1"/>
          <p:nvPr/>
        </p:nvSpPr>
        <p:spPr>
          <a:xfrm>
            <a:off x="9153599" y="6289726"/>
            <a:ext cx="2614818"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lumMod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Photo by panumas nikhomkhai from Pexels</a:t>
            </a:r>
          </a:p>
        </p:txBody>
      </p:sp>
    </p:spTree>
    <p:custDataLst>
      <p:tags r:id="rId1"/>
    </p:custDataLst>
    <p:extLst>
      <p:ext uri="{BB962C8B-B14F-4D97-AF65-F5344CB8AC3E}">
        <p14:creationId xmlns:p14="http://schemas.microsoft.com/office/powerpoint/2010/main" val="17915945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1AC647-9129-964D-8BB0-C1A392411FE9}"/>
              </a:ext>
            </a:extLst>
          </p:cNvPr>
          <p:cNvSpPr>
            <a:spLocks noGrp="1"/>
          </p:cNvSpPr>
          <p:nvPr>
            <p:ph type="title"/>
          </p:nvPr>
        </p:nvSpPr>
        <p:spPr/>
        <p:txBody>
          <a:bodyPr/>
          <a:lstStyle/>
          <a:p>
            <a:r>
              <a:rPr lang="en-US" b="1" dirty="0">
                <a:solidFill>
                  <a:srgbClr val="FF0000"/>
                </a:solidFill>
              </a:rPr>
              <a:t>E</a:t>
            </a:r>
            <a:r>
              <a:rPr lang="en-US" b="1" dirty="0"/>
              <a:t>lastic </a:t>
            </a:r>
            <a:r>
              <a:rPr lang="en-US" b="1" dirty="0">
                <a:solidFill>
                  <a:srgbClr val="FF0000"/>
                </a:solidFill>
              </a:rPr>
              <a:t>C</a:t>
            </a:r>
            <a:r>
              <a:rPr lang="en-US" b="1" dirty="0"/>
              <a:t>ompute </a:t>
            </a:r>
            <a:r>
              <a:rPr lang="en-US" b="1" dirty="0">
                <a:solidFill>
                  <a:srgbClr val="FF0000"/>
                </a:solidFill>
              </a:rPr>
              <a:t>C</a:t>
            </a:r>
            <a:r>
              <a:rPr lang="en-US" b="1" dirty="0"/>
              <a:t>loud</a:t>
            </a:r>
            <a:r>
              <a:rPr lang="en-US" b="1" i="1" dirty="0"/>
              <a:t> (EC2)</a:t>
            </a:r>
            <a:endParaRPr lang="en-US" dirty="0"/>
          </a:p>
        </p:txBody>
      </p:sp>
      <p:sp>
        <p:nvSpPr>
          <p:cNvPr id="6" name="Content Placeholder 5">
            <a:extLst>
              <a:ext uri="{FF2B5EF4-FFF2-40B4-BE49-F238E27FC236}">
                <a16:creationId xmlns:a16="http://schemas.microsoft.com/office/drawing/2014/main" id="{7056F1D7-3290-E541-8942-101E34D30EB0}"/>
              </a:ext>
            </a:extLst>
          </p:cNvPr>
          <p:cNvSpPr>
            <a:spLocks noGrp="1"/>
          </p:cNvSpPr>
          <p:nvPr>
            <p:ph idx="1"/>
          </p:nvPr>
        </p:nvSpPr>
        <p:spPr/>
        <p:txBody>
          <a:bodyPr/>
          <a:lstStyle/>
          <a:p>
            <a:pPr>
              <a:lnSpc>
                <a:spcPct val="100000"/>
              </a:lnSpc>
              <a:spcBef>
                <a:spcPts val="0"/>
              </a:spcBef>
              <a:defRPr/>
            </a:pPr>
            <a:r>
              <a:rPr lang="en-US" b="1" dirty="0"/>
              <a:t>Elastic</a:t>
            </a:r>
            <a:r>
              <a:rPr lang="en-US" dirty="0"/>
              <a:t> refers to the fact that you can easily increase or decrease the number of servers you run to support an application automatically, and you can also increase or decrease the size of existing servers.</a:t>
            </a:r>
          </a:p>
          <a:p>
            <a:pPr marL="171450" lvl="0" indent="-171450">
              <a:lnSpc>
                <a:spcPct val="100000"/>
              </a:lnSpc>
              <a:spcBef>
                <a:spcPts val="0"/>
              </a:spcBef>
              <a:defRPr/>
            </a:pPr>
            <a:endParaRPr lang="en-US" b="1" dirty="0"/>
          </a:p>
          <a:p>
            <a:pPr marL="171450" lvl="0" indent="-171450">
              <a:lnSpc>
                <a:spcPct val="100000"/>
              </a:lnSpc>
              <a:spcBef>
                <a:spcPts val="0"/>
              </a:spcBef>
              <a:defRPr/>
            </a:pPr>
            <a:r>
              <a:rPr lang="en-US" b="1" dirty="0"/>
              <a:t>Compute</a:t>
            </a:r>
            <a:r>
              <a:rPr lang="en-US" dirty="0"/>
              <a:t> refers to reason why most users run servers in the first place, which is to host running applications or process data—actions that require compute resources, including processing power (CPU) and memory (RAM). </a:t>
            </a:r>
          </a:p>
          <a:p>
            <a:pPr marL="171450" lvl="0" indent="-171450">
              <a:lnSpc>
                <a:spcPct val="100000"/>
              </a:lnSpc>
              <a:spcBef>
                <a:spcPts val="0"/>
              </a:spcBef>
              <a:defRPr/>
            </a:pPr>
            <a:endParaRPr lang="en-US" b="1" dirty="0"/>
          </a:p>
          <a:p>
            <a:pPr marL="171450" lvl="0" indent="-171450">
              <a:lnSpc>
                <a:spcPct val="100000"/>
              </a:lnSpc>
              <a:spcBef>
                <a:spcPts val="0"/>
              </a:spcBef>
              <a:defRPr/>
            </a:pPr>
            <a:r>
              <a:rPr lang="en-US" b="1" dirty="0"/>
              <a:t>Cloud</a:t>
            </a:r>
            <a:r>
              <a:rPr lang="en-US" dirty="0"/>
              <a:t> refers to the fact that the EC2 instances that you run are hosted in the cloud. </a:t>
            </a:r>
          </a:p>
          <a:p>
            <a:endParaRPr lang="en-US" dirty="0"/>
          </a:p>
        </p:txBody>
      </p:sp>
      <p:sp>
        <p:nvSpPr>
          <p:cNvPr id="3" name="Slide Number Placeholder 2">
            <a:extLst>
              <a:ext uri="{FF2B5EF4-FFF2-40B4-BE49-F238E27FC236}">
                <a16:creationId xmlns:a16="http://schemas.microsoft.com/office/drawing/2014/main" id="{5D6BE0D5-4BF1-FF4E-AB81-482EC8801172}"/>
              </a:ext>
            </a:extLst>
          </p:cNvPr>
          <p:cNvSpPr>
            <a:spLocks noGrp="1"/>
          </p:cNvSpPr>
          <p:nvPr>
            <p:ph type="sldNum" sz="quarter" idx="12"/>
          </p:nvPr>
        </p:nvSpPr>
        <p:spPr/>
        <p:txBody>
          <a:bodyPr/>
          <a:lstStyle/>
          <a:p>
            <a:fld id="{B6A95138-A96E-2F42-A959-2EFD44FE4AB7}" type="slidenum">
              <a:rPr lang="en-US" smtClean="0"/>
              <a:t>42</a:t>
            </a:fld>
            <a:endParaRPr lang="en-US" dirty="0"/>
          </a:p>
        </p:txBody>
      </p:sp>
      <p:sp>
        <p:nvSpPr>
          <p:cNvPr id="4" name="Footer Placeholder 3">
            <a:extLst>
              <a:ext uri="{FF2B5EF4-FFF2-40B4-BE49-F238E27FC236}">
                <a16:creationId xmlns:a16="http://schemas.microsoft.com/office/drawing/2014/main" id="{78AFBC6F-F41E-0142-A323-910EEEC017CD}"/>
              </a:ext>
            </a:extLst>
          </p:cNvPr>
          <p:cNvSpPr>
            <a:spLocks noGrp="1"/>
          </p:cNvSpPr>
          <p:nvPr>
            <p:ph type="ftr" sz="quarter" idx="3"/>
          </p:nvPr>
        </p:nvSpPr>
        <p:spPr/>
        <p:txBody>
          <a:bodyPr/>
          <a:lstStyle/>
          <a:p>
            <a:r>
              <a:rPr lang="en-US"/>
              <a:t>Distributed and Cloud Computing – Fall 2021</a:t>
            </a:r>
            <a:endParaRPr lang="en-US" dirty="0"/>
          </a:p>
        </p:txBody>
      </p:sp>
    </p:spTree>
    <p:extLst>
      <p:ext uri="{BB962C8B-B14F-4D97-AF65-F5344CB8AC3E}">
        <p14:creationId xmlns:p14="http://schemas.microsoft.com/office/powerpoint/2010/main" val="18713326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EC2 overview</a:t>
            </a:r>
          </a:p>
        </p:txBody>
      </p:sp>
      <p:sp>
        <p:nvSpPr>
          <p:cNvPr id="3" name="Content Placeholder 2"/>
          <p:cNvSpPr>
            <a:spLocks noGrp="1"/>
          </p:cNvSpPr>
          <p:nvPr>
            <p:ph idx="1"/>
          </p:nvPr>
        </p:nvSpPr>
        <p:spPr>
          <a:xfrm>
            <a:off x="3902208" y="1528175"/>
            <a:ext cx="7870691" cy="4648788"/>
          </a:xfrm>
        </p:spPr>
        <p:txBody>
          <a:bodyPr/>
          <a:lstStyle/>
          <a:p>
            <a:r>
              <a:rPr lang="en-US" b="1" dirty="0">
                <a:solidFill>
                  <a:schemeClr val="accent5"/>
                </a:solidFill>
              </a:rPr>
              <a:t>Amazon Elastic Compute Cloud (Amazon EC2)  </a:t>
            </a:r>
          </a:p>
          <a:p>
            <a:pPr lvl="1"/>
            <a:r>
              <a:rPr lang="en-US" dirty="0"/>
              <a:t>Provides </a:t>
            </a:r>
            <a:r>
              <a:rPr lang="en-US" dirty="0">
                <a:solidFill>
                  <a:schemeClr val="accent6"/>
                </a:solidFill>
              </a:rPr>
              <a:t>virtual machines</a:t>
            </a:r>
            <a:r>
              <a:rPr lang="en-US" dirty="0"/>
              <a:t>—referred to as </a:t>
            </a:r>
            <a:r>
              <a:rPr lang="en-US" dirty="0">
                <a:solidFill>
                  <a:schemeClr val="accent6"/>
                </a:solidFill>
              </a:rPr>
              <a:t>EC2 instances</a:t>
            </a:r>
            <a:r>
              <a:rPr lang="en-US" dirty="0"/>
              <a:t>—in the cloud.</a:t>
            </a:r>
          </a:p>
          <a:p>
            <a:pPr lvl="1"/>
            <a:r>
              <a:rPr lang="en-US" dirty="0"/>
              <a:t>Gives you </a:t>
            </a:r>
            <a:r>
              <a:rPr lang="en-US" i="1" dirty="0"/>
              <a:t>full control </a:t>
            </a:r>
            <a:r>
              <a:rPr lang="en-US" dirty="0"/>
              <a:t>over the guest operating system (Windows or Linux) on each instance.</a:t>
            </a:r>
          </a:p>
          <a:p>
            <a:r>
              <a:rPr lang="en-US" dirty="0"/>
              <a:t>You can launch instances of any size into an Availability Zone anywhere in the world.</a:t>
            </a:r>
          </a:p>
          <a:p>
            <a:pPr lvl="1"/>
            <a:r>
              <a:rPr lang="en-US" dirty="0"/>
              <a:t>Launch instances from </a:t>
            </a:r>
            <a:r>
              <a:rPr lang="en-US" b="1" dirty="0">
                <a:solidFill>
                  <a:schemeClr val="accent5"/>
                </a:solidFill>
              </a:rPr>
              <a:t>Amazon Machine Images (AMIs</a:t>
            </a:r>
            <a:r>
              <a:rPr lang="en-US" dirty="0"/>
              <a:t>).</a:t>
            </a:r>
          </a:p>
          <a:p>
            <a:pPr lvl="1"/>
            <a:r>
              <a:rPr lang="en-US" dirty="0"/>
              <a:t>Launch instances with a few clicks or a line of code, and they are ready in minutes.</a:t>
            </a:r>
            <a:endParaRPr lang="en-US" sz="2800" dirty="0"/>
          </a:p>
          <a:p>
            <a:r>
              <a:rPr lang="en-US" dirty="0"/>
              <a:t>You can control traffic to and from instances.</a:t>
            </a:r>
          </a:p>
        </p:txBody>
      </p:sp>
      <p:sp>
        <p:nvSpPr>
          <p:cNvPr id="5" name="Slide Number Placeholder 4">
            <a:extLst>
              <a:ext uri="{FF2B5EF4-FFF2-40B4-BE49-F238E27FC236}">
                <a16:creationId xmlns:a16="http://schemas.microsoft.com/office/drawing/2014/main" id="{AE6E1873-DD5B-4342-878D-B9C77CC06283}"/>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4" name="Footer Placeholder 3">
            <a:extLst>
              <a:ext uri="{FF2B5EF4-FFF2-40B4-BE49-F238E27FC236}">
                <a16:creationId xmlns:a16="http://schemas.microsoft.com/office/drawing/2014/main" id="{EEFBC9E6-716C-5B4A-9AC5-064A95BB8FEE}"/>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grpSp>
        <p:nvGrpSpPr>
          <p:cNvPr id="6" name="Group 5">
            <a:extLst>
              <a:ext uri="{FF2B5EF4-FFF2-40B4-BE49-F238E27FC236}">
                <a16:creationId xmlns:a16="http://schemas.microsoft.com/office/drawing/2014/main" id="{3F896863-3C86-634F-9982-88D5287C8343}"/>
              </a:ext>
              <a:ext uri="{C183D7F6-B498-43B3-948B-1728B52AA6E4}">
                <adec:decorative xmlns:adec="http://schemas.microsoft.com/office/drawing/2017/decorative" val="1"/>
              </a:ext>
            </a:extLst>
          </p:cNvPr>
          <p:cNvGrpSpPr/>
          <p:nvPr/>
        </p:nvGrpSpPr>
        <p:grpSpPr>
          <a:xfrm>
            <a:off x="677252" y="1916492"/>
            <a:ext cx="2885749" cy="4045058"/>
            <a:chOff x="677252" y="1916492"/>
            <a:chExt cx="2885749" cy="4045058"/>
          </a:xfrm>
        </p:grpSpPr>
        <p:sp>
          <p:nvSpPr>
            <p:cNvPr id="7" name="Rectangle 6">
              <a:extLst>
                <a:ext uri="{FF2B5EF4-FFF2-40B4-BE49-F238E27FC236}">
                  <a16:creationId xmlns:a16="http://schemas.microsoft.com/office/drawing/2014/main" id="{910C76DA-7886-8B47-AC0B-C0FC351B84DE}"/>
                </a:ext>
              </a:extLst>
            </p:cNvPr>
            <p:cNvSpPr/>
            <p:nvPr/>
          </p:nvSpPr>
          <p:spPr>
            <a:xfrm>
              <a:off x="677252" y="1916492"/>
              <a:ext cx="2885749" cy="4045058"/>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pic>
          <p:nvPicPr>
            <p:cNvPr id="8" name="Graphic 7">
              <a:extLst>
                <a:ext uri="{FF2B5EF4-FFF2-40B4-BE49-F238E27FC236}">
                  <a16:creationId xmlns:a16="http://schemas.microsoft.com/office/drawing/2014/main" id="{0807008F-02FC-CA40-B191-A281976044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56972" y="2924499"/>
              <a:ext cx="1094787" cy="1094787"/>
            </a:xfrm>
            <a:prstGeom prst="rect">
              <a:avLst/>
            </a:prstGeom>
          </p:spPr>
        </p:pic>
      </p:grpSp>
      <p:sp>
        <p:nvSpPr>
          <p:cNvPr id="9" name="TextBox 8">
            <a:extLst>
              <a:ext uri="{FF2B5EF4-FFF2-40B4-BE49-F238E27FC236}">
                <a16:creationId xmlns:a16="http://schemas.microsoft.com/office/drawing/2014/main" id="{6C4D0400-C2C5-3249-9924-6D9DAE523DB4}"/>
              </a:ext>
            </a:extLst>
          </p:cNvPr>
          <p:cNvSpPr txBox="1"/>
          <p:nvPr/>
        </p:nvSpPr>
        <p:spPr>
          <a:xfrm>
            <a:off x="1209058" y="4331526"/>
            <a:ext cx="1813430" cy="8925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EC2</a:t>
            </a:r>
          </a:p>
        </p:txBody>
      </p:sp>
    </p:spTree>
    <p:custDataLst>
      <p:tags r:id="rId1"/>
    </p:custDataLst>
    <p:extLst>
      <p:ext uri="{BB962C8B-B14F-4D97-AF65-F5344CB8AC3E}">
        <p14:creationId xmlns:p14="http://schemas.microsoft.com/office/powerpoint/2010/main" val="17947096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F5F7FD-9056-CB4A-9B6D-7EAE33D56044}"/>
              </a:ext>
            </a:extLst>
          </p:cNvPr>
          <p:cNvSpPr>
            <a:spLocks noGrp="1"/>
          </p:cNvSpPr>
          <p:nvPr>
            <p:ph type="title"/>
          </p:nvPr>
        </p:nvSpPr>
        <p:spPr/>
        <p:txBody>
          <a:bodyPr/>
          <a:lstStyle/>
          <a:p>
            <a:r>
              <a:rPr lang="en-US" dirty="0"/>
              <a:t>Launching an Amazon EC2 instance</a:t>
            </a:r>
          </a:p>
        </p:txBody>
      </p:sp>
      <p:pic>
        <p:nvPicPr>
          <p:cNvPr id="9" name="Content Placeholder 8" descr="Right pointing backhand index">
            <a:extLst>
              <a:ext uri="{FF2B5EF4-FFF2-40B4-BE49-F238E27FC236}">
                <a16:creationId xmlns:a16="http://schemas.microsoft.com/office/drawing/2014/main" id="{76AAFE43-5903-6844-AD97-13434CBC74AA}"/>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5638800" y="3395663"/>
            <a:ext cx="914400" cy="914400"/>
          </a:xfrm>
        </p:spPr>
      </p:pic>
      <p:sp>
        <p:nvSpPr>
          <p:cNvPr id="4" name="Slide Number Placeholder 3">
            <a:extLst>
              <a:ext uri="{FF2B5EF4-FFF2-40B4-BE49-F238E27FC236}">
                <a16:creationId xmlns:a16="http://schemas.microsoft.com/office/drawing/2014/main" id="{53C2EFAB-2E0B-B040-BB09-90FF7EAD71A4}"/>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2" name="Footer Placeholder 1">
            <a:extLst>
              <a:ext uri="{FF2B5EF4-FFF2-40B4-BE49-F238E27FC236}">
                <a16:creationId xmlns:a16="http://schemas.microsoft.com/office/drawing/2014/main" id="{27980DC2-27BF-B541-BC4E-AA04EBF33838}"/>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pic>
        <p:nvPicPr>
          <p:cNvPr id="7" name="Picture 6" descr="screenshot of the EC2 console's EC2 Dashboard view.">
            <a:extLst>
              <a:ext uri="{FF2B5EF4-FFF2-40B4-BE49-F238E27FC236}">
                <a16:creationId xmlns:a16="http://schemas.microsoft.com/office/drawing/2014/main" id="{CD565F97-1BF1-0A48-9629-C7BE50CA8F84}"/>
              </a:ext>
            </a:extLst>
          </p:cNvPr>
          <p:cNvPicPr>
            <a:picLocks noChangeAspect="1"/>
          </p:cNvPicPr>
          <p:nvPr/>
        </p:nvPicPr>
        <p:blipFill>
          <a:blip r:embed="rId6"/>
          <a:stretch>
            <a:fillRect/>
          </a:stretch>
        </p:blipFill>
        <p:spPr>
          <a:xfrm>
            <a:off x="5031175" y="1422059"/>
            <a:ext cx="6725592" cy="4730713"/>
          </a:xfrm>
          <a:prstGeom prst="rect">
            <a:avLst/>
          </a:prstGeom>
        </p:spPr>
      </p:pic>
      <p:sp>
        <p:nvSpPr>
          <p:cNvPr id="14" name="TextBox 13">
            <a:extLst>
              <a:ext uri="{FF2B5EF4-FFF2-40B4-BE49-F238E27FC236}">
                <a16:creationId xmlns:a16="http://schemas.microsoft.com/office/drawing/2014/main" id="{9B298C85-D7F8-C84D-A4E8-C47896DBEC87}"/>
              </a:ext>
            </a:extLst>
          </p:cNvPr>
          <p:cNvSpPr txBox="1"/>
          <p:nvPr/>
        </p:nvSpPr>
        <p:spPr>
          <a:xfrm>
            <a:off x="435233" y="1536174"/>
            <a:ext cx="4428605"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This section of the module walks through </a:t>
            </a:r>
            <a:r>
              <a:rPr kumimoji="0" lang="en-US" sz="2400" b="1" i="0" u="none" strike="noStrike" kern="1200" cap="none" spc="0" normalizeH="0" baseline="0" noProof="0" dirty="0">
                <a:ln>
                  <a:noFill/>
                </a:ln>
                <a:solidFill>
                  <a:srgbClr val="4D27AA"/>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nine key decisions </a:t>
            </a:r>
            <a:r>
              <a:rPr kumimoji="0" lang="en-US" sz="2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to make when you create an EC2 instance by using the AWS Management Console </a:t>
            </a:r>
            <a:r>
              <a:rPr kumimoji="0" lang="en-US" sz="2400" b="1" i="0" u="none" strike="noStrike" kern="1200" cap="none" spc="0" normalizeH="0" baseline="0" noProof="0" dirty="0">
                <a:ln>
                  <a:noFill/>
                </a:ln>
                <a:solidFill>
                  <a:srgbClr val="4D27AA"/>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Launch Instance Wizard.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4D27AA"/>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US" sz="2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Along the way, essential Amazon EC2 concepts will be explored.</a:t>
            </a:r>
          </a:p>
        </p:txBody>
      </p:sp>
    </p:spTree>
    <p:custDataLst>
      <p:tags r:id="rId1"/>
    </p:custDataLst>
    <p:extLst>
      <p:ext uri="{BB962C8B-B14F-4D97-AF65-F5344CB8AC3E}">
        <p14:creationId xmlns:p14="http://schemas.microsoft.com/office/powerpoint/2010/main" val="1247083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42F421-A6EA-0E4B-8818-CBFE16940BF0}"/>
              </a:ext>
            </a:extLst>
          </p:cNvPr>
          <p:cNvSpPr>
            <a:spLocks noGrp="1"/>
          </p:cNvSpPr>
          <p:nvPr>
            <p:ph type="title"/>
          </p:nvPr>
        </p:nvSpPr>
        <p:spPr/>
        <p:txBody>
          <a:bodyPr/>
          <a:lstStyle/>
          <a:p>
            <a:r>
              <a:rPr lang="en-US" dirty="0"/>
              <a:t>1. Select an AMI</a:t>
            </a:r>
          </a:p>
        </p:txBody>
      </p:sp>
      <p:sp>
        <p:nvSpPr>
          <p:cNvPr id="4" name="Slide Number Placeholder 3">
            <a:extLst>
              <a:ext uri="{FF2B5EF4-FFF2-40B4-BE49-F238E27FC236}">
                <a16:creationId xmlns:a16="http://schemas.microsoft.com/office/drawing/2014/main" id="{3DC8025C-12DF-0744-A30A-E9DDA2FE8DE8}"/>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10" name="Content Placeholder 9">
            <a:extLst>
              <a:ext uri="{FF2B5EF4-FFF2-40B4-BE49-F238E27FC236}">
                <a16:creationId xmlns:a16="http://schemas.microsoft.com/office/drawing/2014/main" id="{29FE78C7-DDB9-0344-97A0-68D195ABF113}"/>
              </a:ext>
            </a:extLst>
          </p:cNvPr>
          <p:cNvSpPr>
            <a:spLocks noGrp="1"/>
          </p:cNvSpPr>
          <p:nvPr>
            <p:ph idx="13"/>
          </p:nvPr>
        </p:nvSpPr>
        <p:spPr>
          <a:xfrm>
            <a:off x="3875299" y="2444491"/>
            <a:ext cx="8056507" cy="3663992"/>
          </a:xfrm>
        </p:spPr>
        <p:txBody>
          <a:bodyPr/>
          <a:lstStyle/>
          <a:p>
            <a:r>
              <a:rPr lang="en-US" sz="2400" dirty="0">
                <a:solidFill>
                  <a:srgbClr val="FF0000"/>
                </a:solidFill>
              </a:rPr>
              <a:t>A</a:t>
            </a:r>
            <a:r>
              <a:rPr lang="en-US" sz="2400" dirty="0"/>
              <a:t>mazon </a:t>
            </a:r>
            <a:r>
              <a:rPr lang="en-US" sz="2400" dirty="0">
                <a:solidFill>
                  <a:srgbClr val="FF0000"/>
                </a:solidFill>
              </a:rPr>
              <a:t>M</a:t>
            </a:r>
            <a:r>
              <a:rPr lang="en-US" sz="2400" dirty="0"/>
              <a:t>achine </a:t>
            </a:r>
            <a:r>
              <a:rPr lang="en-US" sz="2400" dirty="0">
                <a:solidFill>
                  <a:srgbClr val="FF0000"/>
                </a:solidFill>
              </a:rPr>
              <a:t>I</a:t>
            </a:r>
            <a:r>
              <a:rPr lang="en-US" sz="2400" dirty="0"/>
              <a:t>mage (AMI)</a:t>
            </a:r>
          </a:p>
          <a:p>
            <a:pPr lvl="1"/>
            <a:r>
              <a:rPr lang="en-US" sz="1800" dirty="0"/>
              <a:t>Is a template that is used to create an EC2 instance (which is a </a:t>
            </a:r>
            <a:r>
              <a:rPr lang="en-US" sz="1800" b="1" dirty="0">
                <a:solidFill>
                  <a:schemeClr val="accent5"/>
                </a:solidFill>
              </a:rPr>
              <a:t>virtual machine, or VM,</a:t>
            </a:r>
            <a:r>
              <a:rPr lang="en-US" sz="1800" i="1" dirty="0"/>
              <a:t> </a:t>
            </a:r>
            <a:r>
              <a:rPr lang="en-US" sz="1800" dirty="0"/>
              <a:t>that runs in the AWS Cloud)</a:t>
            </a:r>
          </a:p>
          <a:p>
            <a:pPr lvl="1"/>
            <a:r>
              <a:rPr lang="en-US" sz="1800" dirty="0"/>
              <a:t>Contains a </a:t>
            </a:r>
            <a:r>
              <a:rPr lang="en-US" sz="1800" b="1" dirty="0">
                <a:solidFill>
                  <a:schemeClr val="accent5"/>
                </a:solidFill>
              </a:rPr>
              <a:t>Windows</a:t>
            </a:r>
            <a:r>
              <a:rPr lang="en-US" sz="1800" dirty="0"/>
              <a:t> or </a:t>
            </a:r>
            <a:r>
              <a:rPr lang="en-US" sz="1800" b="1" dirty="0">
                <a:solidFill>
                  <a:schemeClr val="accent5"/>
                </a:solidFill>
              </a:rPr>
              <a:t>Linux</a:t>
            </a:r>
            <a:r>
              <a:rPr lang="en-US" sz="1800" dirty="0"/>
              <a:t> operating system</a:t>
            </a:r>
          </a:p>
          <a:p>
            <a:pPr lvl="1"/>
            <a:r>
              <a:rPr lang="en-US" sz="1800" dirty="0"/>
              <a:t>Often also has some </a:t>
            </a:r>
            <a:r>
              <a:rPr lang="en-US" sz="1800" b="1" dirty="0">
                <a:solidFill>
                  <a:schemeClr val="accent5"/>
                </a:solidFill>
              </a:rPr>
              <a:t>software</a:t>
            </a:r>
            <a:r>
              <a:rPr lang="en-US" sz="1800" dirty="0"/>
              <a:t> pre-installed</a:t>
            </a:r>
          </a:p>
          <a:p>
            <a:r>
              <a:rPr lang="en-US" sz="2400" dirty="0"/>
              <a:t>AMI choices:</a:t>
            </a:r>
            <a:endParaRPr lang="en-US" dirty="0"/>
          </a:p>
          <a:p>
            <a:pPr lvl="1"/>
            <a:r>
              <a:rPr lang="en-US" sz="1800" dirty="0"/>
              <a:t>Quick Start</a:t>
            </a:r>
            <a:r>
              <a:rPr lang="en-US" sz="1800" i="1" dirty="0"/>
              <a:t> – Linux and Windows AMIs that are provided by AWS</a:t>
            </a:r>
          </a:p>
          <a:p>
            <a:pPr lvl="1"/>
            <a:r>
              <a:rPr lang="en-US" sz="1800" dirty="0"/>
              <a:t>My AMIs</a:t>
            </a:r>
            <a:r>
              <a:rPr lang="en-US" sz="1800" i="1" dirty="0"/>
              <a:t> – Any AMIs that you created</a:t>
            </a:r>
          </a:p>
          <a:p>
            <a:pPr lvl="1"/>
            <a:r>
              <a:rPr lang="en-US" sz="1800" dirty="0"/>
              <a:t>AWS Marketplace </a:t>
            </a:r>
            <a:r>
              <a:rPr lang="en-US" sz="1800" i="1" dirty="0"/>
              <a:t>– Pre-configured templates from third parties</a:t>
            </a:r>
          </a:p>
          <a:p>
            <a:pPr lvl="1"/>
            <a:r>
              <a:rPr lang="en-US" sz="1800" dirty="0"/>
              <a:t>Community AMIs </a:t>
            </a:r>
            <a:r>
              <a:rPr lang="en-US" sz="1800" i="1" dirty="0"/>
              <a:t>– AMIs shared by others; use at your own risk</a:t>
            </a:r>
          </a:p>
        </p:txBody>
      </p:sp>
      <p:sp>
        <p:nvSpPr>
          <p:cNvPr id="2" name="Footer Placeholder 1">
            <a:extLst>
              <a:ext uri="{FF2B5EF4-FFF2-40B4-BE49-F238E27FC236}">
                <a16:creationId xmlns:a16="http://schemas.microsoft.com/office/drawing/2014/main" id="{727AEF71-4056-C047-BBC7-E231CF623D4C}"/>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14" name="Content Placeholder 8">
            <a:extLst>
              <a:ext uri="{FF2B5EF4-FFF2-40B4-BE49-F238E27FC236}">
                <a16:creationId xmlns:a16="http://schemas.microsoft.com/office/drawing/2014/main" id="{4E4A0AB1-DBAF-0D4F-B4D9-2289D2A0AA42}"/>
              </a:ext>
              <a:ext uri="{C183D7F6-B498-43B3-948B-1728B52AA6E4}">
                <adec:decorative xmlns:adec="http://schemas.microsoft.com/office/drawing/2017/decorative" val="1"/>
              </a:ext>
            </a:extLst>
          </p:cNvPr>
          <p:cNvSpPr txBox="1">
            <a:spLocks/>
          </p:cNvSpPr>
          <p:nvPr/>
        </p:nvSpPr>
        <p:spPr>
          <a:xfrm>
            <a:off x="419100" y="1528176"/>
            <a:ext cx="3195970" cy="3663992"/>
          </a:xfrm>
          <a:prstGeom prst="rect">
            <a:avLst/>
          </a:prstGeom>
          <a:solidFill>
            <a:schemeClr val="bg2">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4D27AA"/>
                </a:solidFill>
                <a:effectLst/>
                <a:uLnTx/>
                <a:uFillTx/>
                <a:latin typeface="Amazon Ember Light" panose="020B0403020204020204" pitchFamily="34" charset="0"/>
              </a:rPr>
              <a:t>Choices made using the</a:t>
            </a:r>
            <a:br>
              <a:rPr kumimoji="0" lang="en-US" sz="2000" b="1" i="0" u="none" strike="noStrike" kern="1200" cap="none" spc="0" normalizeH="0" baseline="0" noProof="0" dirty="0">
                <a:ln>
                  <a:noFill/>
                </a:ln>
                <a:solidFill>
                  <a:srgbClr val="4D27AA"/>
                </a:solidFill>
                <a:effectLst/>
                <a:uLnTx/>
                <a:uFillTx/>
                <a:latin typeface="Amazon Ember Light" panose="020B0403020204020204" pitchFamily="34" charset="0"/>
              </a:rPr>
            </a:br>
            <a:r>
              <a:rPr kumimoji="0" lang="en-US" sz="2000" b="1" i="0" u="none" strike="noStrike" kern="1200" cap="none" spc="0" normalizeH="0" baseline="0" noProof="0" dirty="0">
                <a:ln>
                  <a:noFill/>
                </a:ln>
                <a:solidFill>
                  <a:srgbClr val="4D27AA"/>
                </a:solidFill>
                <a:effectLst/>
                <a:uLnTx/>
                <a:uFillTx/>
                <a:latin typeface="Amazon Ember Light" panose="020B0403020204020204" pitchFamily="34" charset="0"/>
              </a:rPr>
              <a:t>Launch Instance Wizard:</a:t>
            </a:r>
            <a:br>
              <a:rPr kumimoji="0" lang="en-US" sz="2400" b="1" i="0" u="none" strike="noStrike" kern="1200" cap="none" spc="0" normalizeH="0" baseline="0" noProof="0" dirty="0">
                <a:ln>
                  <a:noFill/>
                </a:ln>
                <a:solidFill>
                  <a:srgbClr val="4D27AA"/>
                </a:solidFill>
                <a:effectLst/>
                <a:uLnTx/>
                <a:uFillTx/>
                <a:latin typeface="Amazon Ember Light" panose="020B0403020204020204" pitchFamily="34" charset="0"/>
              </a:rPr>
            </a:br>
            <a:endParaRPr kumimoji="0" lang="en-US" sz="2000" b="0" i="0" u="none" strike="noStrike" kern="1200" cap="none" spc="0" normalizeH="0" baseline="0" noProof="0" dirty="0">
              <a:ln>
                <a:noFill/>
              </a:ln>
              <a:solidFill>
                <a:srgbClr val="000000"/>
              </a:solidFill>
              <a:effectLst/>
              <a:uLnTx/>
              <a:uFillTx/>
              <a:latin typeface="Amazon Ember Light" panose="020B0403020204020204" pitchFamily="34" charset="0"/>
            </a:endParaRP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E617E6"/>
                </a:solidFill>
                <a:effectLst/>
                <a:uLnTx/>
                <a:uFillTx/>
                <a:latin typeface="Amazon Ember Light" panose="020B0403020204020204" pitchFamily="34" charset="0"/>
              </a:rPr>
              <a:t>AMI</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Instance Type</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Network settings</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IAM role</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User data</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Storage options</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Tags</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Security group</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Key pair</a:t>
            </a:r>
            <a:endParaRPr kumimoji="0" lang="en-US" sz="1800" b="1" i="0" u="none" strike="noStrike" kern="1200" cap="none" spc="0" normalizeH="0" baseline="0" noProof="0" dirty="0">
              <a:ln>
                <a:noFill/>
              </a:ln>
              <a:solidFill>
                <a:srgbClr val="000000"/>
              </a:solidFill>
              <a:effectLst/>
              <a:uLnTx/>
              <a:uFillTx/>
              <a:latin typeface="Amazon Ember Light" panose="020B0403020204020204" pitchFamily="34" charset="0"/>
            </a:endParaRPr>
          </a:p>
        </p:txBody>
      </p:sp>
      <p:grpSp>
        <p:nvGrpSpPr>
          <p:cNvPr id="26" name="Group 25" descr="graphic shows an icon labeled &quot;AMI&quot; with an arrow labeled &quot;Launch instance&quot; extending to the right and pointing at an icon labeled &quot;Instance.&quot;">
            <a:extLst>
              <a:ext uri="{FF2B5EF4-FFF2-40B4-BE49-F238E27FC236}">
                <a16:creationId xmlns:a16="http://schemas.microsoft.com/office/drawing/2014/main" id="{53513352-16CD-3749-A18F-1D7380CE4329}"/>
              </a:ext>
            </a:extLst>
          </p:cNvPr>
          <p:cNvGrpSpPr/>
          <p:nvPr/>
        </p:nvGrpSpPr>
        <p:grpSpPr>
          <a:xfrm>
            <a:off x="5947576" y="1528176"/>
            <a:ext cx="2774570" cy="802616"/>
            <a:chOff x="5947576" y="1528176"/>
            <a:chExt cx="2774570" cy="802616"/>
          </a:xfrm>
        </p:grpSpPr>
        <p:sp>
          <p:nvSpPr>
            <p:cNvPr id="17" name="TextBox 16">
              <a:extLst>
                <a:ext uri="{FF2B5EF4-FFF2-40B4-BE49-F238E27FC236}">
                  <a16:creationId xmlns:a16="http://schemas.microsoft.com/office/drawing/2014/main" id="{B9D083FA-B91F-2A40-A11E-EB6695FA3F75}"/>
                </a:ext>
              </a:extLst>
            </p:cNvPr>
            <p:cNvSpPr txBox="1"/>
            <p:nvPr/>
          </p:nvSpPr>
          <p:spPr>
            <a:xfrm>
              <a:off x="5947576" y="1974192"/>
              <a:ext cx="151330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mn-ea"/>
                  <a:cs typeface="+mn-cs"/>
                </a:rPr>
                <a:t>AMI</a:t>
              </a:r>
            </a:p>
          </p:txBody>
        </p:sp>
        <p:pic>
          <p:nvPicPr>
            <p:cNvPr id="15" name="Graphic 14">
              <a:extLst>
                <a:ext uri="{FF2B5EF4-FFF2-40B4-BE49-F238E27FC236}">
                  <a16:creationId xmlns:a16="http://schemas.microsoft.com/office/drawing/2014/main" id="{0F4FF142-EC43-2941-98A8-DE204ABED9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83787" y="1528176"/>
              <a:ext cx="469900" cy="469900"/>
            </a:xfrm>
            <a:prstGeom prst="rect">
              <a:avLst/>
            </a:prstGeom>
          </p:spPr>
        </p:pic>
        <p:pic>
          <p:nvPicPr>
            <p:cNvPr id="16" name="Graphic 15">
              <a:extLst>
                <a:ext uri="{FF2B5EF4-FFF2-40B4-BE49-F238E27FC236}">
                  <a16:creationId xmlns:a16="http://schemas.microsoft.com/office/drawing/2014/main" id="{579BD9B0-9870-634E-9AF3-321AFD07EB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71190" y="1528176"/>
              <a:ext cx="469900" cy="469900"/>
            </a:xfrm>
            <a:prstGeom prst="rect">
              <a:avLst/>
            </a:prstGeom>
          </p:spPr>
        </p:pic>
        <p:sp>
          <p:nvSpPr>
            <p:cNvPr id="18" name="TextBox 17">
              <a:extLst>
                <a:ext uri="{FF2B5EF4-FFF2-40B4-BE49-F238E27FC236}">
                  <a16:creationId xmlns:a16="http://schemas.microsoft.com/office/drawing/2014/main" id="{803A20F2-E654-124F-A9F4-B08A07ED856C}"/>
                </a:ext>
              </a:extLst>
            </p:cNvPr>
            <p:cNvSpPr txBox="1"/>
            <p:nvPr/>
          </p:nvSpPr>
          <p:spPr>
            <a:xfrm>
              <a:off x="7690134" y="1958383"/>
              <a:ext cx="1032012" cy="372409"/>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mn-ea"/>
                  <a:cs typeface="+mn-cs"/>
                </a:rPr>
                <a:t>Instance</a:t>
              </a:r>
            </a:p>
          </p:txBody>
        </p:sp>
        <p:cxnSp>
          <p:nvCxnSpPr>
            <p:cNvPr id="20" name="Straight Arrow Connector 19">
              <a:extLst>
                <a:ext uri="{FF2B5EF4-FFF2-40B4-BE49-F238E27FC236}">
                  <a16:creationId xmlns:a16="http://schemas.microsoft.com/office/drawing/2014/main" id="{F4E887FE-2505-764F-A027-D82A073546C7}"/>
                </a:ext>
              </a:extLst>
            </p:cNvPr>
            <p:cNvCxnSpPr>
              <a:stCxn id="15" idx="3"/>
              <a:endCxn id="16" idx="1"/>
            </p:cNvCxnSpPr>
            <p:nvPr/>
          </p:nvCxnSpPr>
          <p:spPr>
            <a:xfrm>
              <a:off x="6953687" y="1763126"/>
              <a:ext cx="10175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E130629-7D89-984B-8D7A-3F48BE03F3FE}"/>
                </a:ext>
              </a:extLst>
            </p:cNvPr>
            <p:cNvSpPr txBox="1"/>
            <p:nvPr/>
          </p:nvSpPr>
          <p:spPr>
            <a:xfrm>
              <a:off x="7049088" y="1528641"/>
              <a:ext cx="83708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Launch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instance</a:t>
              </a:r>
            </a:p>
          </p:txBody>
        </p:sp>
      </p:grpSp>
      <p:pic>
        <p:nvPicPr>
          <p:cNvPr id="25" name="Picture 24">
            <a:extLst>
              <a:ext uri="{FF2B5EF4-FFF2-40B4-BE49-F238E27FC236}">
                <a16:creationId xmlns:a16="http://schemas.microsoft.com/office/drawing/2014/main" id="{B2F1FF32-2057-3D4B-AF09-D30E1EDE65A9}"/>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10903145" y="5080858"/>
            <a:ext cx="451934" cy="324214"/>
          </a:xfrm>
          <a:prstGeom prst="rect">
            <a:avLst/>
          </a:prstGeom>
        </p:spPr>
      </p:pic>
    </p:spTree>
    <p:custDataLst>
      <p:tags r:id="rId1"/>
    </p:custDataLst>
    <p:extLst>
      <p:ext uri="{BB962C8B-B14F-4D97-AF65-F5344CB8AC3E}">
        <p14:creationId xmlns:p14="http://schemas.microsoft.com/office/powerpoint/2010/main" val="2836306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FC21E-C12C-6D4C-A0F5-0D03AC2FBA36}"/>
              </a:ext>
            </a:extLst>
          </p:cNvPr>
          <p:cNvSpPr>
            <a:spLocks noGrp="1"/>
          </p:cNvSpPr>
          <p:nvPr>
            <p:ph type="title"/>
          </p:nvPr>
        </p:nvSpPr>
        <p:spPr/>
        <p:txBody>
          <a:bodyPr/>
          <a:lstStyle/>
          <a:p>
            <a:r>
              <a:rPr lang="en-US" dirty="0"/>
              <a:t>Creating a new AMI: Example</a:t>
            </a:r>
          </a:p>
        </p:txBody>
      </p:sp>
      <p:pic>
        <p:nvPicPr>
          <p:cNvPr id="9" name="Content Placeholder 8" descr="Laptop">
            <a:extLst>
              <a:ext uri="{FF2B5EF4-FFF2-40B4-BE49-F238E27FC236}">
                <a16:creationId xmlns:a16="http://schemas.microsoft.com/office/drawing/2014/main" id="{1C8E1992-A47C-8344-8054-297DDF6250AB}"/>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977935" y="3679640"/>
            <a:ext cx="736600" cy="736600"/>
          </a:xfrm>
        </p:spPr>
      </p:pic>
      <p:sp>
        <p:nvSpPr>
          <p:cNvPr id="4" name="Slide Number Placeholder 3">
            <a:extLst>
              <a:ext uri="{FF2B5EF4-FFF2-40B4-BE49-F238E27FC236}">
                <a16:creationId xmlns:a16="http://schemas.microsoft.com/office/drawing/2014/main" id="{35C068FE-9F50-7645-BA24-49D2E5B3FEFD}"/>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5" name="Footer Placeholder 4">
            <a:extLst>
              <a:ext uri="{FF2B5EF4-FFF2-40B4-BE49-F238E27FC236}">
                <a16:creationId xmlns:a16="http://schemas.microsoft.com/office/drawing/2014/main" id="{A1C471E5-3108-BC43-8BC8-E3A0BCFBA4C7}"/>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grpSp>
        <p:nvGrpSpPr>
          <p:cNvPr id="26" name="Group 25" descr="diagram shows how you can launch an &quot;unmodified&quot; instance from an AMI, manually or via script update the software on that instance, then capture it as a new AMI. You can also copy an AMI to another region.">
            <a:extLst>
              <a:ext uri="{FF2B5EF4-FFF2-40B4-BE49-F238E27FC236}">
                <a16:creationId xmlns:a16="http://schemas.microsoft.com/office/drawing/2014/main" id="{CFC0A698-A0C6-754F-9E82-7D956CBA40BA}"/>
              </a:ext>
            </a:extLst>
          </p:cNvPr>
          <p:cNvGrpSpPr/>
          <p:nvPr/>
        </p:nvGrpSpPr>
        <p:grpSpPr>
          <a:xfrm>
            <a:off x="315739" y="1269215"/>
            <a:ext cx="11208390" cy="4929880"/>
            <a:chOff x="315739" y="1269215"/>
            <a:chExt cx="11208390" cy="4929880"/>
          </a:xfrm>
        </p:grpSpPr>
        <p:pic>
          <p:nvPicPr>
            <p:cNvPr id="66" name="Graphic 65">
              <a:extLst>
                <a:ext uri="{FF2B5EF4-FFF2-40B4-BE49-F238E27FC236}">
                  <a16:creationId xmlns:a16="http://schemas.microsoft.com/office/drawing/2014/main" id="{A71E226E-DD79-8A42-A367-188EFB772C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97639" y="1280347"/>
              <a:ext cx="330200" cy="330200"/>
            </a:xfrm>
            <a:prstGeom prst="rect">
              <a:avLst/>
            </a:prstGeom>
          </p:spPr>
        </p:pic>
        <p:grpSp>
          <p:nvGrpSpPr>
            <p:cNvPr id="25" name="Group 24">
              <a:extLst>
                <a:ext uri="{FF2B5EF4-FFF2-40B4-BE49-F238E27FC236}">
                  <a16:creationId xmlns:a16="http://schemas.microsoft.com/office/drawing/2014/main" id="{09E8573B-BE56-6841-B55F-6C9528E52479}"/>
                </a:ext>
              </a:extLst>
            </p:cNvPr>
            <p:cNvGrpSpPr/>
            <p:nvPr/>
          </p:nvGrpSpPr>
          <p:grpSpPr>
            <a:xfrm>
              <a:off x="315739" y="1269215"/>
              <a:ext cx="11208390" cy="4929880"/>
              <a:chOff x="315739" y="1269215"/>
              <a:chExt cx="11208390" cy="4929880"/>
            </a:xfrm>
          </p:grpSpPr>
          <p:sp>
            <p:nvSpPr>
              <p:cNvPr id="12" name="TextBox 11">
                <a:extLst>
                  <a:ext uri="{FF2B5EF4-FFF2-40B4-BE49-F238E27FC236}">
                    <a16:creationId xmlns:a16="http://schemas.microsoft.com/office/drawing/2014/main" id="{9E85C031-3350-3248-AEB4-CFFAA0CF8318}"/>
                  </a:ext>
                </a:extLst>
              </p:cNvPr>
              <p:cNvSpPr txBox="1"/>
              <p:nvPr/>
            </p:nvSpPr>
            <p:spPr>
              <a:xfrm>
                <a:off x="315739" y="4301281"/>
                <a:ext cx="176696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(Optional) Import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 virtual machine</a:t>
                </a:r>
              </a:p>
            </p:txBody>
          </p:sp>
          <p:grpSp>
            <p:nvGrpSpPr>
              <p:cNvPr id="24" name="Group 23">
                <a:extLst>
                  <a:ext uri="{FF2B5EF4-FFF2-40B4-BE49-F238E27FC236}">
                    <a16:creationId xmlns:a16="http://schemas.microsoft.com/office/drawing/2014/main" id="{07F44799-D3CD-864D-B694-566A1E18E83A}"/>
                  </a:ext>
                </a:extLst>
              </p:cNvPr>
              <p:cNvGrpSpPr/>
              <p:nvPr/>
            </p:nvGrpSpPr>
            <p:grpSpPr>
              <a:xfrm>
                <a:off x="345117" y="1269215"/>
                <a:ext cx="11179012" cy="4929880"/>
                <a:chOff x="345117" y="1269215"/>
                <a:chExt cx="11179012" cy="4929880"/>
              </a:xfrm>
            </p:grpSpPr>
            <p:grpSp>
              <p:nvGrpSpPr>
                <p:cNvPr id="23" name="Group 22">
                  <a:extLst>
                    <a:ext uri="{FF2B5EF4-FFF2-40B4-BE49-F238E27FC236}">
                      <a16:creationId xmlns:a16="http://schemas.microsoft.com/office/drawing/2014/main" id="{1CDC960C-30FF-3145-BE03-CE2C59AA59A4}"/>
                    </a:ext>
                  </a:extLst>
                </p:cNvPr>
                <p:cNvGrpSpPr/>
                <p:nvPr/>
              </p:nvGrpSpPr>
              <p:grpSpPr>
                <a:xfrm>
                  <a:off x="1714535" y="1269215"/>
                  <a:ext cx="9809594" cy="4929880"/>
                  <a:chOff x="1714535" y="1269215"/>
                  <a:chExt cx="9809594" cy="4929880"/>
                </a:xfrm>
              </p:grpSpPr>
              <p:cxnSp>
                <p:nvCxnSpPr>
                  <p:cNvPr id="11" name="Straight Arrow Connector 10">
                    <a:extLst>
                      <a:ext uri="{FF2B5EF4-FFF2-40B4-BE49-F238E27FC236}">
                        <a16:creationId xmlns:a16="http://schemas.microsoft.com/office/drawing/2014/main" id="{020EBD09-D16C-3E4B-B3ED-A1E97A18F4C7}"/>
                      </a:ext>
                    </a:extLst>
                  </p:cNvPr>
                  <p:cNvCxnSpPr>
                    <a:cxnSpLocks/>
                    <a:stCxn id="9" idx="3"/>
                    <a:endCxn id="6" idx="1"/>
                  </p:cNvCxnSpPr>
                  <p:nvPr/>
                </p:nvCxnSpPr>
                <p:spPr>
                  <a:xfrm>
                    <a:off x="1714535" y="4047940"/>
                    <a:ext cx="148003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37F262F7-9B2B-2B47-BE62-1F3541482729}"/>
                      </a:ext>
                    </a:extLst>
                  </p:cNvPr>
                  <p:cNvGrpSpPr/>
                  <p:nvPr/>
                </p:nvGrpSpPr>
                <p:grpSpPr>
                  <a:xfrm>
                    <a:off x="1829161" y="1269215"/>
                    <a:ext cx="9694968" cy="4929880"/>
                    <a:chOff x="1829161" y="1269215"/>
                    <a:chExt cx="9694968" cy="4929880"/>
                  </a:xfrm>
                </p:grpSpPr>
                <p:sp>
                  <p:nvSpPr>
                    <p:cNvPr id="19" name="TextBox 18">
                      <a:extLst>
                        <a:ext uri="{FF2B5EF4-FFF2-40B4-BE49-F238E27FC236}">
                          <a16:creationId xmlns:a16="http://schemas.microsoft.com/office/drawing/2014/main" id="{7A421FBC-1BF2-0944-8C78-D5D8AB066103}"/>
                        </a:ext>
                      </a:extLst>
                    </p:cNvPr>
                    <p:cNvSpPr txBox="1"/>
                    <p:nvPr/>
                  </p:nvSpPr>
                  <p:spPr>
                    <a:xfrm>
                      <a:off x="1829161" y="2430397"/>
                      <a:ext cx="1377125" cy="83099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Quick Start </a:t>
                      </a: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or other</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existing AMI</a:t>
                      </a:r>
                    </a:p>
                  </p:txBody>
                </p:sp>
                <p:grpSp>
                  <p:nvGrpSpPr>
                    <p:cNvPr id="16" name="Group 15">
                      <a:extLst>
                        <a:ext uri="{FF2B5EF4-FFF2-40B4-BE49-F238E27FC236}">
                          <a16:creationId xmlns:a16="http://schemas.microsoft.com/office/drawing/2014/main" id="{E66D16C6-D65A-474A-982E-9915CDD7C652}"/>
                        </a:ext>
                      </a:extLst>
                    </p:cNvPr>
                    <p:cNvGrpSpPr/>
                    <p:nvPr/>
                  </p:nvGrpSpPr>
                  <p:grpSpPr>
                    <a:xfrm>
                      <a:off x="1986513" y="1269215"/>
                      <a:ext cx="9537616" cy="4929880"/>
                      <a:chOff x="1986513" y="1269215"/>
                      <a:chExt cx="9537616" cy="4929880"/>
                    </a:xfrm>
                  </p:grpSpPr>
                  <p:sp>
                    <p:nvSpPr>
                      <p:cNvPr id="67" name="Rectangle 66">
                        <a:extLst>
                          <a:ext uri="{FF2B5EF4-FFF2-40B4-BE49-F238E27FC236}">
                            <a16:creationId xmlns:a16="http://schemas.microsoft.com/office/drawing/2014/main" id="{51D747B1-D5C6-2D46-9ACD-852737814D3F}"/>
                          </a:ext>
                        </a:extLst>
                      </p:cNvPr>
                      <p:cNvSpPr/>
                      <p:nvPr/>
                    </p:nvSpPr>
                    <p:spPr>
                      <a:xfrm>
                        <a:off x="1986513" y="1269215"/>
                        <a:ext cx="9537616" cy="49298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w="0"/>
                            <a:solidFill>
                              <a:sysClr val="windowText" lastClr="000000"/>
                            </a:solidFill>
                            <a:effectLst/>
                            <a:uLnTx/>
                            <a:uFillTx/>
                            <a:latin typeface="Amazon Ember Light"/>
                            <a:ea typeface="+mn-ea"/>
                            <a:cs typeface="+mn-cs"/>
                          </a:rPr>
                          <a:t>AWS Cloud</a:t>
                        </a:r>
                      </a:p>
                    </p:txBody>
                  </p:sp>
                  <p:grpSp>
                    <p:nvGrpSpPr>
                      <p:cNvPr id="13" name="Group 12">
                        <a:extLst>
                          <a:ext uri="{FF2B5EF4-FFF2-40B4-BE49-F238E27FC236}">
                            <a16:creationId xmlns:a16="http://schemas.microsoft.com/office/drawing/2014/main" id="{B2C7AEFE-1159-794A-B58F-4732F049202C}"/>
                          </a:ext>
                        </a:extLst>
                      </p:cNvPr>
                      <p:cNvGrpSpPr/>
                      <p:nvPr/>
                    </p:nvGrpSpPr>
                    <p:grpSpPr>
                      <a:xfrm>
                        <a:off x="2935210" y="1691307"/>
                        <a:ext cx="8427555" cy="4401926"/>
                        <a:chOff x="2935210" y="1691307"/>
                        <a:chExt cx="8427555" cy="4401926"/>
                      </a:xfrm>
                    </p:grpSpPr>
                    <p:pic>
                      <p:nvPicPr>
                        <p:cNvPr id="6" name="Graphic 5">
                          <a:extLst>
                            <a:ext uri="{FF2B5EF4-FFF2-40B4-BE49-F238E27FC236}">
                              <a16:creationId xmlns:a16="http://schemas.microsoft.com/office/drawing/2014/main" id="{E6AE7E77-BB91-E340-916B-0EE2446A36E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94567" y="3812990"/>
                          <a:ext cx="469900" cy="469900"/>
                        </a:xfrm>
                        <a:prstGeom prst="rect">
                          <a:avLst/>
                        </a:prstGeom>
                      </p:spPr>
                    </p:pic>
                    <p:sp>
                      <p:nvSpPr>
                        <p:cNvPr id="7" name="TextBox 6">
                          <a:extLst>
                            <a:ext uri="{FF2B5EF4-FFF2-40B4-BE49-F238E27FC236}">
                              <a16:creationId xmlns:a16="http://schemas.microsoft.com/office/drawing/2014/main" id="{546CD2BD-3FEF-B643-A3FD-7320952A05C0}"/>
                            </a:ext>
                          </a:extLst>
                        </p:cNvPr>
                        <p:cNvSpPr txBox="1"/>
                        <p:nvPr/>
                      </p:nvSpPr>
                      <p:spPr>
                        <a:xfrm>
                          <a:off x="2935210" y="4282890"/>
                          <a:ext cx="98861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mn-ea"/>
                              <a:cs typeface="+mn-cs"/>
                            </a:rPr>
                            <a:t>MyAMI</a:t>
                          </a:r>
                        </a:p>
                      </p:txBody>
                    </p:sp>
                    <p:cxnSp>
                      <p:nvCxnSpPr>
                        <p:cNvPr id="14" name="Straight Arrow Connector 13">
                          <a:extLst>
                            <a:ext uri="{FF2B5EF4-FFF2-40B4-BE49-F238E27FC236}">
                              <a16:creationId xmlns:a16="http://schemas.microsoft.com/office/drawing/2014/main" id="{F7B26E2C-1AC1-2243-8B64-5AE21A16B3BF}"/>
                            </a:ext>
                          </a:extLst>
                        </p:cNvPr>
                        <p:cNvCxnSpPr>
                          <a:cxnSpLocks/>
                          <a:stCxn id="6" idx="3"/>
                          <a:endCxn id="20" idx="1"/>
                        </p:cNvCxnSpPr>
                        <p:nvPr/>
                      </p:nvCxnSpPr>
                      <p:spPr>
                        <a:xfrm flipV="1">
                          <a:off x="3664467" y="3398047"/>
                          <a:ext cx="1862237" cy="649893"/>
                        </a:xfrm>
                        <a:prstGeom prst="bentConnector3">
                          <a:avLst>
                            <a:gd name="adj1" fmla="val 28337"/>
                          </a:avLst>
                        </a:prstGeom>
                        <a:ln w="28575">
                          <a:tailEnd type="triangle" w="lg"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51313C9-D2FD-2D4D-A843-A745AE8B12F1}"/>
                            </a:ext>
                          </a:extLst>
                        </p:cNvPr>
                        <p:cNvSpPr txBox="1"/>
                        <p:nvPr/>
                      </p:nvSpPr>
                      <p:spPr>
                        <a:xfrm>
                          <a:off x="4226552" y="2821751"/>
                          <a:ext cx="116570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D75E7"/>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Launch</a:t>
                          </a:r>
                          <a:r>
                            <a:rPr kumimoji="0" lang="en-US" sz="1600" b="0" i="0" u="none" strike="noStrike" kern="1200" cap="none" spc="0" normalizeH="0" baseline="0" noProof="0" dirty="0">
                              <a:ln>
                                <a:noFill/>
                              </a:ln>
                              <a:solidFill>
                                <a:srgbClr val="2D75E7"/>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an instance</a:t>
                          </a:r>
                        </a:p>
                      </p:txBody>
                    </p:sp>
                    <p:pic>
                      <p:nvPicPr>
                        <p:cNvPr id="17" name="Graphic 16">
                          <a:extLst>
                            <a:ext uri="{FF2B5EF4-FFF2-40B4-BE49-F238E27FC236}">
                              <a16:creationId xmlns:a16="http://schemas.microsoft.com/office/drawing/2014/main" id="{C0E2041F-B11A-234B-BA3D-D65768812DE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94567" y="2583191"/>
                          <a:ext cx="469900" cy="469900"/>
                        </a:xfrm>
                        <a:prstGeom prst="rect">
                          <a:avLst/>
                        </a:prstGeom>
                      </p:spPr>
                    </p:pic>
                    <p:sp>
                      <p:nvSpPr>
                        <p:cNvPr id="18" name="TextBox 17">
                          <a:extLst>
                            <a:ext uri="{FF2B5EF4-FFF2-40B4-BE49-F238E27FC236}">
                              <a16:creationId xmlns:a16="http://schemas.microsoft.com/office/drawing/2014/main" id="{AE2F8747-E903-EC4C-B6B8-B673998B1C4F}"/>
                            </a:ext>
                          </a:extLst>
                        </p:cNvPr>
                        <p:cNvSpPr txBox="1"/>
                        <p:nvPr/>
                      </p:nvSpPr>
                      <p:spPr>
                        <a:xfrm>
                          <a:off x="2935210" y="3059493"/>
                          <a:ext cx="98861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mn-ea"/>
                              <a:cs typeface="+mn-cs"/>
                            </a:rPr>
                            <a:t>Starter</a:t>
                          </a:r>
                          <a:br>
                            <a:rPr kumimoji="0" lang="en-US" sz="1600" b="0" i="0" u="none" strike="noStrike" kern="1200" cap="none" spc="0" normalizeH="0" baseline="0" noProof="0" dirty="0">
                              <a:ln>
                                <a:noFill/>
                              </a:ln>
                              <a:solidFill>
                                <a:srgbClr val="000000"/>
                              </a:solidFill>
                              <a:effectLst/>
                              <a:uLnTx/>
                              <a:uFillTx/>
                              <a:latin typeface="Amazon Ember Light"/>
                              <a:ea typeface="+mn-ea"/>
                              <a:cs typeface="+mn-cs"/>
                            </a:rPr>
                          </a:br>
                          <a:r>
                            <a:rPr kumimoji="0" lang="en-US" sz="1600" b="0" i="0" u="none" strike="noStrike" kern="1200" cap="none" spc="0" normalizeH="0" baseline="0" noProof="0" dirty="0">
                              <a:ln>
                                <a:noFill/>
                              </a:ln>
                              <a:solidFill>
                                <a:srgbClr val="000000"/>
                              </a:solidFill>
                              <a:effectLst/>
                              <a:uLnTx/>
                              <a:uFillTx/>
                              <a:latin typeface="Amazon Ember Light"/>
                              <a:ea typeface="+mn-ea"/>
                              <a:cs typeface="+mn-cs"/>
                            </a:rPr>
                            <a:t>AMI</a:t>
                          </a:r>
                        </a:p>
                      </p:txBody>
                    </p:sp>
                    <p:pic>
                      <p:nvPicPr>
                        <p:cNvPr id="20" name="Graphic 19">
                          <a:extLst>
                            <a:ext uri="{FF2B5EF4-FFF2-40B4-BE49-F238E27FC236}">
                              <a16:creationId xmlns:a16="http://schemas.microsoft.com/office/drawing/2014/main" id="{B8C5075C-37A6-C24C-8551-71992CEDC07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26704" y="3163097"/>
                          <a:ext cx="469900" cy="469900"/>
                        </a:xfrm>
                        <a:prstGeom prst="rect">
                          <a:avLst/>
                        </a:prstGeom>
                      </p:spPr>
                    </p:pic>
                    <p:cxnSp>
                      <p:nvCxnSpPr>
                        <p:cNvPr id="22" name="Straight Arrow Connector 13">
                          <a:extLst>
                            <a:ext uri="{FF2B5EF4-FFF2-40B4-BE49-F238E27FC236}">
                              <a16:creationId xmlns:a16="http://schemas.microsoft.com/office/drawing/2014/main" id="{1A958301-1A86-5840-9CF9-E9D99C0F9FFE}"/>
                            </a:ext>
                          </a:extLst>
                        </p:cNvPr>
                        <p:cNvCxnSpPr>
                          <a:cxnSpLocks/>
                          <a:stCxn id="17" idx="3"/>
                          <a:endCxn id="20" idx="1"/>
                        </p:cNvCxnSpPr>
                        <p:nvPr/>
                      </p:nvCxnSpPr>
                      <p:spPr>
                        <a:xfrm>
                          <a:off x="3664467" y="2818141"/>
                          <a:ext cx="1862237" cy="579906"/>
                        </a:xfrm>
                        <a:prstGeom prst="bentConnector3">
                          <a:avLst>
                            <a:gd name="adj1" fmla="val 28337"/>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7" name="Graphic 36">
                          <a:extLst>
                            <a:ext uri="{FF2B5EF4-FFF2-40B4-BE49-F238E27FC236}">
                              <a16:creationId xmlns:a16="http://schemas.microsoft.com/office/drawing/2014/main" id="{E9AABAE5-8871-2C48-99DD-55DD8DDFD64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64071" y="3144912"/>
                          <a:ext cx="469900" cy="469900"/>
                        </a:xfrm>
                        <a:prstGeom prst="rect">
                          <a:avLst/>
                        </a:prstGeom>
                      </p:spPr>
                    </p:pic>
                    <p:cxnSp>
                      <p:nvCxnSpPr>
                        <p:cNvPr id="38" name="Straight Arrow Connector 13">
                          <a:extLst>
                            <a:ext uri="{FF2B5EF4-FFF2-40B4-BE49-F238E27FC236}">
                              <a16:creationId xmlns:a16="http://schemas.microsoft.com/office/drawing/2014/main" id="{E6855DF9-DF35-5C40-858D-919D692720DA}"/>
                            </a:ext>
                          </a:extLst>
                        </p:cNvPr>
                        <p:cNvCxnSpPr>
                          <a:cxnSpLocks/>
                          <a:stCxn id="20" idx="3"/>
                        </p:cNvCxnSpPr>
                        <p:nvPr/>
                      </p:nvCxnSpPr>
                      <p:spPr>
                        <a:xfrm flipV="1">
                          <a:off x="5996604" y="3381618"/>
                          <a:ext cx="2367467" cy="0"/>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A3E308F-39F9-6D4D-8228-D56FBEF84E84}"/>
                            </a:ext>
                          </a:extLst>
                        </p:cNvPr>
                        <p:cNvSpPr txBox="1"/>
                        <p:nvPr/>
                      </p:nvSpPr>
                      <p:spPr>
                        <a:xfrm>
                          <a:off x="5998332" y="1841087"/>
                          <a:ext cx="2325398"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D75E7"/>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Connect to the instance and manually modify it </a:t>
                          </a:r>
                          <a:r>
                            <a:rPr kumimoji="0" lang="en-US" sz="1600" b="0" i="0" u="sng" strike="noStrike" kern="1200" cap="none" spc="0" normalizeH="0" baseline="0" noProof="0" dirty="0">
                              <a:ln>
                                <a:noFill/>
                              </a:ln>
                              <a:solidFill>
                                <a:srgbClr val="2D75E7"/>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or</a:t>
                          </a:r>
                          <a:r>
                            <a:rPr kumimoji="0" lang="en-US" sz="1600" b="0" i="0" u="none" strike="noStrike" kern="1200" cap="none" spc="0" normalizeH="0" baseline="0" noProof="0" dirty="0">
                              <a:ln>
                                <a:noFill/>
                              </a:ln>
                              <a:solidFill>
                                <a:srgbClr val="2D75E7"/>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run a script that modifies the instance (for example, upgrade installed software)</a:t>
                          </a:r>
                        </a:p>
                      </p:txBody>
                    </p:sp>
                    <p:sp>
                      <p:nvSpPr>
                        <p:cNvPr id="45" name="TextBox 44">
                          <a:extLst>
                            <a:ext uri="{FF2B5EF4-FFF2-40B4-BE49-F238E27FC236}">
                              <a16:creationId xmlns:a16="http://schemas.microsoft.com/office/drawing/2014/main" id="{3CF16551-E1B3-054F-8484-89179D52A74B}"/>
                            </a:ext>
                          </a:extLst>
                        </p:cNvPr>
                        <p:cNvSpPr txBox="1"/>
                        <p:nvPr/>
                      </p:nvSpPr>
                      <p:spPr>
                        <a:xfrm>
                          <a:off x="5153043" y="3612838"/>
                          <a:ext cx="124103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mn-ea"/>
                              <a:cs typeface="+mn-cs"/>
                            </a:rPr>
                            <a:t>Unmodified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mn-ea"/>
                              <a:cs typeface="+mn-cs"/>
                            </a:rPr>
                            <a:t>Instance</a:t>
                          </a:r>
                        </a:p>
                      </p:txBody>
                    </p:sp>
                    <p:sp>
                      <p:nvSpPr>
                        <p:cNvPr id="46" name="TextBox 45">
                          <a:extLst>
                            <a:ext uri="{FF2B5EF4-FFF2-40B4-BE49-F238E27FC236}">
                              <a16:creationId xmlns:a16="http://schemas.microsoft.com/office/drawing/2014/main" id="{F3617422-825F-D34D-B660-F0B5BC25F4A6}"/>
                            </a:ext>
                          </a:extLst>
                        </p:cNvPr>
                        <p:cNvSpPr txBox="1"/>
                        <p:nvPr/>
                      </p:nvSpPr>
                      <p:spPr>
                        <a:xfrm>
                          <a:off x="8104714" y="3577741"/>
                          <a:ext cx="98861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mn-ea"/>
                              <a:cs typeface="+mn-cs"/>
                            </a:rPr>
                            <a:t>Modified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mn-ea"/>
                              <a:cs typeface="+mn-cs"/>
                            </a:rPr>
                            <a:t>Instance</a:t>
                          </a:r>
                        </a:p>
                      </p:txBody>
                    </p:sp>
                    <p:pic>
                      <p:nvPicPr>
                        <p:cNvPr id="50" name="Graphic 49">
                          <a:extLst>
                            <a:ext uri="{FF2B5EF4-FFF2-40B4-BE49-F238E27FC236}">
                              <a16:creationId xmlns:a16="http://schemas.microsoft.com/office/drawing/2014/main" id="{8AFE4C3B-5866-C545-B43F-2BD378AF9DF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68377" y="3144912"/>
                          <a:ext cx="469900" cy="469900"/>
                        </a:xfrm>
                        <a:prstGeom prst="rect">
                          <a:avLst/>
                        </a:prstGeom>
                      </p:spPr>
                    </p:pic>
                    <p:sp>
                      <p:nvSpPr>
                        <p:cNvPr id="51" name="TextBox 50">
                          <a:extLst>
                            <a:ext uri="{FF2B5EF4-FFF2-40B4-BE49-F238E27FC236}">
                              <a16:creationId xmlns:a16="http://schemas.microsoft.com/office/drawing/2014/main" id="{1307E494-C86F-E740-A679-EE24D341217B}"/>
                            </a:ext>
                          </a:extLst>
                        </p:cNvPr>
                        <p:cNvSpPr txBox="1"/>
                        <p:nvPr/>
                      </p:nvSpPr>
                      <p:spPr>
                        <a:xfrm>
                          <a:off x="10009020" y="3639399"/>
                          <a:ext cx="98861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mn-ea"/>
                              <a:cs typeface="+mn-cs"/>
                            </a:rPr>
                            <a:t>New </a:t>
                          </a:r>
                          <a:br>
                            <a:rPr kumimoji="0" lang="en-US" sz="1600" b="0" i="0" u="none" strike="noStrike" kern="1200" cap="none" spc="0" normalizeH="0" baseline="0" noProof="0" dirty="0">
                              <a:ln>
                                <a:noFill/>
                              </a:ln>
                              <a:solidFill>
                                <a:srgbClr val="000000"/>
                              </a:solidFill>
                              <a:effectLst/>
                              <a:uLnTx/>
                              <a:uFillTx/>
                              <a:latin typeface="Amazon Ember Light"/>
                              <a:ea typeface="+mn-ea"/>
                              <a:cs typeface="+mn-cs"/>
                            </a:rPr>
                          </a:br>
                          <a:r>
                            <a:rPr kumimoji="0" lang="en-US" sz="1600" b="0" i="0" u="none" strike="noStrike" kern="1200" cap="none" spc="0" normalizeH="0" baseline="0" noProof="0" dirty="0">
                              <a:ln>
                                <a:noFill/>
                              </a:ln>
                              <a:solidFill>
                                <a:srgbClr val="000000"/>
                              </a:solidFill>
                              <a:effectLst/>
                              <a:uLnTx/>
                              <a:uFillTx/>
                              <a:latin typeface="Amazon Ember Light"/>
                              <a:ea typeface="+mn-ea"/>
                              <a:cs typeface="+mn-cs"/>
                            </a:rPr>
                            <a:t>AMI</a:t>
                          </a:r>
                        </a:p>
                      </p:txBody>
                    </p:sp>
                    <p:cxnSp>
                      <p:nvCxnSpPr>
                        <p:cNvPr id="52" name="Straight Arrow Connector 13">
                          <a:extLst>
                            <a:ext uri="{FF2B5EF4-FFF2-40B4-BE49-F238E27FC236}">
                              <a16:creationId xmlns:a16="http://schemas.microsoft.com/office/drawing/2014/main" id="{3376D86C-A3CB-DA48-A834-E77377FF64DC}"/>
                            </a:ext>
                          </a:extLst>
                        </p:cNvPr>
                        <p:cNvCxnSpPr>
                          <a:cxnSpLocks/>
                          <a:endCxn id="50" idx="1"/>
                        </p:cNvCxnSpPr>
                        <p:nvPr/>
                      </p:nvCxnSpPr>
                      <p:spPr>
                        <a:xfrm flipV="1">
                          <a:off x="8818544" y="3379862"/>
                          <a:ext cx="1449833" cy="0"/>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9E1AADD9-7230-9F49-8E07-6244F6F19C6E}"/>
                            </a:ext>
                          </a:extLst>
                        </p:cNvPr>
                        <p:cNvSpPr txBox="1"/>
                        <p:nvPr/>
                      </p:nvSpPr>
                      <p:spPr>
                        <a:xfrm>
                          <a:off x="8955498" y="2776551"/>
                          <a:ext cx="1191352"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D75E7"/>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Capture</a:t>
                          </a:r>
                          <a:r>
                            <a:rPr kumimoji="0" lang="en-US" sz="1600" b="0" i="0" u="none" strike="noStrike" kern="1200" cap="none" spc="0" normalizeH="0" baseline="0" noProof="0" dirty="0">
                              <a:ln>
                                <a:noFill/>
                              </a:ln>
                              <a:solidFill>
                                <a:srgbClr val="2D75E7"/>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as </a:t>
                          </a:r>
                          <a:br>
                            <a:rPr kumimoji="0" lang="en-US" sz="1600" b="0" i="0" u="none" strike="noStrike" kern="1200" cap="none" spc="0" normalizeH="0" baseline="0" noProof="0" dirty="0">
                              <a:ln>
                                <a:noFill/>
                              </a:ln>
                              <a:solidFill>
                                <a:srgbClr val="2D75E7"/>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2D75E7"/>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 new AMI</a:t>
                          </a:r>
                        </a:p>
                      </p:txBody>
                    </p:sp>
                    <p:sp>
                      <p:nvSpPr>
                        <p:cNvPr id="55" name="Rectangle 54">
                          <a:extLst>
                            <a:ext uri="{FF2B5EF4-FFF2-40B4-BE49-F238E27FC236}">
                              <a16:creationId xmlns:a16="http://schemas.microsoft.com/office/drawing/2014/main" id="{C95115EA-2A94-3641-86E4-CF917D02A90C}"/>
                            </a:ext>
                          </a:extLst>
                        </p:cNvPr>
                        <p:cNvSpPr/>
                        <p:nvPr/>
                      </p:nvSpPr>
                      <p:spPr>
                        <a:xfrm>
                          <a:off x="2997160" y="1691308"/>
                          <a:ext cx="8365605" cy="2930136"/>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6C2B3"/>
                              </a:solidFill>
                              <a:effectLst/>
                              <a:uLnTx/>
                              <a:uFillTx/>
                              <a:latin typeface="Amazon Ember Light"/>
                              <a:ea typeface="+mn-ea"/>
                              <a:cs typeface="+mn-cs"/>
                            </a:rPr>
                            <a:t>Region A</a:t>
                          </a:r>
                        </a:p>
                      </p:txBody>
                    </p:sp>
                    <p:pic>
                      <p:nvPicPr>
                        <p:cNvPr id="56" name="Graphic 55">
                          <a:extLst>
                            <a:ext uri="{FF2B5EF4-FFF2-40B4-BE49-F238E27FC236}">
                              <a16:creationId xmlns:a16="http://schemas.microsoft.com/office/drawing/2014/main" id="{7A778276-C328-6849-AB28-A7EFF8D903F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997161" y="1691307"/>
                          <a:ext cx="330200" cy="330200"/>
                        </a:xfrm>
                        <a:prstGeom prst="rect">
                          <a:avLst/>
                        </a:prstGeom>
                      </p:spPr>
                    </p:pic>
                    <p:sp>
                      <p:nvSpPr>
                        <p:cNvPr id="57" name="Rectangle 56">
                          <a:extLst>
                            <a:ext uri="{FF2B5EF4-FFF2-40B4-BE49-F238E27FC236}">
                              <a16:creationId xmlns:a16="http://schemas.microsoft.com/office/drawing/2014/main" id="{7F4D006C-3B7F-4844-869D-42BF952CE9BF}"/>
                            </a:ext>
                          </a:extLst>
                        </p:cNvPr>
                        <p:cNvSpPr/>
                        <p:nvPr/>
                      </p:nvSpPr>
                      <p:spPr>
                        <a:xfrm>
                          <a:off x="2997160" y="4819322"/>
                          <a:ext cx="3511217" cy="1273911"/>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6C2B3"/>
                              </a:solidFill>
                              <a:effectLst/>
                              <a:uLnTx/>
                              <a:uFillTx/>
                              <a:latin typeface="Amazon Ember Light"/>
                              <a:ea typeface="+mn-ea"/>
                              <a:cs typeface="+mn-cs"/>
                            </a:rPr>
                            <a:t>Region B</a:t>
                          </a:r>
                        </a:p>
                      </p:txBody>
                    </p:sp>
                    <p:pic>
                      <p:nvPicPr>
                        <p:cNvPr id="58" name="Graphic 57">
                          <a:extLst>
                            <a:ext uri="{FF2B5EF4-FFF2-40B4-BE49-F238E27FC236}">
                              <a16:creationId xmlns:a16="http://schemas.microsoft.com/office/drawing/2014/main" id="{79714A2B-DFDC-434A-87CA-70DDFAFD2EA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997161" y="4819322"/>
                          <a:ext cx="330200" cy="330200"/>
                        </a:xfrm>
                        <a:prstGeom prst="rect">
                          <a:avLst/>
                        </a:prstGeom>
                      </p:spPr>
                    </p:pic>
                    <p:pic>
                      <p:nvPicPr>
                        <p:cNvPr id="59" name="Graphic 58">
                          <a:extLst>
                            <a:ext uri="{FF2B5EF4-FFF2-40B4-BE49-F238E27FC236}">
                              <a16:creationId xmlns:a16="http://schemas.microsoft.com/office/drawing/2014/main" id="{8EC9AC57-91FD-2E44-BB0A-7DC3E0123A7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11903" y="5024449"/>
                          <a:ext cx="469900" cy="469900"/>
                        </a:xfrm>
                        <a:prstGeom prst="rect">
                          <a:avLst/>
                        </a:prstGeom>
                      </p:spPr>
                    </p:pic>
                    <p:sp>
                      <p:nvSpPr>
                        <p:cNvPr id="60" name="TextBox 59">
                          <a:extLst>
                            <a:ext uri="{FF2B5EF4-FFF2-40B4-BE49-F238E27FC236}">
                              <a16:creationId xmlns:a16="http://schemas.microsoft.com/office/drawing/2014/main" id="{5BE6BC40-4095-F649-B10D-93927B358556}"/>
                            </a:ext>
                          </a:extLst>
                        </p:cNvPr>
                        <p:cNvSpPr txBox="1"/>
                        <p:nvPr/>
                      </p:nvSpPr>
                      <p:spPr>
                        <a:xfrm>
                          <a:off x="4552546" y="5508458"/>
                          <a:ext cx="97415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mn-ea"/>
                              <a:cs typeface="+mn-cs"/>
                            </a:rPr>
                            <a:t>New </a:t>
                          </a:r>
                          <a:br>
                            <a:rPr kumimoji="0" lang="en-US" sz="1600" b="0" i="0" u="none" strike="noStrike" kern="1200" cap="none" spc="0" normalizeH="0" baseline="0" noProof="0" dirty="0">
                              <a:ln>
                                <a:noFill/>
                              </a:ln>
                              <a:solidFill>
                                <a:srgbClr val="000000"/>
                              </a:solidFill>
                              <a:effectLst/>
                              <a:uLnTx/>
                              <a:uFillTx/>
                              <a:latin typeface="Amazon Ember Light"/>
                              <a:ea typeface="+mn-ea"/>
                              <a:cs typeface="+mn-cs"/>
                            </a:rPr>
                          </a:br>
                          <a:r>
                            <a:rPr kumimoji="0" lang="en-US" sz="1600" b="0" i="0" u="none" strike="noStrike" kern="1200" cap="none" spc="0" normalizeH="0" baseline="0" noProof="0" dirty="0">
                              <a:ln>
                                <a:noFill/>
                              </a:ln>
                              <a:solidFill>
                                <a:srgbClr val="000000"/>
                              </a:solidFill>
                              <a:effectLst/>
                              <a:uLnTx/>
                              <a:uFillTx/>
                              <a:latin typeface="Amazon Ember Light"/>
                              <a:ea typeface="+mn-ea"/>
                              <a:cs typeface="+mn-cs"/>
                            </a:rPr>
                            <a:t>AMI</a:t>
                          </a:r>
                        </a:p>
                      </p:txBody>
                    </p:sp>
                    <p:cxnSp>
                      <p:nvCxnSpPr>
                        <p:cNvPr id="61" name="Straight Arrow Connector 13">
                          <a:extLst>
                            <a:ext uri="{FF2B5EF4-FFF2-40B4-BE49-F238E27FC236}">
                              <a16:creationId xmlns:a16="http://schemas.microsoft.com/office/drawing/2014/main" id="{284DF9A9-C7C8-A54E-B8E6-D9032D010158}"/>
                            </a:ext>
                          </a:extLst>
                        </p:cNvPr>
                        <p:cNvCxnSpPr>
                          <a:cxnSpLocks/>
                          <a:stCxn id="50" idx="3"/>
                          <a:endCxn id="59" idx="3"/>
                        </p:cNvCxnSpPr>
                        <p:nvPr/>
                      </p:nvCxnSpPr>
                      <p:spPr>
                        <a:xfrm flipH="1">
                          <a:off x="5281803" y="3379862"/>
                          <a:ext cx="5456474" cy="1879537"/>
                        </a:xfrm>
                        <a:prstGeom prst="bentConnector3">
                          <a:avLst>
                            <a:gd name="adj1" fmla="val -419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25FADE03-1358-7D40-BF57-A8E8C7F73335}"/>
                            </a:ext>
                          </a:extLst>
                        </p:cNvPr>
                        <p:cNvSpPr txBox="1"/>
                        <p:nvPr/>
                      </p:nvSpPr>
                      <p:spPr>
                        <a:xfrm>
                          <a:off x="7066703" y="4934405"/>
                          <a:ext cx="3369832"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D75E7"/>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Copy</a:t>
                          </a:r>
                          <a:r>
                            <a:rPr kumimoji="0" lang="en-US" sz="1600" b="0" i="0" u="none" strike="noStrike" kern="1200" cap="none" spc="0" normalizeH="0" baseline="0" noProof="0" dirty="0">
                              <a:ln>
                                <a:noFill/>
                              </a:ln>
                              <a:solidFill>
                                <a:srgbClr val="2D75E7"/>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the AMI to any other Regions </a:t>
                          </a:r>
                          <a:br>
                            <a:rPr kumimoji="0" lang="en-US" sz="1600" b="0" i="0" u="none" strike="noStrike" kern="1200" cap="none" spc="0" normalizeH="0" baseline="0" noProof="0" dirty="0">
                              <a:ln>
                                <a:noFill/>
                              </a:ln>
                              <a:solidFill>
                                <a:srgbClr val="2D75E7"/>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2D75E7"/>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where you want to use it</a:t>
                          </a:r>
                        </a:p>
                      </p:txBody>
                    </p:sp>
                    <p:sp>
                      <p:nvSpPr>
                        <p:cNvPr id="69" name="Oval 68">
                          <a:extLst>
                            <a:ext uri="{FF2B5EF4-FFF2-40B4-BE49-F238E27FC236}">
                              <a16:creationId xmlns:a16="http://schemas.microsoft.com/office/drawing/2014/main" id="{B9EED663-746E-5449-9A6F-3E851AFCB1C5}"/>
                            </a:ext>
                          </a:extLst>
                        </p:cNvPr>
                        <p:cNvSpPr/>
                        <p:nvPr/>
                      </p:nvSpPr>
                      <p:spPr>
                        <a:xfrm>
                          <a:off x="4713976" y="3454996"/>
                          <a:ext cx="278255" cy="27656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mazon Ember Light"/>
                              <a:ea typeface="+mn-ea"/>
                              <a:cs typeface="+mn-cs"/>
                            </a:rPr>
                            <a:t>1</a:t>
                          </a:r>
                        </a:p>
                      </p:txBody>
                    </p:sp>
                    <p:sp>
                      <p:nvSpPr>
                        <p:cNvPr id="70" name="Oval 69">
                          <a:extLst>
                            <a:ext uri="{FF2B5EF4-FFF2-40B4-BE49-F238E27FC236}">
                              <a16:creationId xmlns:a16="http://schemas.microsoft.com/office/drawing/2014/main" id="{A42C9383-7DF3-A947-8283-C4757DD6BABD}"/>
                            </a:ext>
                          </a:extLst>
                        </p:cNvPr>
                        <p:cNvSpPr/>
                        <p:nvPr/>
                      </p:nvSpPr>
                      <p:spPr>
                        <a:xfrm>
                          <a:off x="7004912" y="3454996"/>
                          <a:ext cx="278255" cy="27656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mazon Ember Light"/>
                              <a:ea typeface="+mn-ea"/>
                              <a:cs typeface="+mn-cs"/>
                            </a:rPr>
                            <a:t>2</a:t>
                          </a:r>
                        </a:p>
                      </p:txBody>
                    </p:sp>
                    <p:sp>
                      <p:nvSpPr>
                        <p:cNvPr id="71" name="Oval 70">
                          <a:extLst>
                            <a:ext uri="{FF2B5EF4-FFF2-40B4-BE49-F238E27FC236}">
                              <a16:creationId xmlns:a16="http://schemas.microsoft.com/office/drawing/2014/main" id="{AB3A427B-9515-8E4F-BD5D-2FD3356AAF93}"/>
                            </a:ext>
                          </a:extLst>
                        </p:cNvPr>
                        <p:cNvSpPr/>
                        <p:nvPr/>
                      </p:nvSpPr>
                      <p:spPr>
                        <a:xfrm>
                          <a:off x="9440185" y="3454996"/>
                          <a:ext cx="278255" cy="27656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mazon Ember Light"/>
                              <a:ea typeface="+mn-ea"/>
                              <a:cs typeface="+mn-cs"/>
                            </a:rPr>
                            <a:t>3</a:t>
                          </a:r>
                        </a:p>
                      </p:txBody>
                    </p:sp>
                    <p:sp>
                      <p:nvSpPr>
                        <p:cNvPr id="72" name="Oval 71">
                          <a:extLst>
                            <a:ext uri="{FF2B5EF4-FFF2-40B4-BE49-F238E27FC236}">
                              <a16:creationId xmlns:a16="http://schemas.microsoft.com/office/drawing/2014/main" id="{AC64F6CB-8F0A-7847-B06C-26650879FBDD}"/>
                            </a:ext>
                          </a:extLst>
                        </p:cNvPr>
                        <p:cNvSpPr/>
                        <p:nvPr/>
                      </p:nvSpPr>
                      <p:spPr>
                        <a:xfrm>
                          <a:off x="8459893" y="5443049"/>
                          <a:ext cx="278255" cy="27656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mazon Ember Light"/>
                              <a:ea typeface="+mn-ea"/>
                              <a:cs typeface="+mn-cs"/>
                            </a:rPr>
                            <a:t>4</a:t>
                          </a:r>
                        </a:p>
                      </p:txBody>
                    </p:sp>
                  </p:grpSp>
                </p:grpSp>
              </p:grpSp>
            </p:grpSp>
            <p:sp>
              <p:nvSpPr>
                <p:cNvPr id="73" name="Content Placeholder 8">
                  <a:extLst>
                    <a:ext uri="{FF2B5EF4-FFF2-40B4-BE49-F238E27FC236}">
                      <a16:creationId xmlns:a16="http://schemas.microsoft.com/office/drawing/2014/main" id="{92E33B87-5A51-5A4F-8872-88D125B34368}"/>
                    </a:ext>
                  </a:extLst>
                </p:cNvPr>
                <p:cNvSpPr txBox="1">
                  <a:spLocks/>
                </p:cNvSpPr>
                <p:nvPr/>
              </p:nvSpPr>
              <p:spPr>
                <a:xfrm>
                  <a:off x="345117" y="1528486"/>
                  <a:ext cx="1480032" cy="432397"/>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4D27AA"/>
                      </a:solidFill>
                      <a:effectLst/>
                      <a:uLnTx/>
                      <a:uFillTx/>
                      <a:latin typeface="Amazon Ember Light" panose="020B0403020204020204" pitchFamily="34" charset="0"/>
                    </a:rPr>
                    <a:t>AMI details</a:t>
                  </a:r>
                  <a:endParaRPr kumimoji="0" lang="en-US" sz="1800" b="0" i="0" u="none" strike="noStrike" kern="1200" cap="none" spc="0" normalizeH="0" baseline="0" noProof="0" dirty="0">
                    <a:ln>
                      <a:noFill/>
                    </a:ln>
                    <a:solidFill>
                      <a:srgbClr val="000000"/>
                    </a:solidFill>
                    <a:effectLst/>
                    <a:uLnTx/>
                    <a:uFillTx/>
                    <a:latin typeface="Amazon Ember Light" panose="020B0403020204020204" pitchFamily="34" charset="0"/>
                  </a:endParaRPr>
                </a:p>
              </p:txBody>
            </p:sp>
          </p:grpSp>
        </p:grpSp>
      </p:grpSp>
    </p:spTree>
    <p:custDataLst>
      <p:tags r:id="rId1"/>
    </p:custDataLst>
    <p:extLst>
      <p:ext uri="{BB962C8B-B14F-4D97-AF65-F5344CB8AC3E}">
        <p14:creationId xmlns:p14="http://schemas.microsoft.com/office/powerpoint/2010/main" val="40956780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42F421-A6EA-0E4B-8818-CBFE16940BF0}"/>
              </a:ext>
            </a:extLst>
          </p:cNvPr>
          <p:cNvSpPr>
            <a:spLocks noGrp="1"/>
          </p:cNvSpPr>
          <p:nvPr>
            <p:ph type="title"/>
          </p:nvPr>
        </p:nvSpPr>
        <p:spPr/>
        <p:txBody>
          <a:bodyPr/>
          <a:lstStyle/>
          <a:p>
            <a:r>
              <a:rPr lang="en-US" dirty="0"/>
              <a:t>2. Select an instance type</a:t>
            </a:r>
          </a:p>
        </p:txBody>
      </p:sp>
      <p:sp>
        <p:nvSpPr>
          <p:cNvPr id="4" name="Slide Number Placeholder 3">
            <a:extLst>
              <a:ext uri="{FF2B5EF4-FFF2-40B4-BE49-F238E27FC236}">
                <a16:creationId xmlns:a16="http://schemas.microsoft.com/office/drawing/2014/main" id="{3DC8025C-12DF-0744-A30A-E9DDA2FE8DE8}"/>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10" name="Content Placeholder 9">
            <a:extLst>
              <a:ext uri="{FF2B5EF4-FFF2-40B4-BE49-F238E27FC236}">
                <a16:creationId xmlns:a16="http://schemas.microsoft.com/office/drawing/2014/main" id="{29FE78C7-DDB9-0344-97A0-68D195ABF113}"/>
              </a:ext>
            </a:extLst>
          </p:cNvPr>
          <p:cNvSpPr>
            <a:spLocks noGrp="1"/>
          </p:cNvSpPr>
          <p:nvPr>
            <p:ph idx="13"/>
          </p:nvPr>
        </p:nvSpPr>
        <p:spPr>
          <a:xfrm>
            <a:off x="3931920" y="1524228"/>
            <a:ext cx="6479753" cy="4648788"/>
          </a:xfrm>
        </p:spPr>
        <p:txBody>
          <a:bodyPr/>
          <a:lstStyle/>
          <a:p>
            <a:r>
              <a:rPr lang="en-US" sz="2000" dirty="0"/>
              <a:t>Consider your use case</a:t>
            </a:r>
          </a:p>
          <a:p>
            <a:pPr lvl="1"/>
            <a:r>
              <a:rPr lang="en-US" sz="1600" dirty="0"/>
              <a:t>How will the EC2 instance you create be used?</a:t>
            </a:r>
          </a:p>
          <a:p>
            <a:r>
              <a:rPr lang="en-US" sz="2000" dirty="0"/>
              <a:t>The </a:t>
            </a:r>
            <a:r>
              <a:rPr lang="en-US" sz="2000" b="1" dirty="0">
                <a:solidFill>
                  <a:schemeClr val="accent5"/>
                </a:solidFill>
              </a:rPr>
              <a:t>instance type </a:t>
            </a:r>
            <a:r>
              <a:rPr lang="en-US" sz="2000" dirty="0"/>
              <a:t>that you choose determines – </a:t>
            </a:r>
          </a:p>
          <a:p>
            <a:pPr lvl="1"/>
            <a:r>
              <a:rPr lang="en-US" sz="1600" dirty="0">
                <a:solidFill>
                  <a:schemeClr val="accent6"/>
                </a:solidFill>
              </a:rPr>
              <a:t>Memory</a:t>
            </a:r>
            <a:r>
              <a:rPr lang="en-US" sz="1600" dirty="0"/>
              <a:t> (RAM)</a:t>
            </a:r>
          </a:p>
          <a:p>
            <a:pPr lvl="1"/>
            <a:r>
              <a:rPr lang="en-US" sz="1600" dirty="0">
                <a:solidFill>
                  <a:schemeClr val="accent6"/>
                </a:solidFill>
              </a:rPr>
              <a:t>Processing power</a:t>
            </a:r>
            <a:r>
              <a:rPr lang="en-US" sz="1600" dirty="0"/>
              <a:t> (CPU)</a:t>
            </a:r>
          </a:p>
          <a:p>
            <a:pPr lvl="1"/>
            <a:r>
              <a:rPr lang="en-US" sz="1600" dirty="0">
                <a:solidFill>
                  <a:schemeClr val="accent6"/>
                </a:solidFill>
              </a:rPr>
              <a:t>Disk space and disk type</a:t>
            </a:r>
            <a:r>
              <a:rPr lang="en-US" sz="1600" dirty="0"/>
              <a:t> (Storage)</a:t>
            </a:r>
          </a:p>
          <a:p>
            <a:pPr lvl="1"/>
            <a:r>
              <a:rPr lang="en-US" sz="1600" dirty="0">
                <a:solidFill>
                  <a:schemeClr val="accent6"/>
                </a:solidFill>
              </a:rPr>
              <a:t>Network performance</a:t>
            </a:r>
          </a:p>
          <a:p>
            <a:r>
              <a:rPr lang="en-US" sz="2000" dirty="0"/>
              <a:t>Instance type categories – </a:t>
            </a:r>
          </a:p>
          <a:p>
            <a:pPr lvl="1"/>
            <a:r>
              <a:rPr lang="en-US" sz="1600" dirty="0"/>
              <a:t>General purpose</a:t>
            </a:r>
          </a:p>
          <a:p>
            <a:pPr lvl="1"/>
            <a:r>
              <a:rPr lang="en-US" sz="1600" dirty="0"/>
              <a:t>Compute optimized</a:t>
            </a:r>
          </a:p>
          <a:p>
            <a:pPr lvl="1"/>
            <a:r>
              <a:rPr lang="en-US" sz="1600" dirty="0"/>
              <a:t>Memory optimized</a:t>
            </a:r>
          </a:p>
          <a:p>
            <a:pPr lvl="1"/>
            <a:r>
              <a:rPr lang="en-US" sz="1600" dirty="0"/>
              <a:t>Storage optimized</a:t>
            </a:r>
          </a:p>
          <a:p>
            <a:pPr lvl="1"/>
            <a:r>
              <a:rPr lang="en-US" sz="1600" dirty="0"/>
              <a:t>Accelerated computing</a:t>
            </a:r>
          </a:p>
          <a:p>
            <a:r>
              <a:rPr lang="en-US" sz="2000" dirty="0"/>
              <a:t>Instance types offer </a:t>
            </a:r>
            <a:r>
              <a:rPr lang="en-US" sz="2000" i="1" dirty="0"/>
              <a:t>family</a:t>
            </a:r>
            <a:r>
              <a:rPr lang="en-US" sz="2000" dirty="0"/>
              <a:t>, </a:t>
            </a:r>
            <a:r>
              <a:rPr lang="en-US" sz="2000" i="1" dirty="0"/>
              <a:t>generation</a:t>
            </a:r>
            <a:r>
              <a:rPr lang="en-US" sz="2000" dirty="0"/>
              <a:t>, and </a:t>
            </a:r>
            <a:r>
              <a:rPr lang="en-US" sz="2000" i="1" dirty="0"/>
              <a:t>size</a:t>
            </a:r>
          </a:p>
        </p:txBody>
      </p:sp>
      <p:sp>
        <p:nvSpPr>
          <p:cNvPr id="2" name="Footer Placeholder 1">
            <a:extLst>
              <a:ext uri="{FF2B5EF4-FFF2-40B4-BE49-F238E27FC236}">
                <a16:creationId xmlns:a16="http://schemas.microsoft.com/office/drawing/2014/main" id="{727AEF71-4056-C047-BBC7-E231CF623D4C}"/>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pic>
        <p:nvPicPr>
          <p:cNvPr id="15" name="Graphic 14">
            <a:extLst>
              <a:ext uri="{FF2B5EF4-FFF2-40B4-BE49-F238E27FC236}">
                <a16:creationId xmlns:a16="http://schemas.microsoft.com/office/drawing/2014/main" id="{A1216070-B368-BA4C-A72C-55E738E1877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49655" y="2603810"/>
            <a:ext cx="914400" cy="914400"/>
          </a:xfrm>
          <a:prstGeom prst="rect">
            <a:avLst/>
          </a:prstGeom>
        </p:spPr>
      </p:pic>
      <p:pic>
        <p:nvPicPr>
          <p:cNvPr id="17" name="Graphic 16">
            <a:extLst>
              <a:ext uri="{FF2B5EF4-FFF2-40B4-BE49-F238E27FC236}">
                <a16:creationId xmlns:a16="http://schemas.microsoft.com/office/drawing/2014/main" id="{DEDE0F93-DD0F-B947-9132-039B5E2A3BD5}"/>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58660" y="2603810"/>
            <a:ext cx="914400" cy="914400"/>
          </a:xfrm>
          <a:prstGeom prst="rect">
            <a:avLst/>
          </a:prstGeom>
        </p:spPr>
      </p:pic>
      <p:sp>
        <p:nvSpPr>
          <p:cNvPr id="18" name="Content Placeholder 8">
            <a:extLst>
              <a:ext uri="{FF2B5EF4-FFF2-40B4-BE49-F238E27FC236}">
                <a16:creationId xmlns:a16="http://schemas.microsoft.com/office/drawing/2014/main" id="{67AD47E3-753C-6141-A00D-32EA26A67572}"/>
              </a:ext>
              <a:ext uri="{C183D7F6-B498-43B3-948B-1728B52AA6E4}">
                <adec:decorative xmlns:adec="http://schemas.microsoft.com/office/drawing/2017/decorative" val="1"/>
              </a:ext>
            </a:extLst>
          </p:cNvPr>
          <p:cNvSpPr txBox="1">
            <a:spLocks/>
          </p:cNvSpPr>
          <p:nvPr/>
        </p:nvSpPr>
        <p:spPr>
          <a:xfrm>
            <a:off x="419100" y="1528176"/>
            <a:ext cx="3195970" cy="3663992"/>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4D27AA"/>
                </a:solidFill>
                <a:effectLst/>
                <a:uLnTx/>
                <a:uFillTx/>
                <a:latin typeface="Amazon Ember Light" panose="020B0403020204020204" pitchFamily="34" charset="0"/>
              </a:rPr>
              <a:t>Choices made using the</a:t>
            </a:r>
            <a:br>
              <a:rPr kumimoji="0" lang="en-US" sz="2000" b="1" i="0" u="none" strike="noStrike" kern="1200" cap="none" spc="0" normalizeH="0" baseline="0" noProof="0" dirty="0">
                <a:ln>
                  <a:noFill/>
                </a:ln>
                <a:solidFill>
                  <a:srgbClr val="4D27AA"/>
                </a:solidFill>
                <a:effectLst/>
                <a:uLnTx/>
                <a:uFillTx/>
                <a:latin typeface="Amazon Ember Light" panose="020B0403020204020204" pitchFamily="34" charset="0"/>
              </a:rPr>
            </a:br>
            <a:r>
              <a:rPr kumimoji="0" lang="en-US" sz="2000" b="1" i="0" u="none" strike="noStrike" kern="1200" cap="none" spc="0" normalizeH="0" baseline="0" noProof="0" dirty="0">
                <a:ln>
                  <a:noFill/>
                </a:ln>
                <a:solidFill>
                  <a:srgbClr val="4D27AA"/>
                </a:solidFill>
                <a:effectLst/>
                <a:uLnTx/>
                <a:uFillTx/>
                <a:latin typeface="Amazon Ember Light" panose="020B0403020204020204" pitchFamily="34" charset="0"/>
              </a:rPr>
              <a:t>Launch Instance Wizard:</a:t>
            </a:r>
            <a:br>
              <a:rPr kumimoji="0" lang="en-US" sz="2400" b="1" i="0" u="none" strike="noStrike" kern="1200" cap="none" spc="0" normalizeH="0" baseline="0" noProof="0" dirty="0">
                <a:ln>
                  <a:noFill/>
                </a:ln>
                <a:solidFill>
                  <a:srgbClr val="4D27AA"/>
                </a:solidFill>
                <a:effectLst/>
                <a:uLnTx/>
                <a:uFillTx/>
                <a:latin typeface="Amazon Ember Light" panose="020B0403020204020204" pitchFamily="34" charset="0"/>
              </a:rPr>
            </a:br>
            <a:endParaRPr kumimoji="0" lang="en-US" sz="2000" b="0" i="0" u="none" strike="noStrike" kern="1200" cap="none" spc="0" normalizeH="0" baseline="0" noProof="0" dirty="0">
              <a:ln>
                <a:noFill/>
              </a:ln>
              <a:solidFill>
                <a:srgbClr val="000000"/>
              </a:solidFill>
              <a:effectLst/>
              <a:uLnTx/>
              <a:uFillTx/>
              <a:latin typeface="Amazon Ember Light" panose="020B0403020204020204" pitchFamily="34" charset="0"/>
            </a:endParaRP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AMI</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E617E6"/>
                </a:solidFill>
                <a:effectLst/>
                <a:uLnTx/>
                <a:uFillTx/>
                <a:latin typeface="Amazon Ember Light" panose="020B0403020204020204" pitchFamily="34" charset="0"/>
              </a:rPr>
              <a:t>Instance Type</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Network settings</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IAM role</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User data</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Storage options</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Tags</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Security group</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Key pair</a:t>
            </a:r>
            <a:endParaRPr kumimoji="0" lang="en-US" sz="1800" b="1" i="0" u="none" strike="noStrike" kern="1200" cap="none" spc="0" normalizeH="0" baseline="0" noProof="0" dirty="0">
              <a:ln>
                <a:noFill/>
              </a:ln>
              <a:solidFill>
                <a:srgbClr val="000000"/>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40614180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lstStyle/>
          <a:p>
            <a:r>
              <a:rPr lang="en-US" dirty="0"/>
              <a:t>EC2 instance type naming and sizes </a:t>
            </a:r>
          </a:p>
        </p:txBody>
      </p:sp>
      <p:sp>
        <p:nvSpPr>
          <p:cNvPr id="3" name="Content Placeholder 2">
            <a:extLst>
              <a:ext uri="{FF2B5EF4-FFF2-40B4-BE49-F238E27FC236}">
                <a16:creationId xmlns:a16="http://schemas.microsoft.com/office/drawing/2014/main" id="{908AB337-B548-BB43-B1A9-C6D782A07A67}"/>
              </a:ext>
            </a:extLst>
          </p:cNvPr>
          <p:cNvSpPr>
            <a:spLocks noGrp="1"/>
          </p:cNvSpPr>
          <p:nvPr>
            <p:ph idx="1"/>
          </p:nvPr>
        </p:nvSpPr>
        <p:spPr>
          <a:xfrm>
            <a:off x="419100" y="2364550"/>
            <a:ext cx="5768789" cy="3917857"/>
          </a:xfrm>
        </p:spPr>
        <p:txBody>
          <a:bodyPr/>
          <a:lstStyle/>
          <a:p>
            <a:pPr marL="0" indent="0">
              <a:buNone/>
            </a:pPr>
            <a:r>
              <a:rPr lang="en-US" dirty="0"/>
              <a:t>Instance type naming</a:t>
            </a:r>
          </a:p>
          <a:p>
            <a:r>
              <a:rPr lang="en-US" sz="2400" dirty="0"/>
              <a:t>Example: </a:t>
            </a:r>
            <a:r>
              <a:rPr lang="en-US" sz="2400" b="1" dirty="0">
                <a:solidFill>
                  <a:schemeClr val="accent5"/>
                </a:solidFill>
              </a:rPr>
              <a:t>t3.large</a:t>
            </a:r>
          </a:p>
          <a:p>
            <a:pPr lvl="1"/>
            <a:r>
              <a:rPr lang="en-US" sz="2000" dirty="0">
                <a:solidFill>
                  <a:schemeClr val="accent6"/>
                </a:solidFill>
              </a:rPr>
              <a:t>T</a:t>
            </a:r>
            <a:r>
              <a:rPr lang="en-US" sz="2000" dirty="0"/>
              <a:t> is the family name</a:t>
            </a:r>
          </a:p>
          <a:p>
            <a:pPr lvl="1"/>
            <a:r>
              <a:rPr lang="en-US" sz="2000" dirty="0">
                <a:solidFill>
                  <a:schemeClr val="accent6"/>
                </a:solidFill>
              </a:rPr>
              <a:t>3</a:t>
            </a:r>
            <a:r>
              <a:rPr lang="en-US" sz="2000" dirty="0"/>
              <a:t> is the generation number</a:t>
            </a:r>
          </a:p>
          <a:p>
            <a:pPr lvl="1"/>
            <a:r>
              <a:rPr lang="en-US" sz="2000" dirty="0">
                <a:solidFill>
                  <a:schemeClr val="accent6"/>
                </a:solidFill>
              </a:rPr>
              <a:t>Large</a:t>
            </a:r>
            <a:r>
              <a:rPr lang="en-US" sz="2000" dirty="0"/>
              <a:t> is the size</a:t>
            </a:r>
          </a:p>
          <a:p>
            <a:endParaRPr lang="en-US" dirty="0"/>
          </a:p>
        </p:txBody>
      </p:sp>
      <p:sp>
        <p:nvSpPr>
          <p:cNvPr id="12" name="Content Placeholder 8">
            <a:extLst>
              <a:ext uri="{FF2B5EF4-FFF2-40B4-BE49-F238E27FC236}">
                <a16:creationId xmlns:a16="http://schemas.microsoft.com/office/drawing/2014/main" id="{911D481B-9D2B-8E4C-B4BB-C6AD54EE6998}"/>
              </a:ext>
              <a:ext uri="{C183D7F6-B498-43B3-948B-1728B52AA6E4}">
                <adec:decorative xmlns:adec="http://schemas.microsoft.com/office/drawing/2017/decorative" val="1"/>
              </a:ext>
            </a:extLst>
          </p:cNvPr>
          <p:cNvSpPr txBox="1">
            <a:spLocks/>
          </p:cNvSpPr>
          <p:nvPr/>
        </p:nvSpPr>
        <p:spPr>
          <a:xfrm>
            <a:off x="345116" y="1528486"/>
            <a:ext cx="2512383" cy="613305"/>
          </a:xfrm>
          <a:prstGeom prst="rect">
            <a:avLst/>
          </a:prstGeom>
          <a:solidFill>
            <a:schemeClr val="bg1">
              <a:lumMod val="95000"/>
            </a:scheme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4D27AA"/>
                </a:solidFill>
                <a:effectLst/>
                <a:uLnTx/>
                <a:uFillTx/>
                <a:latin typeface="Amazon Ember Light" panose="020B0403020204020204" pitchFamily="34" charset="0"/>
              </a:rPr>
              <a:t>Instance type details</a:t>
            </a:r>
            <a:endParaRPr kumimoji="0" lang="en-US" sz="1800" b="0" i="0" u="none" strike="noStrike" kern="1200" cap="none" spc="0" normalizeH="0" baseline="0" noProof="0" dirty="0">
              <a:ln>
                <a:noFill/>
              </a:ln>
              <a:solidFill>
                <a:srgbClr val="000000"/>
              </a:solidFill>
              <a:effectLst/>
              <a:uLnTx/>
              <a:uFillTx/>
              <a:latin typeface="Amazon Ember Light" panose="020B0403020204020204" pitchFamily="34" charset="0"/>
            </a:endParaRPr>
          </a:p>
        </p:txBody>
      </p:sp>
      <p:graphicFrame>
        <p:nvGraphicFramePr>
          <p:cNvPr id="15" name="Table 14" descr="table showing vCPU, memory, and storage details for the t3 family of instance types. t3.nano is the smallest, with 2 vCPU, 0.5GB memory. t3.2xlarge is the largest, with 8 vCPU and 32GB memory. All instance types shown are EBS-only storage type.">
            <a:extLst>
              <a:ext uri="{FF2B5EF4-FFF2-40B4-BE49-F238E27FC236}">
                <a16:creationId xmlns:a16="http://schemas.microsoft.com/office/drawing/2014/main" id="{85D68B97-BD85-BD42-AAF4-5E43C9CC299D}"/>
              </a:ext>
            </a:extLst>
          </p:cNvPr>
          <p:cNvGraphicFramePr>
            <a:graphicFrameLocks noGrp="1"/>
          </p:cNvGraphicFramePr>
          <p:nvPr/>
        </p:nvGraphicFramePr>
        <p:xfrm>
          <a:off x="6007100" y="2006594"/>
          <a:ext cx="5172940" cy="4380466"/>
        </p:xfrm>
        <a:graphic>
          <a:graphicData uri="http://schemas.openxmlformats.org/drawingml/2006/table">
            <a:tbl>
              <a:tblPr firstRow="1"/>
              <a:tblGrid>
                <a:gridCol w="1261790">
                  <a:extLst>
                    <a:ext uri="{9D8B030D-6E8A-4147-A177-3AD203B41FA5}">
                      <a16:colId xmlns:a16="http://schemas.microsoft.com/office/drawing/2014/main" val="128153120"/>
                    </a:ext>
                  </a:extLst>
                </a:gridCol>
                <a:gridCol w="630861">
                  <a:extLst>
                    <a:ext uri="{9D8B030D-6E8A-4147-A177-3AD203B41FA5}">
                      <a16:colId xmlns:a16="http://schemas.microsoft.com/office/drawing/2014/main" val="1961907996"/>
                    </a:ext>
                  </a:extLst>
                </a:gridCol>
                <a:gridCol w="1345436">
                  <a:extLst>
                    <a:ext uri="{9D8B030D-6E8A-4147-A177-3AD203B41FA5}">
                      <a16:colId xmlns:a16="http://schemas.microsoft.com/office/drawing/2014/main" val="2912205042"/>
                    </a:ext>
                  </a:extLst>
                </a:gridCol>
                <a:gridCol w="1934853">
                  <a:extLst>
                    <a:ext uri="{9D8B030D-6E8A-4147-A177-3AD203B41FA5}">
                      <a16:colId xmlns:a16="http://schemas.microsoft.com/office/drawing/2014/main" val="1790498054"/>
                    </a:ext>
                  </a:extLst>
                </a:gridCol>
              </a:tblGrid>
              <a:tr h="509526">
                <a:tc>
                  <a:txBody>
                    <a:bodyPr/>
                    <a:lstStyle/>
                    <a:p>
                      <a:pPr algn="ctr"/>
                      <a:r>
                        <a:rPr lang="en-US" sz="1600" b="1" dirty="0">
                          <a:effectLst/>
                          <a:latin typeface="Amazon Ember" panose="020B0603020204020204" pitchFamily="34" charset="0"/>
                          <a:ea typeface="Amazon Ember" panose="020B0603020204020204" pitchFamily="34" charset="0"/>
                          <a:cs typeface="Amazon Ember" panose="020B0603020204020204" pitchFamily="34" charset="0"/>
                        </a:rPr>
                        <a:t>Instance Name</a:t>
                      </a:r>
                    </a:p>
                  </a:txBody>
                  <a:tcPr marL="25487" marR="25487" marT="25487" marB="25487" anchor="ctr">
                    <a:lnL>
                      <a:noFill/>
                    </a:lnL>
                    <a:lnR>
                      <a:noFill/>
                    </a:lnR>
                    <a:lnT>
                      <a:noFill/>
                    </a:lnT>
                    <a:lnB>
                      <a:noFill/>
                    </a:lnB>
                  </a:tcPr>
                </a:tc>
                <a:tc>
                  <a:txBody>
                    <a:bodyPr/>
                    <a:lstStyle/>
                    <a:p>
                      <a:pPr algn="ctr"/>
                      <a:r>
                        <a:rPr lang="en-US" sz="1600" b="1" dirty="0">
                          <a:effectLst/>
                          <a:latin typeface="Amazon Ember" panose="020B0603020204020204" pitchFamily="34" charset="0"/>
                          <a:ea typeface="Amazon Ember" panose="020B0603020204020204" pitchFamily="34" charset="0"/>
                          <a:cs typeface="Amazon Ember" panose="020B0603020204020204" pitchFamily="34" charset="0"/>
                        </a:rPr>
                        <a:t>vCPU</a:t>
                      </a:r>
                    </a:p>
                  </a:txBody>
                  <a:tcPr marL="25487" marR="25487" marT="25487" marB="25487" anchor="ctr">
                    <a:lnL>
                      <a:noFill/>
                    </a:lnL>
                    <a:lnR>
                      <a:noFill/>
                    </a:lnR>
                    <a:lnT>
                      <a:noFill/>
                    </a:lnT>
                    <a:lnB>
                      <a:noFill/>
                    </a:lnB>
                  </a:tcPr>
                </a:tc>
                <a:tc>
                  <a:txBody>
                    <a:bodyPr/>
                    <a:lstStyle/>
                    <a:p>
                      <a:pPr algn="ctr"/>
                      <a:r>
                        <a:rPr lang="en-US" sz="1600" b="1" dirty="0">
                          <a:effectLst/>
                          <a:latin typeface="Amazon Ember" panose="020B0603020204020204" pitchFamily="34" charset="0"/>
                          <a:ea typeface="Amazon Ember" panose="020B0603020204020204" pitchFamily="34" charset="0"/>
                          <a:cs typeface="Amazon Ember" panose="020B0603020204020204" pitchFamily="34" charset="0"/>
                        </a:rPr>
                        <a:t>Memory (GB)</a:t>
                      </a:r>
                    </a:p>
                  </a:txBody>
                  <a:tcPr marL="25487" marR="25487" marT="25487" marB="25487" anchor="ctr">
                    <a:lnL>
                      <a:noFill/>
                    </a:lnL>
                    <a:lnR>
                      <a:noFill/>
                    </a:lnR>
                    <a:lnT>
                      <a:noFill/>
                    </a:lnT>
                    <a:lnB>
                      <a:noFill/>
                    </a:lnB>
                  </a:tcPr>
                </a:tc>
                <a:tc>
                  <a:txBody>
                    <a:bodyPr/>
                    <a:lstStyle/>
                    <a:p>
                      <a:pPr algn="ctr"/>
                      <a:r>
                        <a:rPr lang="en-US" sz="1600" b="1" dirty="0">
                          <a:effectLst/>
                          <a:latin typeface="Amazon Ember" panose="020B0603020204020204" pitchFamily="34" charset="0"/>
                          <a:ea typeface="Amazon Ember" panose="020B0603020204020204" pitchFamily="34" charset="0"/>
                          <a:cs typeface="Amazon Ember" panose="020B0603020204020204" pitchFamily="34" charset="0"/>
                        </a:rPr>
                        <a:t> Storage</a:t>
                      </a:r>
                    </a:p>
                  </a:txBody>
                  <a:tcPr marL="25487" marR="25487" marT="25487" marB="25487" anchor="ctr">
                    <a:lnL>
                      <a:noFill/>
                    </a:lnL>
                    <a:lnR>
                      <a:noFill/>
                    </a:lnR>
                    <a:lnT>
                      <a:noFill/>
                    </a:lnT>
                    <a:lnB>
                      <a:noFill/>
                    </a:lnB>
                  </a:tcPr>
                </a:tc>
                <a:extLst>
                  <a:ext uri="{0D108BD9-81ED-4DB2-BD59-A6C34878D82A}">
                    <a16:rowId xmlns:a16="http://schemas.microsoft.com/office/drawing/2014/main" val="1364619955"/>
                  </a:ext>
                </a:extLst>
              </a:tr>
              <a:tr h="509526">
                <a:tc>
                  <a:txBody>
                    <a:bodyPr/>
                    <a:lstStyle/>
                    <a:p>
                      <a:pPr algn="l"/>
                      <a:r>
                        <a:rPr lang="en-US" sz="1600" dirty="0">
                          <a:effectLst/>
                          <a:latin typeface="Amazon Ember" panose="020B0603020204020204" pitchFamily="34" charset="0"/>
                          <a:ea typeface="Amazon Ember" panose="020B0603020204020204" pitchFamily="34" charset="0"/>
                          <a:cs typeface="Amazon Ember" panose="020B0603020204020204" pitchFamily="34" charset="0"/>
                        </a:rPr>
                        <a:t>t3.nano</a:t>
                      </a:r>
                    </a:p>
                  </a:txBody>
                  <a:tcPr marL="182880"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2</a:t>
                      </a:r>
                    </a:p>
                  </a:txBody>
                  <a:tcPr marL="25487"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0.5</a:t>
                      </a:r>
                    </a:p>
                  </a:txBody>
                  <a:tcPr marL="25487"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EBS-Only</a:t>
                      </a:r>
                    </a:p>
                  </a:txBody>
                  <a:tcPr marL="25487" marR="25487" marT="25487" marB="27432">
                    <a:lnL>
                      <a:noFill/>
                    </a:lnL>
                    <a:lnR>
                      <a:noFill/>
                    </a:lnR>
                    <a:lnT>
                      <a:noFill/>
                    </a:lnT>
                    <a:lnB>
                      <a:noFill/>
                    </a:lnB>
                    <a:solidFill>
                      <a:srgbClr val="F7F7F7"/>
                    </a:solidFill>
                  </a:tcPr>
                </a:tc>
                <a:extLst>
                  <a:ext uri="{0D108BD9-81ED-4DB2-BD59-A6C34878D82A}">
                    <a16:rowId xmlns:a16="http://schemas.microsoft.com/office/drawing/2014/main" val="283531971"/>
                  </a:ext>
                </a:extLst>
              </a:tr>
              <a:tr h="601236">
                <a:tc>
                  <a:txBody>
                    <a:bodyPr/>
                    <a:lstStyle/>
                    <a:p>
                      <a:pPr algn="l"/>
                      <a:r>
                        <a:rPr lang="en-US" sz="1600" dirty="0">
                          <a:effectLst/>
                          <a:latin typeface="Amazon Ember" panose="020B0603020204020204" pitchFamily="34" charset="0"/>
                          <a:ea typeface="Amazon Ember" panose="020B0603020204020204" pitchFamily="34" charset="0"/>
                          <a:cs typeface="Amazon Ember" panose="020B0603020204020204" pitchFamily="34" charset="0"/>
                        </a:rPr>
                        <a:t>t3.micro</a:t>
                      </a:r>
                    </a:p>
                  </a:txBody>
                  <a:tcPr marL="182880" marR="25487" marT="25487" marB="27432">
                    <a:lnL>
                      <a:noFill/>
                    </a:lnL>
                    <a:lnR>
                      <a:noFill/>
                    </a:lnR>
                    <a:lnT>
                      <a:noFill/>
                    </a:lnT>
                    <a:lnB>
                      <a:noFill/>
                    </a:lnB>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2</a:t>
                      </a:r>
                    </a:p>
                  </a:txBody>
                  <a:tcPr marL="25487" marR="25487" marT="25487" marB="27432">
                    <a:lnL>
                      <a:noFill/>
                    </a:lnL>
                    <a:lnR>
                      <a:noFill/>
                    </a:lnR>
                    <a:lnT>
                      <a:noFill/>
                    </a:lnT>
                    <a:lnB>
                      <a:noFill/>
                    </a:lnB>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1</a:t>
                      </a:r>
                    </a:p>
                  </a:txBody>
                  <a:tcPr marL="25487" marR="25487" marT="25487" marB="27432">
                    <a:lnL>
                      <a:noFill/>
                    </a:lnL>
                    <a:lnR>
                      <a:noFill/>
                    </a:lnR>
                    <a:lnT>
                      <a:noFill/>
                    </a:lnT>
                    <a:lnB>
                      <a:noFill/>
                    </a:lnB>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EBS-Only</a:t>
                      </a:r>
                      <a:br>
                        <a:rPr lang="en-US" sz="1600" dirty="0">
                          <a:effectLst/>
                          <a:latin typeface="Amazon Ember" panose="020B0603020204020204" pitchFamily="34" charset="0"/>
                          <a:ea typeface="Amazon Ember" panose="020B0603020204020204" pitchFamily="34" charset="0"/>
                          <a:cs typeface="Amazon Ember" panose="020B0603020204020204" pitchFamily="34" charset="0"/>
                        </a:rPr>
                      </a:br>
                      <a:endParaRPr lang="en-US" sz="1600" dirty="0">
                        <a:effectLst/>
                        <a:latin typeface="Amazon Ember" panose="020B0603020204020204" pitchFamily="34" charset="0"/>
                        <a:ea typeface="Amazon Ember" panose="020B0603020204020204" pitchFamily="34" charset="0"/>
                        <a:cs typeface="Amazon Ember" panose="020B0603020204020204" pitchFamily="34" charset="0"/>
                      </a:endParaRPr>
                    </a:p>
                  </a:txBody>
                  <a:tcPr marL="25487" marR="25487" marT="25487" marB="27432">
                    <a:lnL>
                      <a:noFill/>
                    </a:lnL>
                    <a:lnR>
                      <a:noFill/>
                    </a:lnR>
                    <a:lnT>
                      <a:noFill/>
                    </a:lnT>
                    <a:lnB>
                      <a:noFill/>
                    </a:lnB>
                  </a:tcPr>
                </a:tc>
                <a:extLst>
                  <a:ext uri="{0D108BD9-81ED-4DB2-BD59-A6C34878D82A}">
                    <a16:rowId xmlns:a16="http://schemas.microsoft.com/office/drawing/2014/main" val="1428432727"/>
                  </a:ext>
                </a:extLst>
              </a:tr>
              <a:tr h="601236">
                <a:tc>
                  <a:txBody>
                    <a:bodyPr/>
                    <a:lstStyle/>
                    <a:p>
                      <a:pPr algn="l"/>
                      <a:r>
                        <a:rPr lang="en-US" sz="1600" dirty="0">
                          <a:effectLst/>
                          <a:latin typeface="Amazon Ember" panose="020B0603020204020204" pitchFamily="34" charset="0"/>
                          <a:ea typeface="Amazon Ember" panose="020B0603020204020204" pitchFamily="34" charset="0"/>
                          <a:cs typeface="Amazon Ember" panose="020B0603020204020204" pitchFamily="34" charset="0"/>
                        </a:rPr>
                        <a:t>t3.small</a:t>
                      </a:r>
                    </a:p>
                  </a:txBody>
                  <a:tcPr marL="182880"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2</a:t>
                      </a:r>
                    </a:p>
                  </a:txBody>
                  <a:tcPr marL="25487"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2</a:t>
                      </a:r>
                    </a:p>
                  </a:txBody>
                  <a:tcPr marL="25487"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EBS-Only</a:t>
                      </a:r>
                      <a:br>
                        <a:rPr lang="en-US" sz="1600" dirty="0">
                          <a:effectLst/>
                          <a:latin typeface="Amazon Ember" panose="020B0603020204020204" pitchFamily="34" charset="0"/>
                          <a:ea typeface="Amazon Ember" panose="020B0603020204020204" pitchFamily="34" charset="0"/>
                          <a:cs typeface="Amazon Ember" panose="020B0603020204020204" pitchFamily="34" charset="0"/>
                        </a:rPr>
                      </a:br>
                      <a:endParaRPr lang="en-US" sz="1600" dirty="0">
                        <a:effectLst/>
                        <a:latin typeface="Amazon Ember" panose="020B0603020204020204" pitchFamily="34" charset="0"/>
                        <a:ea typeface="Amazon Ember" panose="020B0603020204020204" pitchFamily="34" charset="0"/>
                        <a:cs typeface="Amazon Ember" panose="020B0603020204020204" pitchFamily="34" charset="0"/>
                      </a:endParaRPr>
                    </a:p>
                  </a:txBody>
                  <a:tcPr marL="25487" marR="25487" marT="25487" marB="27432">
                    <a:lnL>
                      <a:noFill/>
                    </a:lnL>
                    <a:lnR>
                      <a:noFill/>
                    </a:lnR>
                    <a:lnT>
                      <a:noFill/>
                    </a:lnT>
                    <a:lnB>
                      <a:noFill/>
                    </a:lnB>
                    <a:solidFill>
                      <a:srgbClr val="F7F7F7"/>
                    </a:solidFill>
                  </a:tcPr>
                </a:tc>
                <a:extLst>
                  <a:ext uri="{0D108BD9-81ED-4DB2-BD59-A6C34878D82A}">
                    <a16:rowId xmlns:a16="http://schemas.microsoft.com/office/drawing/2014/main" val="1520705167"/>
                  </a:ext>
                </a:extLst>
              </a:tr>
              <a:tr h="601236">
                <a:tc>
                  <a:txBody>
                    <a:bodyPr/>
                    <a:lstStyle/>
                    <a:p>
                      <a:pPr algn="l"/>
                      <a:r>
                        <a:rPr lang="en-US" sz="1600" dirty="0">
                          <a:effectLst/>
                          <a:latin typeface="Amazon Ember" panose="020B0603020204020204" pitchFamily="34" charset="0"/>
                          <a:ea typeface="Amazon Ember" panose="020B0603020204020204" pitchFamily="34" charset="0"/>
                          <a:cs typeface="Amazon Ember" panose="020B0603020204020204" pitchFamily="34" charset="0"/>
                        </a:rPr>
                        <a:t>t3.medium</a:t>
                      </a:r>
                    </a:p>
                  </a:txBody>
                  <a:tcPr marL="182880" marR="25487" marT="25487" marB="27432">
                    <a:lnL>
                      <a:noFill/>
                    </a:lnL>
                    <a:lnR>
                      <a:noFill/>
                    </a:lnR>
                    <a:lnT>
                      <a:noFill/>
                    </a:lnT>
                    <a:lnB>
                      <a:noFill/>
                    </a:lnB>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2</a:t>
                      </a:r>
                    </a:p>
                  </a:txBody>
                  <a:tcPr marL="25487" marR="25487" marT="25487" marB="27432">
                    <a:lnL>
                      <a:noFill/>
                    </a:lnL>
                    <a:lnR>
                      <a:noFill/>
                    </a:lnR>
                    <a:lnT>
                      <a:noFill/>
                    </a:lnT>
                    <a:lnB>
                      <a:noFill/>
                    </a:lnB>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4</a:t>
                      </a:r>
                    </a:p>
                  </a:txBody>
                  <a:tcPr marL="25487" marR="25487" marT="25487" marB="27432">
                    <a:lnL>
                      <a:noFill/>
                    </a:lnL>
                    <a:lnR>
                      <a:noFill/>
                    </a:lnR>
                    <a:lnT>
                      <a:noFill/>
                    </a:lnT>
                    <a:lnB>
                      <a:noFill/>
                    </a:lnB>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EBS-Only</a:t>
                      </a:r>
                      <a:br>
                        <a:rPr lang="en-US" sz="1600" dirty="0">
                          <a:effectLst/>
                          <a:latin typeface="Amazon Ember" panose="020B0603020204020204" pitchFamily="34" charset="0"/>
                          <a:ea typeface="Amazon Ember" panose="020B0603020204020204" pitchFamily="34" charset="0"/>
                          <a:cs typeface="Amazon Ember" panose="020B0603020204020204" pitchFamily="34" charset="0"/>
                        </a:rPr>
                      </a:br>
                      <a:endParaRPr lang="en-US" sz="1600" dirty="0">
                        <a:effectLst/>
                        <a:latin typeface="Amazon Ember" panose="020B0603020204020204" pitchFamily="34" charset="0"/>
                        <a:ea typeface="Amazon Ember" panose="020B0603020204020204" pitchFamily="34" charset="0"/>
                        <a:cs typeface="Amazon Ember" panose="020B0603020204020204" pitchFamily="34" charset="0"/>
                      </a:endParaRPr>
                    </a:p>
                  </a:txBody>
                  <a:tcPr marL="25487" marR="25487" marT="25487" marB="27432">
                    <a:lnL>
                      <a:noFill/>
                    </a:lnL>
                    <a:lnR>
                      <a:noFill/>
                    </a:lnR>
                    <a:lnT>
                      <a:noFill/>
                    </a:lnT>
                    <a:lnB>
                      <a:noFill/>
                    </a:lnB>
                  </a:tcPr>
                </a:tc>
                <a:extLst>
                  <a:ext uri="{0D108BD9-81ED-4DB2-BD59-A6C34878D82A}">
                    <a16:rowId xmlns:a16="http://schemas.microsoft.com/office/drawing/2014/main" val="745104067"/>
                  </a:ext>
                </a:extLst>
              </a:tr>
              <a:tr h="509526">
                <a:tc>
                  <a:txBody>
                    <a:bodyPr/>
                    <a:lstStyle/>
                    <a:p>
                      <a:pPr algn="l"/>
                      <a:r>
                        <a:rPr lang="en-US" sz="1600" dirty="0">
                          <a:effectLst/>
                          <a:latin typeface="Amazon Ember" panose="020B0603020204020204" pitchFamily="34" charset="0"/>
                          <a:ea typeface="Amazon Ember" panose="020B0603020204020204" pitchFamily="34" charset="0"/>
                          <a:cs typeface="Amazon Ember" panose="020B0603020204020204" pitchFamily="34" charset="0"/>
                        </a:rPr>
                        <a:t>t3.large</a:t>
                      </a:r>
                    </a:p>
                  </a:txBody>
                  <a:tcPr marL="182880"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2</a:t>
                      </a:r>
                    </a:p>
                  </a:txBody>
                  <a:tcPr marL="25487"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8</a:t>
                      </a:r>
                    </a:p>
                  </a:txBody>
                  <a:tcPr marL="25487"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EBS-Only</a:t>
                      </a:r>
                    </a:p>
                  </a:txBody>
                  <a:tcPr marL="25487" marR="25487" marT="25487" marB="27432">
                    <a:lnL>
                      <a:noFill/>
                    </a:lnL>
                    <a:lnR>
                      <a:noFill/>
                    </a:lnR>
                    <a:lnT>
                      <a:noFill/>
                    </a:lnT>
                    <a:lnB>
                      <a:noFill/>
                    </a:lnB>
                    <a:solidFill>
                      <a:srgbClr val="F7F7F7"/>
                    </a:solidFill>
                  </a:tcPr>
                </a:tc>
                <a:extLst>
                  <a:ext uri="{0D108BD9-81ED-4DB2-BD59-A6C34878D82A}">
                    <a16:rowId xmlns:a16="http://schemas.microsoft.com/office/drawing/2014/main" val="2385989960"/>
                  </a:ext>
                </a:extLst>
              </a:tr>
              <a:tr h="509526">
                <a:tc>
                  <a:txBody>
                    <a:bodyPr/>
                    <a:lstStyle/>
                    <a:p>
                      <a:pPr algn="l"/>
                      <a:r>
                        <a:rPr lang="en-US" sz="1600" dirty="0">
                          <a:effectLst/>
                          <a:latin typeface="Amazon Ember" panose="020B0603020204020204" pitchFamily="34" charset="0"/>
                          <a:ea typeface="Amazon Ember" panose="020B0603020204020204" pitchFamily="34" charset="0"/>
                          <a:cs typeface="Amazon Ember" panose="020B0603020204020204" pitchFamily="34" charset="0"/>
                        </a:rPr>
                        <a:t>t3.xlarge</a:t>
                      </a:r>
                    </a:p>
                  </a:txBody>
                  <a:tcPr marL="182880" marR="25487" marT="25487" marB="27432">
                    <a:lnL>
                      <a:noFill/>
                    </a:lnL>
                    <a:lnR>
                      <a:noFill/>
                    </a:lnR>
                    <a:lnT>
                      <a:noFill/>
                    </a:lnT>
                    <a:lnB>
                      <a:noFill/>
                    </a:lnB>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4</a:t>
                      </a:r>
                    </a:p>
                  </a:txBody>
                  <a:tcPr marL="25487" marR="25487" marT="25487" marB="27432">
                    <a:lnL>
                      <a:noFill/>
                    </a:lnL>
                    <a:lnR>
                      <a:noFill/>
                    </a:lnR>
                    <a:lnT>
                      <a:noFill/>
                    </a:lnT>
                    <a:lnB>
                      <a:noFill/>
                    </a:lnB>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16</a:t>
                      </a:r>
                    </a:p>
                  </a:txBody>
                  <a:tcPr marL="25487" marR="25487" marT="25487" marB="27432">
                    <a:lnL>
                      <a:noFill/>
                    </a:lnL>
                    <a:lnR>
                      <a:noFill/>
                    </a:lnR>
                    <a:lnT>
                      <a:noFill/>
                    </a:lnT>
                    <a:lnB>
                      <a:noFill/>
                    </a:lnB>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EBS-Only</a:t>
                      </a:r>
                    </a:p>
                  </a:txBody>
                  <a:tcPr marL="25487" marR="25487" marT="25487" marB="27432">
                    <a:lnL>
                      <a:noFill/>
                    </a:lnL>
                    <a:lnR>
                      <a:noFill/>
                    </a:lnR>
                    <a:lnT>
                      <a:noFill/>
                    </a:lnT>
                    <a:lnB>
                      <a:noFill/>
                    </a:lnB>
                  </a:tcPr>
                </a:tc>
                <a:extLst>
                  <a:ext uri="{0D108BD9-81ED-4DB2-BD59-A6C34878D82A}">
                    <a16:rowId xmlns:a16="http://schemas.microsoft.com/office/drawing/2014/main" val="1563832510"/>
                  </a:ext>
                </a:extLst>
              </a:tr>
              <a:tr h="509526">
                <a:tc>
                  <a:txBody>
                    <a:bodyPr/>
                    <a:lstStyle/>
                    <a:p>
                      <a:pPr algn="l"/>
                      <a:r>
                        <a:rPr lang="en-US" sz="1600" dirty="0">
                          <a:effectLst/>
                          <a:latin typeface="Amazon Ember" panose="020B0603020204020204" pitchFamily="34" charset="0"/>
                          <a:ea typeface="Amazon Ember" panose="020B0603020204020204" pitchFamily="34" charset="0"/>
                          <a:cs typeface="Amazon Ember" panose="020B0603020204020204" pitchFamily="34" charset="0"/>
                        </a:rPr>
                        <a:t>t3.2xlarge</a:t>
                      </a:r>
                    </a:p>
                  </a:txBody>
                  <a:tcPr marL="182880"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8</a:t>
                      </a:r>
                    </a:p>
                  </a:txBody>
                  <a:tcPr marL="25487"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32</a:t>
                      </a:r>
                    </a:p>
                  </a:txBody>
                  <a:tcPr marL="25487"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EBS-Only</a:t>
                      </a:r>
                    </a:p>
                  </a:txBody>
                  <a:tcPr marL="25487" marR="25487" marT="25487" marB="27432">
                    <a:lnL>
                      <a:noFill/>
                    </a:lnL>
                    <a:lnR>
                      <a:noFill/>
                    </a:lnR>
                    <a:lnT>
                      <a:noFill/>
                    </a:lnT>
                    <a:lnB>
                      <a:noFill/>
                    </a:lnB>
                    <a:solidFill>
                      <a:srgbClr val="F7F7F7"/>
                    </a:solidFill>
                  </a:tcPr>
                </a:tc>
                <a:extLst>
                  <a:ext uri="{0D108BD9-81ED-4DB2-BD59-A6C34878D82A}">
                    <a16:rowId xmlns:a16="http://schemas.microsoft.com/office/drawing/2014/main" val="3730849886"/>
                  </a:ext>
                </a:extLst>
              </a:tr>
            </a:tbl>
          </a:graphicData>
        </a:graphic>
      </p:graphicFrame>
      <p:sp>
        <p:nvSpPr>
          <p:cNvPr id="4" name="TextBox 3">
            <a:extLst>
              <a:ext uri="{FF2B5EF4-FFF2-40B4-BE49-F238E27FC236}">
                <a16:creationId xmlns:a16="http://schemas.microsoft.com/office/drawing/2014/main" id="{7DC627F5-41E0-F94E-BAA4-F82713795B51}"/>
              </a:ext>
            </a:extLst>
          </p:cNvPr>
          <p:cNvSpPr txBox="1"/>
          <p:nvPr/>
        </p:nvSpPr>
        <p:spPr>
          <a:xfrm>
            <a:off x="5900736" y="1511464"/>
            <a:ext cx="323518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D27AA"/>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Example instance sizes</a:t>
            </a:r>
          </a:p>
        </p:txBody>
      </p:sp>
      <p:sp>
        <p:nvSpPr>
          <p:cNvPr id="5" name="Footer Placeholder 4">
            <a:extLst>
              <a:ext uri="{FF2B5EF4-FFF2-40B4-BE49-F238E27FC236}">
                <a16:creationId xmlns:a16="http://schemas.microsoft.com/office/drawing/2014/main" id="{FCB86A46-B660-5D43-A6E1-EFA1584978BD}"/>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6" name="Slide Number Placeholder 5">
            <a:extLst>
              <a:ext uri="{FF2B5EF4-FFF2-40B4-BE49-F238E27FC236}">
                <a16:creationId xmlns:a16="http://schemas.microsoft.com/office/drawing/2014/main" id="{ACA40E56-277C-134B-A3D6-A75A2EACA733}"/>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37247868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instance type: Based on use case</a:t>
            </a:r>
          </a:p>
        </p:txBody>
      </p:sp>
      <p:graphicFrame>
        <p:nvGraphicFramePr>
          <p:cNvPr id="18" name="Table 17" descr="chart showing instance types and use cases for each fo the 5 main instance type categories. "/>
          <p:cNvGraphicFramePr>
            <a:graphicFrameLocks noGrp="1"/>
          </p:cNvGraphicFramePr>
          <p:nvPr/>
        </p:nvGraphicFramePr>
        <p:xfrm>
          <a:off x="623614" y="1715063"/>
          <a:ext cx="10955994" cy="3961836"/>
        </p:xfrm>
        <a:graphic>
          <a:graphicData uri="http://schemas.openxmlformats.org/drawingml/2006/table">
            <a:tbl>
              <a:tblPr firstRow="1" bandRow="1">
                <a:effectLst/>
                <a:tableStyleId>{5C22544A-7EE6-4342-B048-85BDC9FD1C3A}</a:tableStyleId>
              </a:tblPr>
              <a:tblGrid>
                <a:gridCol w="1825999">
                  <a:extLst>
                    <a:ext uri="{9D8B030D-6E8A-4147-A177-3AD203B41FA5}">
                      <a16:colId xmlns:a16="http://schemas.microsoft.com/office/drawing/2014/main" val="23915117"/>
                    </a:ext>
                  </a:extLst>
                </a:gridCol>
                <a:gridCol w="1825999">
                  <a:extLst>
                    <a:ext uri="{9D8B030D-6E8A-4147-A177-3AD203B41FA5}">
                      <a16:colId xmlns:a16="http://schemas.microsoft.com/office/drawing/2014/main" val="311262121"/>
                    </a:ext>
                  </a:extLst>
                </a:gridCol>
                <a:gridCol w="1825999">
                  <a:extLst>
                    <a:ext uri="{9D8B030D-6E8A-4147-A177-3AD203B41FA5}">
                      <a16:colId xmlns:a16="http://schemas.microsoft.com/office/drawing/2014/main" val="1971920450"/>
                    </a:ext>
                  </a:extLst>
                </a:gridCol>
                <a:gridCol w="1825999">
                  <a:extLst>
                    <a:ext uri="{9D8B030D-6E8A-4147-A177-3AD203B41FA5}">
                      <a16:colId xmlns:a16="http://schemas.microsoft.com/office/drawing/2014/main" val="1206149541"/>
                    </a:ext>
                  </a:extLst>
                </a:gridCol>
                <a:gridCol w="1825999">
                  <a:extLst>
                    <a:ext uri="{9D8B030D-6E8A-4147-A177-3AD203B41FA5}">
                      <a16:colId xmlns:a16="http://schemas.microsoft.com/office/drawing/2014/main" val="1595182195"/>
                    </a:ext>
                  </a:extLst>
                </a:gridCol>
                <a:gridCol w="1825999">
                  <a:extLst>
                    <a:ext uri="{9D8B030D-6E8A-4147-A177-3AD203B41FA5}">
                      <a16:colId xmlns:a16="http://schemas.microsoft.com/office/drawing/2014/main" val="1279303239"/>
                    </a:ext>
                  </a:extLst>
                </a:gridCol>
              </a:tblGrid>
              <a:tr h="1575507">
                <a:tc>
                  <a:txBody>
                    <a:bodyPr/>
                    <a:lstStyle/>
                    <a:p>
                      <a:endParaRPr lang="en-US" dirty="0">
                        <a:solidFill>
                          <a:schemeClr val="tx1"/>
                        </a:solidFill>
                        <a:latin typeface="+mn-lt"/>
                        <a:ea typeface="Amazon Ember Light" panose="020B0403020204020204" pitchFamily="34" charset="0"/>
                        <a:cs typeface="Amazon Ember Light" panose="020B0403020204020204" pitchFamily="34" charset="0"/>
                      </a:endParaRPr>
                    </a:p>
                  </a:txBody>
                  <a:tcPr anchor="ctr">
                    <a:lnL w="381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br>
                        <a:rPr lang="en-US" dirty="0">
                          <a:solidFill>
                            <a:schemeClr val="accent2"/>
                          </a:solidFill>
                          <a:latin typeface="+mn-lt"/>
                          <a:ea typeface="Amazon Ember Light" panose="020B0403020204020204" pitchFamily="34" charset="0"/>
                          <a:cs typeface="Amazon Ember Light" panose="020B0403020204020204" pitchFamily="34" charset="0"/>
                        </a:rPr>
                      </a:br>
                      <a:br>
                        <a:rPr lang="en-US" dirty="0">
                          <a:solidFill>
                            <a:schemeClr val="accent2"/>
                          </a:solidFill>
                          <a:latin typeface="+mn-lt"/>
                          <a:ea typeface="Amazon Ember Light" panose="020B0403020204020204" pitchFamily="34" charset="0"/>
                          <a:cs typeface="Amazon Ember Light" panose="020B0403020204020204" pitchFamily="34" charset="0"/>
                        </a:rPr>
                      </a:br>
                      <a:br>
                        <a:rPr lang="en-US" dirty="0">
                          <a:solidFill>
                            <a:schemeClr val="accent2"/>
                          </a:solidFill>
                          <a:latin typeface="+mn-lt"/>
                          <a:ea typeface="Amazon Ember Light" panose="020B0403020204020204" pitchFamily="34" charset="0"/>
                          <a:cs typeface="Amazon Ember Light" panose="020B0403020204020204" pitchFamily="34" charset="0"/>
                        </a:rPr>
                      </a:br>
                      <a:r>
                        <a:rPr lang="en-US" b="1" dirty="0">
                          <a:solidFill>
                            <a:schemeClr val="tx1"/>
                          </a:solidFill>
                          <a:latin typeface="+mn-lt"/>
                          <a:ea typeface="Amazon Ember Light" panose="020B0403020204020204" pitchFamily="34" charset="0"/>
                          <a:cs typeface="Amazon Ember Light" panose="020B0403020204020204" pitchFamily="34" charset="0"/>
                        </a:rPr>
                        <a:t>General</a:t>
                      </a:r>
                      <a:br>
                        <a:rPr lang="en-US" b="1" dirty="0">
                          <a:solidFill>
                            <a:schemeClr val="tx1"/>
                          </a:solidFill>
                          <a:latin typeface="+mn-lt"/>
                          <a:ea typeface="Amazon Ember Light" panose="020B0403020204020204" pitchFamily="34" charset="0"/>
                          <a:cs typeface="Amazon Ember Light" panose="020B0403020204020204" pitchFamily="34" charset="0"/>
                        </a:rPr>
                      </a:br>
                      <a:r>
                        <a:rPr lang="en-US" b="1" dirty="0">
                          <a:solidFill>
                            <a:schemeClr val="tx1"/>
                          </a:solidFill>
                          <a:latin typeface="+mn-lt"/>
                          <a:ea typeface="Amazon Ember Light" panose="020B0403020204020204" pitchFamily="34" charset="0"/>
                          <a:cs typeface="Amazon Ember Light" panose="020B0403020204020204" pitchFamily="34" charset="0"/>
                        </a:rPr>
                        <a:t>Purpose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br>
                        <a:rPr lang="en-US" dirty="0">
                          <a:solidFill>
                            <a:schemeClr val="accent3">
                              <a:lumMod val="75000"/>
                            </a:schemeClr>
                          </a:solidFill>
                          <a:latin typeface="+mn-lt"/>
                          <a:ea typeface="Amazon Ember Light" panose="020B0403020204020204" pitchFamily="34" charset="0"/>
                          <a:cs typeface="Amazon Ember Light" panose="020B0403020204020204" pitchFamily="34" charset="0"/>
                        </a:rPr>
                      </a:br>
                      <a:br>
                        <a:rPr lang="en-US" dirty="0">
                          <a:solidFill>
                            <a:schemeClr val="accent3">
                              <a:lumMod val="75000"/>
                            </a:schemeClr>
                          </a:solidFill>
                          <a:latin typeface="+mn-lt"/>
                          <a:ea typeface="Amazon Ember Light" panose="020B0403020204020204" pitchFamily="34" charset="0"/>
                          <a:cs typeface="Amazon Ember Light" panose="020B0403020204020204" pitchFamily="34" charset="0"/>
                        </a:rPr>
                      </a:br>
                      <a:br>
                        <a:rPr lang="en-US" dirty="0">
                          <a:solidFill>
                            <a:schemeClr val="accent3">
                              <a:lumMod val="75000"/>
                            </a:schemeClr>
                          </a:solidFill>
                          <a:latin typeface="+mn-lt"/>
                          <a:ea typeface="Amazon Ember Light" panose="020B0403020204020204" pitchFamily="34" charset="0"/>
                          <a:cs typeface="Amazon Ember Light" panose="020B0403020204020204" pitchFamily="34" charset="0"/>
                        </a:rPr>
                      </a:br>
                      <a:r>
                        <a:rPr lang="en-US" dirty="0">
                          <a:solidFill>
                            <a:schemeClr val="accent3">
                              <a:lumMod val="75000"/>
                            </a:schemeClr>
                          </a:solidFill>
                          <a:latin typeface="+mn-lt"/>
                          <a:ea typeface="Amazon Ember Light" panose="020B0403020204020204" pitchFamily="34" charset="0"/>
                          <a:cs typeface="Amazon Ember Light" panose="020B0403020204020204" pitchFamily="34" charset="0"/>
                        </a:rPr>
                        <a:t>Compute Optimized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br>
                        <a:rPr lang="en-US" dirty="0">
                          <a:solidFill>
                            <a:schemeClr val="accent2"/>
                          </a:solidFill>
                          <a:latin typeface="+mn-lt"/>
                          <a:ea typeface="Amazon Ember Light" panose="020B0403020204020204" pitchFamily="34" charset="0"/>
                          <a:cs typeface="Amazon Ember Light" panose="020B0403020204020204" pitchFamily="34" charset="0"/>
                        </a:rPr>
                      </a:br>
                      <a:br>
                        <a:rPr lang="en-US" dirty="0">
                          <a:solidFill>
                            <a:schemeClr val="accent2"/>
                          </a:solidFill>
                          <a:latin typeface="+mn-lt"/>
                          <a:ea typeface="Amazon Ember Light" panose="020B0403020204020204" pitchFamily="34" charset="0"/>
                          <a:cs typeface="Amazon Ember Light" panose="020B0403020204020204" pitchFamily="34" charset="0"/>
                        </a:rPr>
                      </a:br>
                      <a:br>
                        <a:rPr lang="en-US" dirty="0">
                          <a:solidFill>
                            <a:schemeClr val="accent2"/>
                          </a:solidFill>
                          <a:latin typeface="+mn-lt"/>
                          <a:ea typeface="Amazon Ember Light" panose="020B0403020204020204" pitchFamily="34" charset="0"/>
                          <a:cs typeface="Amazon Ember Light" panose="020B0403020204020204" pitchFamily="34" charset="0"/>
                        </a:rPr>
                      </a:br>
                      <a:r>
                        <a:rPr lang="en-US" dirty="0">
                          <a:solidFill>
                            <a:schemeClr val="accent6"/>
                          </a:solidFill>
                          <a:latin typeface="+mn-lt"/>
                          <a:ea typeface="Amazon Ember Light" panose="020B0403020204020204" pitchFamily="34" charset="0"/>
                          <a:cs typeface="Amazon Ember Light" panose="020B0403020204020204" pitchFamily="34" charset="0"/>
                        </a:rPr>
                        <a:t>Memory Optimized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br>
                        <a:rPr lang="en-US" dirty="0">
                          <a:solidFill>
                            <a:schemeClr val="accent2"/>
                          </a:solidFill>
                          <a:latin typeface="+mn-lt"/>
                          <a:ea typeface="Amazon Ember Light" panose="020B0403020204020204" pitchFamily="34" charset="0"/>
                          <a:cs typeface="Amazon Ember Light" panose="020B0403020204020204" pitchFamily="34" charset="0"/>
                        </a:rPr>
                      </a:br>
                      <a:br>
                        <a:rPr lang="en-US" dirty="0">
                          <a:solidFill>
                            <a:schemeClr val="accent2"/>
                          </a:solidFill>
                          <a:latin typeface="+mn-lt"/>
                          <a:ea typeface="Amazon Ember Light" panose="020B0403020204020204" pitchFamily="34" charset="0"/>
                          <a:cs typeface="Amazon Ember Light" panose="020B0403020204020204" pitchFamily="34" charset="0"/>
                        </a:rPr>
                      </a:br>
                      <a:br>
                        <a:rPr lang="en-US" dirty="0">
                          <a:solidFill>
                            <a:schemeClr val="accent2"/>
                          </a:solidFill>
                          <a:latin typeface="+mn-lt"/>
                          <a:ea typeface="Amazon Ember Light" panose="020B0403020204020204" pitchFamily="34" charset="0"/>
                          <a:cs typeface="Amazon Ember Light" panose="020B0403020204020204" pitchFamily="34" charset="0"/>
                        </a:rPr>
                      </a:br>
                      <a:r>
                        <a:rPr lang="en-US" dirty="0">
                          <a:solidFill>
                            <a:schemeClr val="accent4">
                              <a:lumMod val="75000"/>
                            </a:schemeClr>
                          </a:solidFill>
                          <a:latin typeface="+mn-lt"/>
                          <a:ea typeface="Amazon Ember Light" panose="020B0403020204020204" pitchFamily="34" charset="0"/>
                          <a:cs typeface="Amazon Ember Light" panose="020B0403020204020204" pitchFamily="34" charset="0"/>
                        </a:rPr>
                        <a:t>Accelerated Computing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br>
                        <a:rPr lang="en-US" dirty="0">
                          <a:solidFill>
                            <a:schemeClr val="accent2"/>
                          </a:solidFill>
                          <a:latin typeface="+mn-lt"/>
                          <a:ea typeface="Amazon Ember Light" panose="020B0403020204020204" pitchFamily="34" charset="0"/>
                          <a:cs typeface="Amazon Ember Light" panose="020B0403020204020204" pitchFamily="34" charset="0"/>
                        </a:rPr>
                      </a:br>
                      <a:br>
                        <a:rPr lang="en-US" dirty="0">
                          <a:solidFill>
                            <a:schemeClr val="accent2"/>
                          </a:solidFill>
                          <a:latin typeface="+mn-lt"/>
                          <a:ea typeface="Amazon Ember Light" panose="020B0403020204020204" pitchFamily="34" charset="0"/>
                          <a:cs typeface="Amazon Ember Light" panose="020B0403020204020204" pitchFamily="34" charset="0"/>
                        </a:rPr>
                      </a:br>
                      <a:br>
                        <a:rPr lang="en-US" dirty="0">
                          <a:solidFill>
                            <a:schemeClr val="accent2"/>
                          </a:solidFill>
                          <a:latin typeface="+mn-lt"/>
                          <a:ea typeface="Amazon Ember Light" panose="020B0403020204020204" pitchFamily="34" charset="0"/>
                          <a:cs typeface="Amazon Ember Light" panose="020B0403020204020204" pitchFamily="34" charset="0"/>
                        </a:rPr>
                      </a:br>
                      <a:r>
                        <a:rPr lang="en-US" dirty="0">
                          <a:solidFill>
                            <a:schemeClr val="accent5"/>
                          </a:solidFill>
                          <a:latin typeface="+mn-lt"/>
                          <a:ea typeface="Amazon Ember Light" panose="020B0403020204020204" pitchFamily="34" charset="0"/>
                          <a:cs typeface="Amazon Ember Light" panose="020B0403020204020204" pitchFamily="34" charset="0"/>
                        </a:rPr>
                        <a:t>Storage Optimized</a:t>
                      </a:r>
                    </a:p>
                  </a:txBody>
                  <a:tcPr anchor="ctr">
                    <a:lnL w="127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83955339"/>
                  </a:ext>
                </a:extLst>
              </a:tr>
              <a:tr h="1280100">
                <a:tc>
                  <a:txBody>
                    <a:bodyPr/>
                    <a:lstStyle/>
                    <a:p>
                      <a:r>
                        <a:rPr lang="en-US" b="1" dirty="0">
                          <a:solidFill>
                            <a:schemeClr val="bg1"/>
                          </a:solidFill>
                          <a:latin typeface="+mn-lt"/>
                          <a:ea typeface="Amazon Ember Light" panose="020B0403020204020204" pitchFamily="34" charset="0"/>
                          <a:cs typeface="Amazon Ember Light" panose="020B0403020204020204" pitchFamily="34" charset="0"/>
                        </a:rPr>
                        <a:t>Instance</a:t>
                      </a:r>
                      <a:r>
                        <a:rPr lang="en-US" b="1" baseline="0" dirty="0">
                          <a:solidFill>
                            <a:schemeClr val="bg1"/>
                          </a:solidFill>
                          <a:latin typeface="+mn-lt"/>
                          <a:ea typeface="Amazon Ember Light" panose="020B0403020204020204" pitchFamily="34" charset="0"/>
                          <a:cs typeface="Amazon Ember Light" panose="020B0403020204020204" pitchFamily="34" charset="0"/>
                        </a:rPr>
                        <a:t> T</a:t>
                      </a:r>
                      <a:r>
                        <a:rPr lang="en-US" b="1" dirty="0">
                          <a:solidFill>
                            <a:schemeClr val="bg1"/>
                          </a:solidFill>
                          <a:latin typeface="+mn-lt"/>
                          <a:ea typeface="Amazon Ember Light" panose="020B0403020204020204" pitchFamily="34" charset="0"/>
                          <a:cs typeface="Amazon Ember Light" panose="020B0403020204020204" pitchFamily="34" charset="0"/>
                        </a:rPr>
                        <a:t>ypes</a:t>
                      </a: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b="1" dirty="0">
                          <a:solidFill>
                            <a:schemeClr val="tx1"/>
                          </a:solidFill>
                          <a:latin typeface="+mn-lt"/>
                          <a:ea typeface="Amazon Ember Light" panose="020B0403020204020204" pitchFamily="34" charset="0"/>
                          <a:cs typeface="Amazon Ember Light" panose="020B0403020204020204" pitchFamily="34" charset="0"/>
                        </a:rPr>
                        <a:t>a1, m4, m5,</a:t>
                      </a:r>
                      <a:br>
                        <a:rPr lang="en-US" b="1" dirty="0">
                          <a:solidFill>
                            <a:schemeClr val="tx1"/>
                          </a:solidFill>
                          <a:latin typeface="+mn-lt"/>
                          <a:ea typeface="Amazon Ember Light" panose="020B0403020204020204" pitchFamily="34" charset="0"/>
                          <a:cs typeface="Amazon Ember Light" panose="020B0403020204020204" pitchFamily="34" charset="0"/>
                        </a:rPr>
                      </a:br>
                      <a:r>
                        <a:rPr lang="en-US" b="1" dirty="0">
                          <a:solidFill>
                            <a:schemeClr val="tx1"/>
                          </a:solidFill>
                          <a:latin typeface="+mn-lt"/>
                          <a:ea typeface="Amazon Ember Light" panose="020B0403020204020204" pitchFamily="34" charset="0"/>
                          <a:cs typeface="Amazon Ember Light" panose="020B0403020204020204" pitchFamily="34" charset="0"/>
                        </a:rPr>
                        <a:t>t2, t3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b="1" kern="1200" dirty="0">
                          <a:solidFill>
                            <a:schemeClr val="accent3">
                              <a:lumMod val="75000"/>
                            </a:schemeClr>
                          </a:solidFill>
                          <a:latin typeface="+mn-lt"/>
                          <a:ea typeface="Amazon Ember Light" panose="020B0403020204020204" pitchFamily="34" charset="0"/>
                          <a:cs typeface="Amazon Ember Light" panose="020B0403020204020204" pitchFamily="34" charset="0"/>
                        </a:rPr>
                        <a:t>c4, c5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b="1" kern="1200" dirty="0">
                          <a:solidFill>
                            <a:schemeClr val="accent6"/>
                          </a:solidFill>
                          <a:latin typeface="+mn-lt"/>
                          <a:ea typeface="Amazon Ember Light" panose="020B0403020204020204" pitchFamily="34" charset="0"/>
                          <a:cs typeface="Amazon Ember Light" panose="020B0403020204020204" pitchFamily="34" charset="0"/>
                        </a:rPr>
                        <a:t>r4, r5,</a:t>
                      </a:r>
                      <a:br>
                        <a:rPr lang="en-US" sz="1800" b="1" kern="1200" dirty="0">
                          <a:solidFill>
                            <a:schemeClr val="accent6"/>
                          </a:solidFill>
                          <a:latin typeface="+mn-lt"/>
                          <a:ea typeface="Amazon Ember Light" panose="020B0403020204020204" pitchFamily="34" charset="0"/>
                          <a:cs typeface="Amazon Ember Light" panose="020B0403020204020204" pitchFamily="34" charset="0"/>
                        </a:rPr>
                      </a:br>
                      <a:r>
                        <a:rPr lang="en-US" sz="1800" b="1" kern="1200" dirty="0">
                          <a:solidFill>
                            <a:schemeClr val="accent6"/>
                          </a:solidFill>
                          <a:latin typeface="+mn-lt"/>
                          <a:ea typeface="Amazon Ember Light" panose="020B0403020204020204" pitchFamily="34" charset="0"/>
                          <a:cs typeface="Amazon Ember Light" panose="020B0403020204020204" pitchFamily="34" charset="0"/>
                        </a:rPr>
                        <a:t>x1, z1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b="1" kern="1200" dirty="0">
                          <a:solidFill>
                            <a:schemeClr val="accent4">
                              <a:lumMod val="75000"/>
                            </a:schemeClr>
                          </a:solidFill>
                          <a:latin typeface="+mn-lt"/>
                          <a:ea typeface="Amazon Ember Light" panose="020B0403020204020204" pitchFamily="34" charset="0"/>
                          <a:cs typeface="Amazon Ember Light" panose="020B0403020204020204" pitchFamily="34" charset="0"/>
                        </a:rPr>
                        <a:t>f1, g3, g4, </a:t>
                      </a:r>
                      <a:br>
                        <a:rPr lang="en-US" sz="1800" b="1" kern="1200" dirty="0">
                          <a:solidFill>
                            <a:schemeClr val="accent4">
                              <a:lumMod val="75000"/>
                            </a:schemeClr>
                          </a:solidFill>
                          <a:latin typeface="+mn-lt"/>
                          <a:ea typeface="Amazon Ember Light" panose="020B0403020204020204" pitchFamily="34" charset="0"/>
                          <a:cs typeface="Amazon Ember Light" panose="020B0403020204020204" pitchFamily="34" charset="0"/>
                        </a:rPr>
                      </a:br>
                      <a:r>
                        <a:rPr lang="en-US" sz="1800" b="1" kern="1200" dirty="0">
                          <a:solidFill>
                            <a:schemeClr val="accent4">
                              <a:lumMod val="75000"/>
                            </a:schemeClr>
                          </a:solidFill>
                          <a:latin typeface="+mn-lt"/>
                          <a:ea typeface="Amazon Ember Light" panose="020B0403020204020204" pitchFamily="34" charset="0"/>
                          <a:cs typeface="Amazon Ember Light" panose="020B0403020204020204" pitchFamily="34" charset="0"/>
                        </a:rPr>
                        <a:t>p2, p3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b="1" kern="1200" dirty="0">
                          <a:solidFill>
                            <a:schemeClr val="accent5"/>
                          </a:solidFill>
                          <a:latin typeface="+mn-lt"/>
                          <a:ea typeface="Amazon Ember Light" panose="020B0403020204020204" pitchFamily="34" charset="0"/>
                          <a:cs typeface="Amazon Ember Light" panose="020B0403020204020204" pitchFamily="34" charset="0"/>
                        </a:rPr>
                        <a:t>d2, h1, i3</a:t>
                      </a: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22675248"/>
                  </a:ext>
                </a:extLst>
              </a:tr>
              <a:tr h="1106229">
                <a:tc>
                  <a:txBody>
                    <a:bodyPr/>
                    <a:lstStyle/>
                    <a:p>
                      <a:r>
                        <a:rPr lang="en-US" b="1" dirty="0">
                          <a:solidFill>
                            <a:schemeClr val="bg1"/>
                          </a:solidFill>
                          <a:latin typeface="+mn-lt"/>
                          <a:ea typeface="Amazon Ember Light" panose="020B0403020204020204" pitchFamily="34" charset="0"/>
                          <a:cs typeface="Amazon Ember Light" panose="020B0403020204020204" pitchFamily="34" charset="0"/>
                        </a:rPr>
                        <a:t>Use Case</a:t>
                      </a: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b="1" dirty="0">
                          <a:solidFill>
                            <a:schemeClr val="tx1"/>
                          </a:solidFill>
                          <a:latin typeface="+mn-lt"/>
                          <a:ea typeface="Amazon Ember Light" panose="020B0403020204020204" pitchFamily="34" charset="0"/>
                          <a:cs typeface="Amazon Ember Light" panose="020B0403020204020204" pitchFamily="34" charset="0"/>
                        </a:rPr>
                        <a:t>Broad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b="1" kern="1200" dirty="0">
                          <a:solidFill>
                            <a:schemeClr val="accent3">
                              <a:lumMod val="75000"/>
                            </a:schemeClr>
                          </a:solidFill>
                          <a:latin typeface="+mn-lt"/>
                          <a:ea typeface="Amazon Ember Light" panose="020B0403020204020204" pitchFamily="34" charset="0"/>
                          <a:cs typeface="Amazon Ember Light" panose="020B0403020204020204" pitchFamily="34" charset="0"/>
                        </a:rPr>
                        <a:t>High performance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b="1" kern="1200" dirty="0">
                          <a:solidFill>
                            <a:schemeClr val="accent6"/>
                          </a:solidFill>
                          <a:latin typeface="+mn-lt"/>
                          <a:ea typeface="Amazon Ember Light" panose="020B0403020204020204" pitchFamily="34" charset="0"/>
                          <a:cs typeface="Amazon Ember Light" panose="020B0403020204020204" pitchFamily="34" charset="0"/>
                        </a:rPr>
                        <a:t>In-memory databases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b="1" kern="1200" dirty="0">
                          <a:solidFill>
                            <a:schemeClr val="accent4">
                              <a:lumMod val="75000"/>
                            </a:schemeClr>
                          </a:solidFill>
                          <a:latin typeface="+mn-lt"/>
                          <a:ea typeface="Amazon Ember Light" panose="020B0403020204020204" pitchFamily="34" charset="0"/>
                          <a:cs typeface="Amazon Ember Light" panose="020B0403020204020204" pitchFamily="34" charset="0"/>
                        </a:rPr>
                        <a:t>Machine learning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b="1" kern="1200" dirty="0">
                          <a:solidFill>
                            <a:schemeClr val="accent5"/>
                          </a:solidFill>
                          <a:latin typeface="+mn-lt"/>
                          <a:ea typeface="Amazon Ember Light" panose="020B0403020204020204" pitchFamily="34" charset="0"/>
                          <a:cs typeface="Amazon Ember Light" panose="020B0403020204020204" pitchFamily="34" charset="0"/>
                        </a:rPr>
                        <a:t>Distributed file systems</a:t>
                      </a: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3801933"/>
                  </a:ext>
                </a:extLst>
              </a:tr>
            </a:tbl>
          </a:graphicData>
        </a:graphic>
      </p:graphicFrame>
      <p:pic>
        <p:nvPicPr>
          <p:cNvPr id="3" name="Picture 2">
            <a:extLs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788" y="1770706"/>
            <a:ext cx="788684" cy="784929"/>
          </a:xfrm>
          <a:prstGeom prst="rect">
            <a:avLst/>
          </a:prstGeom>
        </p:spPr>
      </p:pic>
      <p:pic>
        <p:nvPicPr>
          <p:cNvPr id="4" name="Picture 3">
            <a:extLst>
              <a:ext uri="{C183D7F6-B498-43B3-948B-1728B52AA6E4}">
                <adec:decorative xmlns:adec="http://schemas.microsoft.com/office/drawing/2017/decorative" val="1"/>
              </a:ext>
            </a:extLst>
          </p:cNvPr>
          <p:cNvPicPr>
            <a:picLocks noChangeAspect="1"/>
          </p:cNvPicPr>
          <p:nvPr/>
        </p:nvPicPr>
        <p:blipFill>
          <a:blip r:embed="rId5">
            <a:duotone>
              <a:schemeClr val="accent3">
                <a:shade val="45000"/>
                <a:satMod val="135000"/>
              </a:schemeClr>
              <a:prstClr val="white"/>
            </a:duotone>
          </a:blip>
          <a:stretch>
            <a:fillRect/>
          </a:stretch>
        </p:blipFill>
        <p:spPr>
          <a:xfrm>
            <a:off x="4900318" y="1829915"/>
            <a:ext cx="676866" cy="666511"/>
          </a:xfrm>
          <a:prstGeom prst="rect">
            <a:avLst/>
          </a:prstGeom>
        </p:spPr>
      </p:pic>
      <p:pic>
        <p:nvPicPr>
          <p:cNvPr id="6" name="Picture 5">
            <a:extLst>
              <a:ext uri="{C183D7F6-B498-43B3-948B-1728B52AA6E4}">
                <adec:decorative xmlns:adec="http://schemas.microsoft.com/office/drawing/2017/decorative" val="1"/>
              </a:ext>
            </a:extLst>
          </p:cNvPr>
          <p:cNvPicPr>
            <a:picLocks noChangeAspect="1"/>
          </p:cNvPicPr>
          <p:nvPr/>
        </p:nvPicPr>
        <p:blipFill>
          <a:blip r:embed="rId6">
            <a:duotone>
              <a:schemeClr val="accent6">
                <a:shade val="45000"/>
                <a:satMod val="135000"/>
              </a:schemeClr>
              <a:prstClr val="white"/>
            </a:duotone>
          </a:blip>
          <a:stretch>
            <a:fillRect/>
          </a:stretch>
        </p:blipFill>
        <p:spPr>
          <a:xfrm rot="1800000">
            <a:off x="6615916" y="2011899"/>
            <a:ext cx="914400" cy="302542"/>
          </a:xfrm>
          <a:prstGeom prst="rect">
            <a:avLst/>
          </a:prstGeom>
        </p:spPr>
      </p:pic>
      <p:pic>
        <p:nvPicPr>
          <p:cNvPr id="8" name="Picture 7">
            <a:extLst>
              <a:ext uri="{C183D7F6-B498-43B3-948B-1728B52AA6E4}">
                <adec:decorative xmlns:adec="http://schemas.microsoft.com/office/drawing/2017/decorative" val="1"/>
              </a:ext>
            </a:extLst>
          </p:cNvPr>
          <p:cNvPicPr>
            <a:picLocks noChangeAspect="1"/>
          </p:cNvPicPr>
          <p:nvPr/>
        </p:nvPicPr>
        <p:blipFill>
          <a:blip r:embed="rId7">
            <a:duotone>
              <a:schemeClr val="accent4">
                <a:shade val="45000"/>
                <a:satMod val="135000"/>
              </a:schemeClr>
              <a:prstClr val="white"/>
            </a:duotone>
            <a:extLst>
              <a:ext uri="{BEBA8EAE-BF5A-486C-A8C5-ECC9F3942E4B}">
                <a14:imgProps xmlns:a14="http://schemas.microsoft.com/office/drawing/2010/main">
                  <a14:imgLayer r:embed="rId8">
                    <a14:imgEffect>
                      <a14:saturation sat="400000"/>
                    </a14:imgEffect>
                  </a14:imgLayer>
                </a14:imgProps>
              </a:ext>
              <a:ext uri="{28A0092B-C50C-407E-A947-70E740481C1C}">
                <a14:useLocalDpi xmlns:a14="http://schemas.microsoft.com/office/drawing/2010/main" val="0"/>
              </a:ext>
            </a:extLst>
          </a:blip>
          <a:stretch>
            <a:fillRect/>
          </a:stretch>
        </p:blipFill>
        <p:spPr>
          <a:xfrm>
            <a:off x="8525560" y="1826900"/>
            <a:ext cx="646612" cy="672541"/>
          </a:xfrm>
          <a:prstGeom prst="rect">
            <a:avLst/>
          </a:prstGeom>
        </p:spPr>
      </p:pic>
      <p:sp>
        <p:nvSpPr>
          <p:cNvPr id="9" name="Flowchart: Magnetic Disk 8">
            <a:extLst>
              <a:ext uri="{C183D7F6-B498-43B3-948B-1728B52AA6E4}">
                <adec:decorative xmlns:adec="http://schemas.microsoft.com/office/drawing/2017/decorative" val="1"/>
              </a:ext>
            </a:extLst>
          </p:cNvPr>
          <p:cNvSpPr/>
          <p:nvPr/>
        </p:nvSpPr>
        <p:spPr bwMode="auto">
          <a:xfrm>
            <a:off x="10392472" y="1941641"/>
            <a:ext cx="583762" cy="502990"/>
          </a:xfrm>
          <a:prstGeom prst="flowChartMagneticDisk">
            <a:avLst/>
          </a:prstGeom>
          <a:solidFill>
            <a:schemeClr val="bg1"/>
          </a:solidFill>
          <a:ln w="285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Light"/>
              <a:ea typeface="Segoe UI" pitchFamily="34" charset="0"/>
              <a:cs typeface="Segoe UI" pitchFamily="34" charset="0"/>
            </a:endParaRPr>
          </a:p>
        </p:txBody>
      </p:sp>
      <p:sp>
        <p:nvSpPr>
          <p:cNvPr id="5" name="Footer Placeholder 4">
            <a:extLs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10" name="Slide Number Placeholder 9">
            <a:extLs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13" name="Content Placeholder 8">
            <a:extLst>
              <a:ext uri="{FF2B5EF4-FFF2-40B4-BE49-F238E27FC236}">
                <a16:creationId xmlns:a16="http://schemas.microsoft.com/office/drawing/2014/main" id="{099FBB38-D28E-764D-B572-7DD4C8DEA481}"/>
              </a:ext>
              <a:ext uri="{C183D7F6-B498-43B3-948B-1728B52AA6E4}">
                <adec:decorative xmlns:adec="http://schemas.microsoft.com/office/drawing/2017/decorative" val="1"/>
              </a:ext>
            </a:extLst>
          </p:cNvPr>
          <p:cNvSpPr txBox="1">
            <a:spLocks/>
          </p:cNvSpPr>
          <p:nvPr/>
        </p:nvSpPr>
        <p:spPr>
          <a:xfrm>
            <a:off x="216922" y="1549865"/>
            <a:ext cx="2605672" cy="613305"/>
          </a:xfrm>
          <a:prstGeom prst="rect">
            <a:avLst/>
          </a:prstGeom>
          <a:solidFill>
            <a:schemeClr val="bg1">
              <a:lumMod val="95000"/>
            </a:scheme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4D27AA"/>
                </a:solidFill>
                <a:effectLst/>
                <a:uLnTx/>
                <a:uFillTx/>
                <a:latin typeface="Amazon Ember Light" panose="020B0403020204020204" pitchFamily="34" charset="0"/>
              </a:rPr>
              <a:t>Instance type details</a:t>
            </a:r>
            <a:endParaRPr kumimoji="0" lang="en-US" sz="1800" b="0" i="0" u="none" strike="noStrike" kern="1200" cap="none" spc="0" normalizeH="0" baseline="0" noProof="0" dirty="0">
              <a:ln>
                <a:noFill/>
              </a:ln>
              <a:solidFill>
                <a:srgbClr val="000000"/>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3841068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29AE0-C331-8A41-8E68-BCC8A14FA641}"/>
              </a:ext>
            </a:extLst>
          </p:cNvPr>
          <p:cNvSpPr>
            <a:spLocks noGrp="1"/>
          </p:cNvSpPr>
          <p:nvPr>
            <p:ph type="title"/>
          </p:nvPr>
        </p:nvSpPr>
        <p:spPr/>
        <p:txBody>
          <a:bodyPr/>
          <a:lstStyle/>
          <a:p>
            <a:r>
              <a:rPr lang="en-US" dirty="0"/>
              <a:t>Introduction (2/2)</a:t>
            </a:r>
          </a:p>
        </p:txBody>
      </p:sp>
      <p:sp>
        <p:nvSpPr>
          <p:cNvPr id="3" name="Content Placeholder 2">
            <a:extLst>
              <a:ext uri="{FF2B5EF4-FFF2-40B4-BE49-F238E27FC236}">
                <a16:creationId xmlns:a16="http://schemas.microsoft.com/office/drawing/2014/main" id="{FA853309-631D-0A48-BCB8-7FA2AF44825F}"/>
              </a:ext>
            </a:extLst>
          </p:cNvPr>
          <p:cNvSpPr>
            <a:spLocks noGrp="1"/>
          </p:cNvSpPr>
          <p:nvPr>
            <p:ph idx="1"/>
          </p:nvPr>
        </p:nvSpPr>
        <p:spPr/>
        <p:txBody>
          <a:bodyPr/>
          <a:lstStyle/>
          <a:p>
            <a:r>
              <a:rPr lang="en-US" dirty="0"/>
              <a:t>A cloud can provide near-instant access to</a:t>
            </a:r>
          </a:p>
          <a:p>
            <a:pPr lvl="1"/>
            <a:r>
              <a:rPr lang="en-US" dirty="0"/>
              <a:t>as much computing and storage as you need, </a:t>
            </a:r>
          </a:p>
          <a:p>
            <a:pPr lvl="1"/>
            <a:r>
              <a:rPr lang="en-US" dirty="0"/>
              <a:t>when you need it, </a:t>
            </a:r>
          </a:p>
          <a:p>
            <a:pPr lvl="1"/>
            <a:r>
              <a:rPr lang="en-US" dirty="0"/>
              <a:t>along with the ability to obtain computers with the specific configuration(s) that you want.</a:t>
            </a:r>
          </a:p>
          <a:p>
            <a:pPr lvl="1"/>
            <a:endParaRPr lang="en-US" dirty="0"/>
          </a:p>
          <a:p>
            <a:pPr marL="0" indent="0">
              <a:buNone/>
            </a:pPr>
            <a:endParaRPr lang="en-US" dirty="0"/>
          </a:p>
        </p:txBody>
      </p:sp>
      <p:sp>
        <p:nvSpPr>
          <p:cNvPr id="4" name="Footer Placeholder 3">
            <a:extLst>
              <a:ext uri="{FF2B5EF4-FFF2-40B4-BE49-F238E27FC236}">
                <a16:creationId xmlns:a16="http://schemas.microsoft.com/office/drawing/2014/main" id="{BCA1D819-B456-A14C-A231-2301585222B7}"/>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49F446FC-10A2-1344-8276-25D09B1ECF64}"/>
              </a:ext>
            </a:extLst>
          </p:cNvPr>
          <p:cNvSpPr>
            <a:spLocks noGrp="1"/>
          </p:cNvSpPr>
          <p:nvPr>
            <p:ph type="sldNum" sz="quarter" idx="12"/>
          </p:nvPr>
        </p:nvSpPr>
        <p:spPr/>
        <p:txBody>
          <a:bodyPr/>
          <a:lstStyle/>
          <a:p>
            <a:fld id="{282CF0B9-EE7B-6F44-881A-1A8450A68866}" type="slidenum">
              <a:rPr lang="en-US" smtClean="0"/>
              <a:t>5</a:t>
            </a:fld>
            <a:endParaRPr lang="en-US"/>
          </a:p>
        </p:txBody>
      </p:sp>
    </p:spTree>
    <p:extLst>
      <p:ext uri="{BB962C8B-B14F-4D97-AF65-F5344CB8AC3E}">
        <p14:creationId xmlns:p14="http://schemas.microsoft.com/office/powerpoint/2010/main" val="31329381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777286-C262-8345-8424-E9AAB4644FF9}"/>
              </a:ext>
            </a:extLst>
          </p:cNvPr>
          <p:cNvSpPr>
            <a:spLocks noGrp="1"/>
          </p:cNvSpPr>
          <p:nvPr>
            <p:ph type="title"/>
          </p:nvPr>
        </p:nvSpPr>
        <p:spPr/>
        <p:txBody>
          <a:bodyPr/>
          <a:lstStyle/>
          <a:p>
            <a:r>
              <a:rPr lang="en-US" dirty="0"/>
              <a:t>EC2 Instance Types</a:t>
            </a:r>
          </a:p>
        </p:txBody>
      </p:sp>
      <p:sp>
        <p:nvSpPr>
          <p:cNvPr id="6" name="Content Placeholder 5">
            <a:extLst>
              <a:ext uri="{FF2B5EF4-FFF2-40B4-BE49-F238E27FC236}">
                <a16:creationId xmlns:a16="http://schemas.microsoft.com/office/drawing/2014/main" id="{11129BB4-FC45-3943-9064-9176F3C94332}"/>
              </a:ext>
            </a:extLst>
          </p:cNvPr>
          <p:cNvSpPr>
            <a:spLocks noGrp="1"/>
          </p:cNvSpPr>
          <p:nvPr>
            <p:ph idx="1"/>
          </p:nvPr>
        </p:nvSpPr>
        <p:spPr>
          <a:xfrm>
            <a:off x="419100" y="1423244"/>
            <a:ext cx="11353800" cy="4648788"/>
          </a:xfrm>
        </p:spPr>
        <p:txBody>
          <a:bodyPr/>
          <a:lstStyle/>
          <a:p>
            <a:pPr marL="171450" indent="-171450"/>
            <a:r>
              <a:rPr lang="en-US" sz="2000" b="1" dirty="0"/>
              <a:t>T3 </a:t>
            </a:r>
            <a:r>
              <a:rPr lang="en-US" sz="2000" dirty="0"/>
              <a:t>instances provide burstable performance </a:t>
            </a:r>
            <a:r>
              <a:rPr lang="en-US" sz="2000" b="1" dirty="0"/>
              <a:t>general purpose</a:t>
            </a:r>
            <a:r>
              <a:rPr lang="en-US" sz="2000" dirty="0"/>
              <a:t> instances that provide </a:t>
            </a:r>
            <a:r>
              <a:rPr lang="en-US" sz="2000" dirty="0">
                <a:highlight>
                  <a:srgbClr val="FFFF00"/>
                </a:highlight>
              </a:rPr>
              <a:t>a baseline level of CPU performance with the ability to burst above the baseline</a:t>
            </a:r>
            <a:r>
              <a:rPr lang="en-US" sz="2000" dirty="0"/>
              <a:t>. Use cases for this type of instance include websites and web applications, development environments, build servers, code repositories, microservices, test and staging environments, and line-of-business applications.</a:t>
            </a:r>
          </a:p>
          <a:p>
            <a:pPr marL="171450" indent="-171450"/>
            <a:endParaRPr lang="en-US" sz="2000" dirty="0"/>
          </a:p>
          <a:p>
            <a:pPr marL="171450" indent="-171450"/>
            <a:r>
              <a:rPr lang="en-US" sz="2000" b="1" dirty="0"/>
              <a:t>C5</a:t>
            </a:r>
            <a:r>
              <a:rPr lang="en-US" sz="2000" dirty="0"/>
              <a:t> instances are optimized for </a:t>
            </a:r>
            <a:r>
              <a:rPr lang="en-US" sz="2000" b="1" dirty="0"/>
              <a:t>compute-intensive</a:t>
            </a:r>
            <a:r>
              <a:rPr lang="en-US" sz="2000" dirty="0"/>
              <a:t> workloads and deliver </a:t>
            </a:r>
            <a:r>
              <a:rPr lang="en-US" sz="2000" dirty="0">
                <a:highlight>
                  <a:srgbClr val="FFFF00"/>
                </a:highlight>
              </a:rPr>
              <a:t>cost-effective high performance </a:t>
            </a:r>
            <a:r>
              <a:rPr lang="en-US" sz="2000" dirty="0"/>
              <a:t>at a low price per compute ratio. Use cases include scientific modeling, batch processing, ad serving, highly scalable multiplayer gaming, and video encoding.</a:t>
            </a:r>
          </a:p>
          <a:p>
            <a:pPr marL="171450" indent="-171450"/>
            <a:endParaRPr lang="en-US" sz="2000" dirty="0"/>
          </a:p>
          <a:p>
            <a:pPr marL="171450" indent="-171450"/>
            <a:r>
              <a:rPr lang="en-US" sz="2000" b="1" dirty="0"/>
              <a:t>R5</a:t>
            </a:r>
            <a:r>
              <a:rPr lang="en-US" sz="2000" dirty="0"/>
              <a:t> instances are optimized for </a:t>
            </a:r>
            <a:r>
              <a:rPr lang="en-US" sz="2000" dirty="0">
                <a:highlight>
                  <a:srgbClr val="FFFF00"/>
                </a:highlight>
              </a:rPr>
              <a:t>memory-intensive applications. </a:t>
            </a:r>
            <a:r>
              <a:rPr lang="en-US" sz="2000" dirty="0"/>
              <a:t>Use cases include high-performance databases, data mining and analysis, in-memory databases, distributed web-scale in-memory caches, applications that perform real-time processing of unstructured big data, Apache Hadoop or Apache Spark clusters, and other enterprise applications.</a:t>
            </a:r>
          </a:p>
          <a:p>
            <a:endParaRPr lang="en-US" dirty="0"/>
          </a:p>
        </p:txBody>
      </p:sp>
      <p:sp>
        <p:nvSpPr>
          <p:cNvPr id="3" name="Slide Number Placeholder 2">
            <a:extLst>
              <a:ext uri="{FF2B5EF4-FFF2-40B4-BE49-F238E27FC236}">
                <a16:creationId xmlns:a16="http://schemas.microsoft.com/office/drawing/2014/main" id="{B2E16497-82E8-6F49-BC6E-28FD5C1D67AA}"/>
              </a:ext>
            </a:extLst>
          </p:cNvPr>
          <p:cNvSpPr>
            <a:spLocks noGrp="1"/>
          </p:cNvSpPr>
          <p:nvPr>
            <p:ph type="sldNum" sz="quarter" idx="12"/>
          </p:nvPr>
        </p:nvSpPr>
        <p:spPr/>
        <p:txBody>
          <a:bodyPr/>
          <a:lstStyle/>
          <a:p>
            <a:fld id="{B6A95138-A96E-2F42-A959-2EFD44FE4AB7}" type="slidenum">
              <a:rPr lang="en-US" smtClean="0"/>
              <a:t>50</a:t>
            </a:fld>
            <a:endParaRPr lang="en-US" dirty="0"/>
          </a:p>
        </p:txBody>
      </p:sp>
      <p:sp>
        <p:nvSpPr>
          <p:cNvPr id="4" name="Footer Placeholder 3">
            <a:extLst>
              <a:ext uri="{FF2B5EF4-FFF2-40B4-BE49-F238E27FC236}">
                <a16:creationId xmlns:a16="http://schemas.microsoft.com/office/drawing/2014/main" id="{EFED07A5-085F-A441-818F-822FCCD0B68F}"/>
              </a:ext>
            </a:extLst>
          </p:cNvPr>
          <p:cNvSpPr>
            <a:spLocks noGrp="1"/>
          </p:cNvSpPr>
          <p:nvPr>
            <p:ph type="ftr" sz="quarter" idx="3"/>
          </p:nvPr>
        </p:nvSpPr>
        <p:spPr/>
        <p:txBody>
          <a:bodyPr/>
          <a:lstStyle/>
          <a:p>
            <a:r>
              <a:rPr lang="en-US"/>
              <a:t>Distributed and Cloud Computing – Fall 2021</a:t>
            </a:r>
            <a:endParaRPr lang="en-US" dirty="0"/>
          </a:p>
        </p:txBody>
      </p:sp>
    </p:spTree>
    <p:extLst>
      <p:ext uri="{BB962C8B-B14F-4D97-AF65-F5344CB8AC3E}">
        <p14:creationId xmlns:p14="http://schemas.microsoft.com/office/powerpoint/2010/main" val="23584170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9E8B4-E177-1C49-A654-E822AAAEAD2C}"/>
              </a:ext>
            </a:extLst>
          </p:cNvPr>
          <p:cNvSpPr>
            <a:spLocks noGrp="1"/>
          </p:cNvSpPr>
          <p:nvPr>
            <p:ph type="title"/>
          </p:nvPr>
        </p:nvSpPr>
        <p:spPr/>
        <p:txBody>
          <a:bodyPr/>
          <a:lstStyle/>
          <a:p>
            <a:r>
              <a:rPr lang="en-US" dirty="0"/>
              <a:t>Example on EC2 Pricing</a:t>
            </a:r>
          </a:p>
        </p:txBody>
      </p:sp>
      <p:sp>
        <p:nvSpPr>
          <p:cNvPr id="4" name="Slide Number Placeholder 3">
            <a:extLst>
              <a:ext uri="{FF2B5EF4-FFF2-40B4-BE49-F238E27FC236}">
                <a16:creationId xmlns:a16="http://schemas.microsoft.com/office/drawing/2014/main" id="{E1B53103-F0CD-374A-98D4-DF312047CB05}"/>
              </a:ext>
            </a:extLst>
          </p:cNvPr>
          <p:cNvSpPr>
            <a:spLocks noGrp="1"/>
          </p:cNvSpPr>
          <p:nvPr>
            <p:ph type="sldNum" sz="quarter" idx="12"/>
          </p:nvPr>
        </p:nvSpPr>
        <p:spPr/>
        <p:txBody>
          <a:bodyPr/>
          <a:lstStyle/>
          <a:p>
            <a:fld id="{B6A95138-A96E-2F42-A959-2EFD44FE4AB7}" type="slidenum">
              <a:rPr lang="en-US" smtClean="0"/>
              <a:t>51</a:t>
            </a:fld>
            <a:endParaRPr lang="en-US" dirty="0"/>
          </a:p>
        </p:txBody>
      </p:sp>
      <p:sp>
        <p:nvSpPr>
          <p:cNvPr id="5" name="Footer Placeholder 4">
            <a:extLst>
              <a:ext uri="{FF2B5EF4-FFF2-40B4-BE49-F238E27FC236}">
                <a16:creationId xmlns:a16="http://schemas.microsoft.com/office/drawing/2014/main" id="{FF30D16E-E42C-9848-B4EC-E08F9774C340}"/>
              </a:ext>
            </a:extLst>
          </p:cNvPr>
          <p:cNvSpPr>
            <a:spLocks noGrp="1"/>
          </p:cNvSpPr>
          <p:nvPr>
            <p:ph type="ftr" sz="quarter" idx="3"/>
          </p:nvPr>
        </p:nvSpPr>
        <p:spPr/>
        <p:txBody>
          <a:bodyPr/>
          <a:lstStyle/>
          <a:p>
            <a:r>
              <a:rPr lang="en-US"/>
              <a:t>Distributed and Cloud Computing – Fall 2021</a:t>
            </a:r>
            <a:endParaRPr lang="en-US" dirty="0"/>
          </a:p>
        </p:txBody>
      </p:sp>
      <p:pic>
        <p:nvPicPr>
          <p:cNvPr id="1026" name="Picture 2" descr="Amazon EC2 Pricing Model">
            <a:extLst>
              <a:ext uri="{FF2B5EF4-FFF2-40B4-BE49-F238E27FC236}">
                <a16:creationId xmlns:a16="http://schemas.microsoft.com/office/drawing/2014/main" id="{C7897E3C-C291-694D-8FF6-12668814095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841179" y="1528763"/>
            <a:ext cx="8509642"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7416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86C32-A663-C14D-B3FB-2ECC7C5A18D0}"/>
              </a:ext>
            </a:extLst>
          </p:cNvPr>
          <p:cNvSpPr>
            <a:spLocks noGrp="1"/>
          </p:cNvSpPr>
          <p:nvPr>
            <p:ph type="title"/>
          </p:nvPr>
        </p:nvSpPr>
        <p:spPr/>
        <p:txBody>
          <a:bodyPr/>
          <a:lstStyle/>
          <a:p>
            <a:r>
              <a:rPr lang="en-US" dirty="0"/>
              <a:t>Instance types: Networking features</a:t>
            </a:r>
          </a:p>
        </p:txBody>
      </p:sp>
      <p:sp>
        <p:nvSpPr>
          <p:cNvPr id="5" name="Content Placeholder 4">
            <a:extLst>
              <a:ext uri="{FF2B5EF4-FFF2-40B4-BE49-F238E27FC236}">
                <a16:creationId xmlns:a16="http://schemas.microsoft.com/office/drawing/2014/main" id="{1534AA6B-5585-0846-BA9B-453EBFB931D5}"/>
              </a:ext>
            </a:extLst>
          </p:cNvPr>
          <p:cNvSpPr>
            <a:spLocks noGrp="1"/>
          </p:cNvSpPr>
          <p:nvPr>
            <p:ph idx="1"/>
          </p:nvPr>
        </p:nvSpPr>
        <p:spPr>
          <a:xfrm>
            <a:off x="419100" y="1528175"/>
            <a:ext cx="11353800" cy="4648788"/>
          </a:xfrm>
        </p:spPr>
        <p:txBody>
          <a:bodyPr/>
          <a:lstStyle/>
          <a:p>
            <a:r>
              <a:rPr lang="en-US" sz="2000" dirty="0"/>
              <a:t>The network bandwidth (Gbps) varies by instance type.</a:t>
            </a:r>
          </a:p>
          <a:p>
            <a:pPr lvl="1"/>
            <a:r>
              <a:rPr lang="en-US" sz="1800" dirty="0"/>
              <a:t>See </a:t>
            </a:r>
            <a:r>
              <a:rPr lang="en-US" sz="1800" dirty="0">
                <a:hlinkClick r:id="rId4"/>
              </a:rPr>
              <a:t>Amazon EC2 Instance Types </a:t>
            </a:r>
            <a:r>
              <a:rPr lang="en-US" sz="1800" dirty="0"/>
              <a:t>to compare.</a:t>
            </a:r>
          </a:p>
          <a:p>
            <a:endParaRPr lang="en-US" sz="2000" dirty="0"/>
          </a:p>
          <a:p>
            <a:r>
              <a:rPr lang="en-US" sz="2000" dirty="0"/>
              <a:t>When you launch multiple new EC2 instances, Amazon EC2 attempts to place the instances so that they are spread out across the underlying hardware by default to minimize correlated failures. </a:t>
            </a:r>
          </a:p>
          <a:p>
            <a:pPr lvl="1"/>
            <a:endParaRPr lang="en-US" sz="1800" dirty="0"/>
          </a:p>
          <a:p>
            <a:r>
              <a:rPr lang="en-US" sz="2000" dirty="0"/>
              <a:t>To maximize networking and bandwidth performance of your instance type:</a:t>
            </a:r>
          </a:p>
          <a:p>
            <a:pPr lvl="1"/>
            <a:r>
              <a:rPr lang="en-US" sz="1800" dirty="0"/>
              <a:t>If you have interdependent instances, launch them into a </a:t>
            </a:r>
            <a:r>
              <a:rPr lang="en-US" sz="1800" b="1" dirty="0">
                <a:solidFill>
                  <a:schemeClr val="accent5"/>
                </a:solidFill>
              </a:rPr>
              <a:t>cluster placement group</a:t>
            </a:r>
            <a:r>
              <a:rPr lang="en-US" sz="1800" dirty="0"/>
              <a:t>.</a:t>
            </a:r>
          </a:p>
          <a:p>
            <a:pPr lvl="1"/>
            <a:r>
              <a:rPr lang="en-US" sz="1800" dirty="0"/>
              <a:t>For example, you might specify that three instances should all be deployed in the same Availability Zone </a:t>
            </a:r>
          </a:p>
          <a:p>
            <a:pPr lvl="1"/>
            <a:r>
              <a:rPr lang="en-US" sz="1800" dirty="0"/>
              <a:t>Enable enhanced networking. </a:t>
            </a:r>
          </a:p>
          <a:p>
            <a:r>
              <a:rPr lang="en-US" sz="2000" dirty="0"/>
              <a:t>Enhanced networking types are supported on most instance types.</a:t>
            </a:r>
          </a:p>
          <a:p>
            <a:pPr lvl="1"/>
            <a:r>
              <a:rPr lang="en-US" sz="1800" dirty="0"/>
              <a:t>See the </a:t>
            </a:r>
            <a:r>
              <a:rPr lang="en-US" sz="1800" dirty="0">
                <a:hlinkClick r:id="rId5"/>
              </a:rPr>
              <a:t>Networking and Storage Features</a:t>
            </a:r>
            <a:r>
              <a:rPr lang="en-US" sz="1800" dirty="0"/>
              <a:t> documentation for details.</a:t>
            </a:r>
          </a:p>
          <a:p>
            <a:r>
              <a:rPr lang="en-US" sz="2000" dirty="0"/>
              <a:t>Enhanced networking types – </a:t>
            </a:r>
          </a:p>
          <a:p>
            <a:pPr lvl="1"/>
            <a:r>
              <a:rPr lang="en-US" sz="1800" b="1" dirty="0">
                <a:solidFill>
                  <a:schemeClr val="accent5"/>
                </a:solidFill>
              </a:rPr>
              <a:t>Elastic Network Adapter (ENA): </a:t>
            </a:r>
            <a:r>
              <a:rPr lang="en-US" sz="1800" dirty="0"/>
              <a:t>Supports network speeds of up to 100 Gbps.</a:t>
            </a:r>
          </a:p>
          <a:p>
            <a:pPr lvl="1"/>
            <a:r>
              <a:rPr lang="en-US" sz="1800" b="1" dirty="0">
                <a:solidFill>
                  <a:schemeClr val="accent5"/>
                </a:solidFill>
              </a:rPr>
              <a:t>Intel 82599 Virtual Function interface: </a:t>
            </a:r>
            <a:r>
              <a:rPr lang="en-US" sz="1800" dirty="0"/>
              <a:t>Supports network speeds of up to 10 Gbps.</a:t>
            </a:r>
          </a:p>
          <a:p>
            <a:endParaRPr lang="en-US" sz="2000" dirty="0"/>
          </a:p>
          <a:p>
            <a:endParaRPr lang="en-US" sz="2400" dirty="0"/>
          </a:p>
        </p:txBody>
      </p:sp>
      <p:sp>
        <p:nvSpPr>
          <p:cNvPr id="3" name="Slide Number Placeholder 2">
            <a:extLst>
              <a:ext uri="{FF2B5EF4-FFF2-40B4-BE49-F238E27FC236}">
                <a16:creationId xmlns:a16="http://schemas.microsoft.com/office/drawing/2014/main" id="{16415660-59B9-0B40-8EB4-FCFA4FAD4445}"/>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4" name="Footer Placeholder 3">
            <a:extLst>
              <a:ext uri="{FF2B5EF4-FFF2-40B4-BE49-F238E27FC236}">
                <a16:creationId xmlns:a16="http://schemas.microsoft.com/office/drawing/2014/main" id="{2713A40A-A475-024F-ADA5-0CA683350872}"/>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22185425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42F421-A6EA-0E4B-8818-CBFE16940BF0}"/>
              </a:ext>
            </a:extLst>
          </p:cNvPr>
          <p:cNvSpPr>
            <a:spLocks noGrp="1"/>
          </p:cNvSpPr>
          <p:nvPr>
            <p:ph type="title"/>
          </p:nvPr>
        </p:nvSpPr>
        <p:spPr/>
        <p:txBody>
          <a:bodyPr/>
          <a:lstStyle/>
          <a:p>
            <a:r>
              <a:rPr lang="en-US" dirty="0"/>
              <a:t>3. Specify network settings</a:t>
            </a:r>
          </a:p>
        </p:txBody>
      </p:sp>
      <p:sp>
        <p:nvSpPr>
          <p:cNvPr id="4" name="Slide Number Placeholder 3">
            <a:extLst>
              <a:ext uri="{FF2B5EF4-FFF2-40B4-BE49-F238E27FC236}">
                <a16:creationId xmlns:a16="http://schemas.microsoft.com/office/drawing/2014/main" id="{3DC8025C-12DF-0744-A30A-E9DDA2FE8DE8}"/>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10" name="Content Placeholder 9">
            <a:extLst>
              <a:ext uri="{FF2B5EF4-FFF2-40B4-BE49-F238E27FC236}">
                <a16:creationId xmlns:a16="http://schemas.microsoft.com/office/drawing/2014/main" id="{29FE78C7-DDB9-0344-97A0-68D195ABF113}"/>
              </a:ext>
            </a:extLst>
          </p:cNvPr>
          <p:cNvSpPr>
            <a:spLocks noGrp="1"/>
          </p:cNvSpPr>
          <p:nvPr>
            <p:ph idx="13"/>
          </p:nvPr>
        </p:nvSpPr>
        <p:spPr>
          <a:xfrm>
            <a:off x="3920769" y="1557799"/>
            <a:ext cx="7673843" cy="4470253"/>
          </a:xfrm>
        </p:spPr>
        <p:txBody>
          <a:bodyPr/>
          <a:lstStyle/>
          <a:p>
            <a:r>
              <a:rPr lang="en-US" sz="2000" dirty="0"/>
              <a:t>Where should the instance be deployed? </a:t>
            </a:r>
          </a:p>
          <a:p>
            <a:pPr lvl="1"/>
            <a:r>
              <a:rPr lang="en-US" sz="1800" dirty="0"/>
              <a:t>Identify the </a:t>
            </a:r>
            <a:r>
              <a:rPr lang="en-US" sz="1800" b="1" dirty="0">
                <a:solidFill>
                  <a:schemeClr val="accent5"/>
                </a:solidFill>
              </a:rPr>
              <a:t>VPC</a:t>
            </a:r>
            <a:r>
              <a:rPr lang="en-US" sz="1800" dirty="0"/>
              <a:t> and optionally the </a:t>
            </a:r>
            <a:r>
              <a:rPr lang="en-US" sz="1800" b="1" dirty="0">
                <a:solidFill>
                  <a:schemeClr val="accent5"/>
                </a:solidFill>
              </a:rPr>
              <a:t>subnet</a:t>
            </a:r>
            <a:endParaRPr lang="en-US" sz="1600" b="1" dirty="0">
              <a:solidFill>
                <a:schemeClr val="accent5"/>
              </a:solidFill>
            </a:endParaRPr>
          </a:p>
          <a:p>
            <a:r>
              <a:rPr lang="en-US" sz="2000" dirty="0"/>
              <a:t>Should a </a:t>
            </a:r>
            <a:r>
              <a:rPr lang="en-US" sz="2000" b="1" dirty="0">
                <a:solidFill>
                  <a:schemeClr val="accent5"/>
                </a:solidFill>
              </a:rPr>
              <a:t>public IP address</a:t>
            </a:r>
            <a:r>
              <a:rPr lang="en-US" sz="2000" dirty="0"/>
              <a:t> be automatically assigned?</a:t>
            </a:r>
          </a:p>
          <a:p>
            <a:pPr lvl="1"/>
            <a:r>
              <a:rPr lang="en-US" sz="1800" dirty="0"/>
              <a:t>To make it internet-accessible</a:t>
            </a:r>
          </a:p>
        </p:txBody>
      </p:sp>
      <p:sp>
        <p:nvSpPr>
          <p:cNvPr id="2" name="Footer Placeholder 1">
            <a:extLst>
              <a:ext uri="{FF2B5EF4-FFF2-40B4-BE49-F238E27FC236}">
                <a16:creationId xmlns:a16="http://schemas.microsoft.com/office/drawing/2014/main" id="{727AEF71-4056-C047-BBC7-E231CF623D4C}"/>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grpSp>
        <p:nvGrpSpPr>
          <p:cNvPr id="3" name="Group 2" descr="architectural diagram showing that an instance was deployed in a public subnet in a VPC in AZ1 in a particular region.">
            <a:extLst>
              <a:ext uri="{FF2B5EF4-FFF2-40B4-BE49-F238E27FC236}">
                <a16:creationId xmlns:a16="http://schemas.microsoft.com/office/drawing/2014/main" id="{9C812D3B-DC06-F44F-A55A-CFAE4B6472DA}"/>
              </a:ext>
            </a:extLst>
          </p:cNvPr>
          <p:cNvGrpSpPr/>
          <p:nvPr/>
        </p:nvGrpSpPr>
        <p:grpSpPr>
          <a:xfrm>
            <a:off x="3958882" y="3141712"/>
            <a:ext cx="6509465" cy="3321233"/>
            <a:chOff x="3958882" y="3141712"/>
            <a:chExt cx="6509465" cy="3321233"/>
          </a:xfrm>
        </p:grpSpPr>
        <p:grpSp>
          <p:nvGrpSpPr>
            <p:cNvPr id="28" name="Group 27">
              <a:extLst>
                <a:ext uri="{FF2B5EF4-FFF2-40B4-BE49-F238E27FC236}">
                  <a16:creationId xmlns:a16="http://schemas.microsoft.com/office/drawing/2014/main" id="{4E1E8520-ABE7-CE43-A9F1-F1F4F143427A}"/>
                </a:ext>
              </a:extLst>
            </p:cNvPr>
            <p:cNvGrpSpPr/>
            <p:nvPr/>
          </p:nvGrpSpPr>
          <p:grpSpPr>
            <a:xfrm>
              <a:off x="6071552" y="3141712"/>
              <a:ext cx="4396795" cy="3321233"/>
              <a:chOff x="1814433" y="1837766"/>
              <a:chExt cx="4396795" cy="3321233"/>
            </a:xfrm>
          </p:grpSpPr>
          <p:sp>
            <p:nvSpPr>
              <p:cNvPr id="29" name="Rectangle 28">
                <a:extLst>
                  <a:ext uri="{FF2B5EF4-FFF2-40B4-BE49-F238E27FC236}">
                    <a16:creationId xmlns:a16="http://schemas.microsoft.com/office/drawing/2014/main" id="{AAC9C977-A33F-DD40-88FA-3DCB66DC5CAE}"/>
                  </a:ext>
                </a:extLst>
              </p:cNvPr>
              <p:cNvSpPr/>
              <p:nvPr/>
            </p:nvSpPr>
            <p:spPr>
              <a:xfrm>
                <a:off x="2348313" y="2783673"/>
                <a:ext cx="3617589" cy="1955593"/>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0"/>
                    <a:solidFill>
                      <a:srgbClr val="4D27AA"/>
                    </a:solidFill>
                    <a:effectLst/>
                    <a:uLnTx/>
                    <a:uFillTx/>
                    <a:latin typeface="Amazon Ember Light"/>
                    <a:ea typeface="+mn-ea"/>
                    <a:cs typeface="+mn-cs"/>
                  </a:rPr>
                  <a:t>VPC</a:t>
                </a:r>
              </a:p>
            </p:txBody>
          </p:sp>
          <p:sp>
            <p:nvSpPr>
              <p:cNvPr id="30" name="Rectangle 29">
                <a:extLst>
                  <a:ext uri="{FF2B5EF4-FFF2-40B4-BE49-F238E27FC236}">
                    <a16:creationId xmlns:a16="http://schemas.microsoft.com/office/drawing/2014/main" id="{12A5AF53-D605-DD4B-8559-6F8F5EB39F66}"/>
                  </a:ext>
                </a:extLst>
              </p:cNvPr>
              <p:cNvSpPr/>
              <p:nvPr/>
            </p:nvSpPr>
            <p:spPr>
              <a:xfrm>
                <a:off x="1814433" y="1837766"/>
                <a:ext cx="4396795" cy="332123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Amazon Ember Light"/>
                    <a:ea typeface="+mn-ea"/>
                    <a:cs typeface="+mn-cs"/>
                  </a:rPr>
                  <a:t>AWS Cloud</a:t>
                </a:r>
              </a:p>
            </p:txBody>
          </p:sp>
          <p:sp>
            <p:nvSpPr>
              <p:cNvPr id="31" name="Rectangle 30">
                <a:extLst>
                  <a:ext uri="{FF2B5EF4-FFF2-40B4-BE49-F238E27FC236}">
                    <a16:creationId xmlns:a16="http://schemas.microsoft.com/office/drawing/2014/main" id="{466D2EDB-63E9-DD41-97E3-EFFBF7198E7A}"/>
                  </a:ext>
                </a:extLst>
              </p:cNvPr>
              <p:cNvSpPr/>
              <p:nvPr/>
            </p:nvSpPr>
            <p:spPr>
              <a:xfrm>
                <a:off x="2663964" y="2461490"/>
                <a:ext cx="1602882" cy="2378138"/>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6C2B3"/>
                    </a:solidFill>
                    <a:effectLst/>
                    <a:uLnTx/>
                    <a:uFillTx/>
                    <a:latin typeface="Amazon Ember Light"/>
                    <a:ea typeface="+mn-ea"/>
                    <a:cs typeface="+mn-cs"/>
                  </a:rPr>
                  <a:t>Availability Zone 1</a:t>
                </a:r>
              </a:p>
            </p:txBody>
          </p:sp>
          <p:pic>
            <p:nvPicPr>
              <p:cNvPr id="32" name="Graphic 31">
                <a:extLst>
                  <a:ext uri="{FF2B5EF4-FFF2-40B4-BE49-F238E27FC236}">
                    <a16:creationId xmlns:a16="http://schemas.microsoft.com/office/drawing/2014/main" id="{71EA166C-D64F-1F4E-B3C2-3D748AEA48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14433" y="1837766"/>
                <a:ext cx="277535" cy="277535"/>
              </a:xfrm>
              <a:prstGeom prst="rect">
                <a:avLst/>
              </a:prstGeom>
            </p:spPr>
          </p:pic>
          <p:pic>
            <p:nvPicPr>
              <p:cNvPr id="33" name="Graphic 32">
                <a:extLst>
                  <a:ext uri="{FF2B5EF4-FFF2-40B4-BE49-F238E27FC236}">
                    <a16:creationId xmlns:a16="http://schemas.microsoft.com/office/drawing/2014/main" id="{0B1501F4-AD0B-4A40-8C97-AC1E2135C7C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8313" y="2783673"/>
                <a:ext cx="277535" cy="277535"/>
              </a:xfrm>
              <a:prstGeom prst="rect">
                <a:avLst/>
              </a:prstGeom>
            </p:spPr>
          </p:pic>
          <p:sp>
            <p:nvSpPr>
              <p:cNvPr id="34" name="Rectangle 33">
                <a:extLst>
                  <a:ext uri="{FF2B5EF4-FFF2-40B4-BE49-F238E27FC236}">
                    <a16:creationId xmlns:a16="http://schemas.microsoft.com/office/drawing/2014/main" id="{C57F04B8-7C55-1F4A-A9AC-73E93897EC7E}"/>
                  </a:ext>
                </a:extLst>
              </p:cNvPr>
              <p:cNvSpPr/>
              <p:nvPr/>
            </p:nvSpPr>
            <p:spPr>
              <a:xfrm>
                <a:off x="4384628" y="2461489"/>
                <a:ext cx="1485100" cy="2378139"/>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6C2B3"/>
                    </a:solidFill>
                    <a:effectLst/>
                    <a:uLnTx/>
                    <a:uFillTx/>
                    <a:latin typeface="Amazon Ember Light"/>
                    <a:ea typeface="+mn-ea"/>
                    <a:cs typeface="+mn-cs"/>
                  </a:rPr>
                  <a:t>Availability Zone 2</a:t>
                </a:r>
              </a:p>
            </p:txBody>
          </p:sp>
          <p:pic>
            <p:nvPicPr>
              <p:cNvPr id="35" name="Graphic 34">
                <a:extLst>
                  <a:ext uri="{FF2B5EF4-FFF2-40B4-BE49-F238E27FC236}">
                    <a16:creationId xmlns:a16="http://schemas.microsoft.com/office/drawing/2014/main" id="{94FC23A4-BF5D-C149-B612-3784B38E92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26820" y="3371310"/>
                <a:ext cx="394953" cy="394953"/>
              </a:xfrm>
              <a:prstGeom prst="rect">
                <a:avLst/>
              </a:prstGeom>
            </p:spPr>
          </p:pic>
          <p:sp>
            <p:nvSpPr>
              <p:cNvPr id="36" name="TextBox 35">
                <a:extLst>
                  <a:ext uri="{FF2B5EF4-FFF2-40B4-BE49-F238E27FC236}">
                    <a16:creationId xmlns:a16="http://schemas.microsoft.com/office/drawing/2014/main" id="{D2CD9111-3B04-8F40-8DE9-2DF14061E583}"/>
                  </a:ext>
                </a:extLst>
              </p:cNvPr>
              <p:cNvSpPr txBox="1"/>
              <p:nvPr/>
            </p:nvSpPr>
            <p:spPr>
              <a:xfrm>
                <a:off x="2781746" y="3790403"/>
                <a:ext cx="148510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F3E"/>
                    </a:solidFill>
                    <a:effectLst/>
                    <a:uLnTx/>
                    <a:uFillTx/>
                    <a:latin typeface="Amazon Ember Light"/>
                    <a:ea typeface="+mn-ea"/>
                    <a:cs typeface="+mn-cs"/>
                  </a:rPr>
                  <a:t>Instance</a:t>
                </a:r>
              </a:p>
            </p:txBody>
          </p:sp>
          <p:sp>
            <p:nvSpPr>
              <p:cNvPr id="37" name="Rectangle 36">
                <a:extLst>
                  <a:ext uri="{FF2B5EF4-FFF2-40B4-BE49-F238E27FC236}">
                    <a16:creationId xmlns:a16="http://schemas.microsoft.com/office/drawing/2014/main" id="{775DD1B9-F9C8-D240-924B-52CEDC746E3C}"/>
                  </a:ext>
                </a:extLst>
              </p:cNvPr>
              <p:cNvSpPr/>
              <p:nvPr/>
            </p:nvSpPr>
            <p:spPr>
              <a:xfrm>
                <a:off x="2748294" y="3109633"/>
                <a:ext cx="1406263" cy="94238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27AA"/>
                    </a:solidFill>
                    <a:effectLst/>
                    <a:uLnTx/>
                    <a:uFillTx/>
                    <a:latin typeface="Amazon Ember Light"/>
                    <a:ea typeface="+mn-ea"/>
                    <a:cs typeface="+mn-cs"/>
                  </a:rPr>
                  <a:t>Public subnet</a:t>
                </a:r>
              </a:p>
            </p:txBody>
          </p:sp>
          <p:sp>
            <p:nvSpPr>
              <p:cNvPr id="38" name="Rectangle 37">
                <a:extLst>
                  <a:ext uri="{FF2B5EF4-FFF2-40B4-BE49-F238E27FC236}">
                    <a16:creationId xmlns:a16="http://schemas.microsoft.com/office/drawing/2014/main" id="{197B3237-777F-154C-9545-6BB566D10E62}"/>
                  </a:ext>
                </a:extLst>
              </p:cNvPr>
              <p:cNvSpPr/>
              <p:nvPr/>
            </p:nvSpPr>
            <p:spPr>
              <a:xfrm>
                <a:off x="2768305" y="4088447"/>
                <a:ext cx="1406263" cy="561106"/>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6C2B3"/>
                    </a:solidFill>
                    <a:effectLst/>
                    <a:uLnTx/>
                    <a:uFillTx/>
                    <a:latin typeface="Amazon Ember Light"/>
                    <a:ea typeface="+mn-ea"/>
                    <a:cs typeface="+mn-cs"/>
                  </a:rPr>
                  <a:t>Private subnet</a:t>
                </a:r>
              </a:p>
            </p:txBody>
          </p:sp>
          <p:pic>
            <p:nvPicPr>
              <p:cNvPr id="39" name="Graphic 38">
                <a:extLst>
                  <a:ext uri="{FF2B5EF4-FFF2-40B4-BE49-F238E27FC236}">
                    <a16:creationId xmlns:a16="http://schemas.microsoft.com/office/drawing/2014/main" id="{6A4DA338-5DEC-A549-87E6-C3008455FC6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68305" y="3107275"/>
                <a:ext cx="274320" cy="274320"/>
              </a:xfrm>
              <a:prstGeom prst="rect">
                <a:avLst/>
              </a:prstGeom>
            </p:spPr>
          </p:pic>
          <p:pic>
            <p:nvPicPr>
              <p:cNvPr id="40" name="Graphic 39">
                <a:extLst>
                  <a:ext uri="{FF2B5EF4-FFF2-40B4-BE49-F238E27FC236}">
                    <a16:creationId xmlns:a16="http://schemas.microsoft.com/office/drawing/2014/main" id="{CF4839DE-0636-E041-83E5-4F7A80284ED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68305" y="4114005"/>
                <a:ext cx="274320" cy="274320"/>
              </a:xfrm>
              <a:prstGeom prst="rect">
                <a:avLst/>
              </a:prstGeom>
            </p:spPr>
          </p:pic>
          <p:sp>
            <p:nvSpPr>
              <p:cNvPr id="41" name="Rectangle 40">
                <a:extLst>
                  <a:ext uri="{FF2B5EF4-FFF2-40B4-BE49-F238E27FC236}">
                    <a16:creationId xmlns:a16="http://schemas.microsoft.com/office/drawing/2014/main" id="{5B6DAFA9-25CE-0243-930F-732ADEB24A44}"/>
                  </a:ext>
                </a:extLst>
              </p:cNvPr>
              <p:cNvSpPr/>
              <p:nvPr/>
            </p:nvSpPr>
            <p:spPr>
              <a:xfrm>
                <a:off x="2091969" y="2152185"/>
                <a:ext cx="4004031" cy="2843561"/>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6C2B3"/>
                    </a:solidFill>
                    <a:effectLst/>
                    <a:uLnTx/>
                    <a:uFillTx/>
                    <a:latin typeface="Amazon Ember Light"/>
                    <a:ea typeface="+mn-ea"/>
                    <a:cs typeface="+mn-cs"/>
                  </a:rPr>
                  <a:t>Region</a:t>
                </a:r>
              </a:p>
            </p:txBody>
          </p:sp>
          <p:pic>
            <p:nvPicPr>
              <p:cNvPr id="42" name="Graphic 41">
                <a:extLst>
                  <a:ext uri="{FF2B5EF4-FFF2-40B4-BE49-F238E27FC236}">
                    <a16:creationId xmlns:a16="http://schemas.microsoft.com/office/drawing/2014/main" id="{0E115595-8F5D-4F43-B9D4-5A7BC1A34DA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091968" y="2152185"/>
                <a:ext cx="274320" cy="274320"/>
              </a:xfrm>
              <a:prstGeom prst="rect">
                <a:avLst/>
              </a:prstGeom>
            </p:spPr>
          </p:pic>
        </p:grpSp>
        <p:cxnSp>
          <p:nvCxnSpPr>
            <p:cNvPr id="5" name="Straight Arrow Connector 4">
              <a:extLst>
                <a:ext uri="{FF2B5EF4-FFF2-40B4-BE49-F238E27FC236}">
                  <a16:creationId xmlns:a16="http://schemas.microsoft.com/office/drawing/2014/main" id="{279BB43B-3CF8-9B48-ACC6-E290F779AF30}"/>
                </a:ext>
              </a:extLst>
            </p:cNvPr>
            <p:cNvCxnSpPr>
              <a:cxnSpLocks/>
            </p:cNvCxnSpPr>
            <p:nvPr/>
          </p:nvCxnSpPr>
          <p:spPr>
            <a:xfrm>
              <a:off x="5694561" y="4898748"/>
              <a:ext cx="1844774"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6B70C7F-23C0-B74E-B16C-A0AF6DDB8DF5}"/>
                </a:ext>
              </a:extLst>
            </p:cNvPr>
            <p:cNvSpPr txBox="1"/>
            <p:nvPr/>
          </p:nvSpPr>
          <p:spPr>
            <a:xfrm>
              <a:off x="3958882" y="4483250"/>
              <a:ext cx="1665721" cy="83099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E617E6"/>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Example</a:t>
              </a:r>
              <a:r>
                <a:rPr kumimoji="0" lang="en-US" sz="1600" b="0" i="1"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specify to deploy the instance here</a:t>
              </a:r>
            </a:p>
          </p:txBody>
        </p:sp>
      </p:grpSp>
      <p:sp>
        <p:nvSpPr>
          <p:cNvPr id="43" name="Content Placeholder 8">
            <a:extLst>
              <a:ext uri="{FF2B5EF4-FFF2-40B4-BE49-F238E27FC236}">
                <a16:creationId xmlns:a16="http://schemas.microsoft.com/office/drawing/2014/main" id="{38A53F34-AFD8-5F4A-AA38-128CCCB9675F}"/>
              </a:ext>
              <a:ext uri="{C183D7F6-B498-43B3-948B-1728B52AA6E4}">
                <adec:decorative xmlns:adec="http://schemas.microsoft.com/office/drawing/2017/decorative" val="1"/>
              </a:ext>
            </a:extLst>
          </p:cNvPr>
          <p:cNvSpPr txBox="1">
            <a:spLocks/>
          </p:cNvSpPr>
          <p:nvPr/>
        </p:nvSpPr>
        <p:spPr>
          <a:xfrm>
            <a:off x="419100" y="1528176"/>
            <a:ext cx="3195970" cy="3663992"/>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4D27AA"/>
                </a:solidFill>
                <a:effectLst/>
                <a:uLnTx/>
                <a:uFillTx/>
                <a:latin typeface="Amazon Ember Light" panose="020B0403020204020204" pitchFamily="34" charset="0"/>
              </a:rPr>
              <a:t>Choices made by using the</a:t>
            </a:r>
            <a:br>
              <a:rPr kumimoji="0" lang="en-US" sz="2000" b="1" i="0" u="none" strike="noStrike" kern="1200" cap="none" spc="0" normalizeH="0" baseline="0" noProof="0" dirty="0">
                <a:ln>
                  <a:noFill/>
                </a:ln>
                <a:solidFill>
                  <a:srgbClr val="4D27AA"/>
                </a:solidFill>
                <a:effectLst/>
                <a:uLnTx/>
                <a:uFillTx/>
                <a:latin typeface="Amazon Ember Light" panose="020B0403020204020204" pitchFamily="34" charset="0"/>
              </a:rPr>
            </a:br>
            <a:r>
              <a:rPr kumimoji="0" lang="en-US" sz="2000" b="1" i="0" u="none" strike="noStrike" kern="1200" cap="none" spc="0" normalizeH="0" baseline="0" noProof="0" dirty="0">
                <a:ln>
                  <a:noFill/>
                </a:ln>
                <a:solidFill>
                  <a:srgbClr val="4D27AA"/>
                </a:solidFill>
                <a:effectLst/>
                <a:uLnTx/>
                <a:uFillTx/>
                <a:latin typeface="Amazon Ember Light" panose="020B0403020204020204" pitchFamily="34" charset="0"/>
              </a:rPr>
              <a:t>Launch Instance Wizard:</a:t>
            </a:r>
            <a:br>
              <a:rPr kumimoji="0" lang="en-US" sz="2400" b="1" i="0" u="none" strike="noStrike" kern="1200" cap="none" spc="0" normalizeH="0" baseline="0" noProof="0" dirty="0">
                <a:ln>
                  <a:noFill/>
                </a:ln>
                <a:solidFill>
                  <a:srgbClr val="4D27AA"/>
                </a:solidFill>
                <a:effectLst/>
                <a:uLnTx/>
                <a:uFillTx/>
                <a:latin typeface="Amazon Ember Light" panose="020B0403020204020204" pitchFamily="34" charset="0"/>
              </a:rPr>
            </a:br>
            <a:endParaRPr kumimoji="0" lang="en-US" sz="2000" b="0" i="0" u="none" strike="noStrike" kern="1200" cap="none" spc="0" normalizeH="0" baseline="0" noProof="0" dirty="0">
              <a:ln>
                <a:noFill/>
              </a:ln>
              <a:solidFill>
                <a:srgbClr val="000000"/>
              </a:solidFill>
              <a:effectLst/>
              <a:uLnTx/>
              <a:uFillTx/>
              <a:latin typeface="Amazon Ember Light" panose="020B0403020204020204" pitchFamily="34" charset="0"/>
            </a:endParaRP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AMI</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Instance Type</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E617E6"/>
                </a:solidFill>
                <a:effectLst/>
                <a:uLnTx/>
                <a:uFillTx/>
                <a:latin typeface="Amazon Ember Light" panose="020B0403020204020204" pitchFamily="34" charset="0"/>
              </a:rPr>
              <a:t>Network settings</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IAM role</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User data</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Storage options</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Tags</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Security group</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Key pair</a:t>
            </a:r>
            <a:endParaRPr kumimoji="0" lang="en-US" sz="1800" b="1" i="0" u="none" strike="noStrike" kern="1200" cap="none" spc="0" normalizeH="0" baseline="0" noProof="0" dirty="0">
              <a:ln>
                <a:noFill/>
              </a:ln>
              <a:solidFill>
                <a:srgbClr val="000000"/>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39795090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42F421-A6EA-0E4B-8818-CBFE16940BF0}"/>
              </a:ext>
            </a:extLst>
          </p:cNvPr>
          <p:cNvSpPr>
            <a:spLocks noGrp="1"/>
          </p:cNvSpPr>
          <p:nvPr>
            <p:ph type="title"/>
          </p:nvPr>
        </p:nvSpPr>
        <p:spPr/>
        <p:txBody>
          <a:bodyPr/>
          <a:lstStyle/>
          <a:p>
            <a:r>
              <a:rPr lang="en-US" dirty="0"/>
              <a:t>4. Attach IAM role (optional)</a:t>
            </a:r>
          </a:p>
        </p:txBody>
      </p:sp>
      <p:sp>
        <p:nvSpPr>
          <p:cNvPr id="4" name="Slide Number Placeholder 3">
            <a:extLst>
              <a:ext uri="{FF2B5EF4-FFF2-40B4-BE49-F238E27FC236}">
                <a16:creationId xmlns:a16="http://schemas.microsoft.com/office/drawing/2014/main" id="{3DC8025C-12DF-0744-A30A-E9DDA2FE8DE8}"/>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10" name="Content Placeholder 9">
            <a:extLst>
              <a:ext uri="{FF2B5EF4-FFF2-40B4-BE49-F238E27FC236}">
                <a16:creationId xmlns:a16="http://schemas.microsoft.com/office/drawing/2014/main" id="{29FE78C7-DDB9-0344-97A0-68D195ABF113}"/>
              </a:ext>
            </a:extLst>
          </p:cNvPr>
          <p:cNvSpPr>
            <a:spLocks noGrp="1"/>
          </p:cNvSpPr>
          <p:nvPr>
            <p:ph idx="13"/>
          </p:nvPr>
        </p:nvSpPr>
        <p:spPr>
          <a:xfrm>
            <a:off x="3993706" y="1533082"/>
            <a:ext cx="7588694" cy="2894695"/>
          </a:xfrm>
        </p:spPr>
        <p:txBody>
          <a:bodyPr/>
          <a:lstStyle/>
          <a:p>
            <a:r>
              <a:rPr lang="en-US" sz="2000" dirty="0"/>
              <a:t>Will software on the EC2 instance need to interact with other AWS services?</a:t>
            </a:r>
          </a:p>
          <a:p>
            <a:pPr lvl="1"/>
            <a:r>
              <a:rPr lang="en-US" sz="2000" dirty="0"/>
              <a:t>If yes, attach an appropriate </a:t>
            </a:r>
            <a:r>
              <a:rPr lang="en-US" sz="2000" b="1" dirty="0">
                <a:solidFill>
                  <a:schemeClr val="accent5"/>
                </a:solidFill>
              </a:rPr>
              <a:t>IAM Role</a:t>
            </a:r>
            <a:r>
              <a:rPr lang="en-US" sz="2000" dirty="0"/>
              <a:t>.</a:t>
            </a:r>
            <a:endParaRPr lang="en-US" sz="1600" dirty="0"/>
          </a:p>
          <a:p>
            <a:r>
              <a:rPr lang="en-US" sz="2000" dirty="0"/>
              <a:t>An AWS Identity and Access Management (IAM) role that is attached to an EC2 instance is kept in an </a:t>
            </a:r>
            <a:r>
              <a:rPr lang="en-US" sz="2000" b="1" dirty="0">
                <a:solidFill>
                  <a:schemeClr val="accent5"/>
                </a:solidFill>
              </a:rPr>
              <a:t>instance profile</a:t>
            </a:r>
            <a:r>
              <a:rPr lang="en-US" sz="2000" dirty="0"/>
              <a:t>.</a:t>
            </a:r>
            <a:endParaRPr lang="en-US" dirty="0"/>
          </a:p>
          <a:p>
            <a:r>
              <a:rPr lang="en-US" sz="2000" dirty="0"/>
              <a:t>You are </a:t>
            </a:r>
            <a:r>
              <a:rPr lang="en-US" sz="2000" i="1" dirty="0"/>
              <a:t>not</a:t>
            </a:r>
            <a:r>
              <a:rPr lang="en-US" sz="2000" dirty="0"/>
              <a:t> restricted to attaching a role only at instance launch.</a:t>
            </a:r>
          </a:p>
          <a:p>
            <a:pPr lvl="1"/>
            <a:r>
              <a:rPr lang="en-US" sz="2000" dirty="0"/>
              <a:t>You can also attach a role to an instance that already exists.</a:t>
            </a:r>
          </a:p>
        </p:txBody>
      </p:sp>
      <p:sp>
        <p:nvSpPr>
          <p:cNvPr id="2" name="Footer Placeholder 1">
            <a:extLst>
              <a:ext uri="{FF2B5EF4-FFF2-40B4-BE49-F238E27FC236}">
                <a16:creationId xmlns:a16="http://schemas.microsoft.com/office/drawing/2014/main" id="{727AEF71-4056-C047-BBC7-E231CF623D4C}"/>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grpSp>
        <p:nvGrpSpPr>
          <p:cNvPr id="27" name="Group 26" descr="diagram showing that a role granting S3 bucket access is attached to an instance and that as a result,an application on that instance can access an S3 bucket with objects in it.">
            <a:extLst>
              <a:ext uri="{FF2B5EF4-FFF2-40B4-BE49-F238E27FC236}">
                <a16:creationId xmlns:a16="http://schemas.microsoft.com/office/drawing/2014/main" id="{4FEB46E4-FB1F-1345-A983-91C05634C2DC}"/>
              </a:ext>
            </a:extLst>
          </p:cNvPr>
          <p:cNvGrpSpPr/>
          <p:nvPr/>
        </p:nvGrpSpPr>
        <p:grpSpPr>
          <a:xfrm>
            <a:off x="4217178" y="4546773"/>
            <a:ext cx="5983824" cy="1758140"/>
            <a:chOff x="4324283" y="1904556"/>
            <a:chExt cx="5983824" cy="1758140"/>
          </a:xfrm>
        </p:grpSpPr>
        <p:pic>
          <p:nvPicPr>
            <p:cNvPr id="14" name="Graphic 13">
              <a:extLst>
                <a:ext uri="{FF2B5EF4-FFF2-40B4-BE49-F238E27FC236}">
                  <a16:creationId xmlns:a16="http://schemas.microsoft.com/office/drawing/2014/main" id="{B423AD71-FDEE-D249-A7BC-6F2812E0EE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60397" y="2228705"/>
              <a:ext cx="469900" cy="469900"/>
            </a:xfrm>
            <a:prstGeom prst="rect">
              <a:avLst/>
            </a:prstGeom>
          </p:spPr>
        </p:pic>
        <p:pic>
          <p:nvPicPr>
            <p:cNvPr id="15" name="Graphic 14">
              <a:extLst>
                <a:ext uri="{FF2B5EF4-FFF2-40B4-BE49-F238E27FC236}">
                  <a16:creationId xmlns:a16="http://schemas.microsoft.com/office/drawing/2014/main" id="{CE7FF3D1-9458-324D-A3B0-04052565E1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7101" y="2164472"/>
              <a:ext cx="606130" cy="606130"/>
            </a:xfrm>
            <a:prstGeom prst="rect">
              <a:avLst/>
            </a:prstGeom>
          </p:spPr>
        </p:pic>
        <p:sp>
          <p:nvSpPr>
            <p:cNvPr id="16" name="TextBox 15">
              <a:extLst>
                <a:ext uri="{FF2B5EF4-FFF2-40B4-BE49-F238E27FC236}">
                  <a16:creationId xmlns:a16="http://schemas.microsoft.com/office/drawing/2014/main" id="{CBFB5091-DCC2-604E-9867-127093E114BF}"/>
                </a:ext>
              </a:extLst>
            </p:cNvPr>
            <p:cNvSpPr txBox="1"/>
            <p:nvPr/>
          </p:nvSpPr>
          <p:spPr>
            <a:xfrm>
              <a:off x="6902315" y="2800777"/>
              <a:ext cx="151330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mn-ea"/>
                  <a:cs typeface="+mn-cs"/>
                </a:rPr>
                <a:t>Instance</a:t>
              </a:r>
            </a:p>
          </p:txBody>
        </p:sp>
        <p:sp>
          <p:nvSpPr>
            <p:cNvPr id="17" name="TextBox 16">
              <a:extLst>
                <a:ext uri="{FF2B5EF4-FFF2-40B4-BE49-F238E27FC236}">
                  <a16:creationId xmlns:a16="http://schemas.microsoft.com/office/drawing/2014/main" id="{509C5BA9-960B-7443-A8B9-05E218CF09D0}"/>
                </a:ext>
              </a:extLst>
            </p:cNvPr>
            <p:cNvSpPr txBox="1"/>
            <p:nvPr/>
          </p:nvSpPr>
          <p:spPr>
            <a:xfrm>
              <a:off x="4324283" y="2585478"/>
              <a:ext cx="2507360"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mn-ea"/>
                  <a:cs typeface="+mn-cs"/>
                </a:rPr>
                <a:t>Role that grants Amazon Simple Storage Service (Amazon S3) bucket access permissions</a:t>
              </a:r>
            </a:p>
          </p:txBody>
        </p:sp>
        <p:sp>
          <p:nvSpPr>
            <p:cNvPr id="19" name="TextBox 18">
              <a:extLst>
                <a:ext uri="{FF2B5EF4-FFF2-40B4-BE49-F238E27FC236}">
                  <a16:creationId xmlns:a16="http://schemas.microsoft.com/office/drawing/2014/main" id="{527766CA-DB76-C94F-9D41-0D81EE24EC6C}"/>
                </a:ext>
              </a:extLst>
            </p:cNvPr>
            <p:cNvSpPr txBox="1"/>
            <p:nvPr/>
          </p:nvSpPr>
          <p:spPr>
            <a:xfrm>
              <a:off x="5920292" y="2145400"/>
              <a:ext cx="1357643"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mn-ea"/>
                  <a:cs typeface="+mn-cs"/>
                </a:rPr>
                <a:t>attached to</a:t>
              </a:r>
            </a:p>
          </p:txBody>
        </p:sp>
        <p:pic>
          <p:nvPicPr>
            <p:cNvPr id="20" name="Graphic 19">
              <a:extLst>
                <a:ext uri="{FF2B5EF4-FFF2-40B4-BE49-F238E27FC236}">
                  <a16:creationId xmlns:a16="http://schemas.microsoft.com/office/drawing/2014/main" id="{F60A4D16-82B4-8944-A27F-6DC46AF397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09581" y="2183069"/>
              <a:ext cx="469900" cy="469900"/>
            </a:xfrm>
            <a:prstGeom prst="rect">
              <a:avLst/>
            </a:prstGeom>
          </p:spPr>
        </p:pic>
        <p:sp>
          <p:nvSpPr>
            <p:cNvPr id="21" name="TextBox 20">
              <a:extLst>
                <a:ext uri="{FF2B5EF4-FFF2-40B4-BE49-F238E27FC236}">
                  <a16:creationId xmlns:a16="http://schemas.microsoft.com/office/drawing/2014/main" id="{51672240-44FD-D543-B0E6-891EF38A67D9}"/>
                </a:ext>
              </a:extLst>
            </p:cNvPr>
            <p:cNvSpPr txBox="1"/>
            <p:nvPr/>
          </p:nvSpPr>
          <p:spPr>
            <a:xfrm>
              <a:off x="8976241" y="2692886"/>
              <a:ext cx="133186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mn-ea"/>
                  <a:cs typeface="+mn-cs"/>
                </a:rPr>
                <a:t>S3 bucket with objects</a:t>
              </a:r>
            </a:p>
          </p:txBody>
        </p:sp>
        <p:sp>
          <p:nvSpPr>
            <p:cNvPr id="22" name="TextBox 21">
              <a:extLst>
                <a:ext uri="{FF2B5EF4-FFF2-40B4-BE49-F238E27FC236}">
                  <a16:creationId xmlns:a16="http://schemas.microsoft.com/office/drawing/2014/main" id="{794260F2-50AC-1840-B4EF-B73C5C7A3246}"/>
                </a:ext>
              </a:extLst>
            </p:cNvPr>
            <p:cNvSpPr txBox="1"/>
            <p:nvPr/>
          </p:nvSpPr>
          <p:spPr>
            <a:xfrm>
              <a:off x="7838556" y="1904556"/>
              <a:ext cx="157102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mn-ea"/>
                  <a:cs typeface="+mn-cs"/>
                </a:rPr>
                <a:t>Application on instance can access</a:t>
              </a:r>
            </a:p>
          </p:txBody>
        </p:sp>
        <p:cxnSp>
          <p:nvCxnSpPr>
            <p:cNvPr id="23" name="Straight Arrow Connector 22">
              <a:extLst>
                <a:ext uri="{FF2B5EF4-FFF2-40B4-BE49-F238E27FC236}">
                  <a16:creationId xmlns:a16="http://schemas.microsoft.com/office/drawing/2014/main" id="{9E2401F5-961D-1646-9327-9BE58A1E0D48}"/>
                </a:ext>
              </a:extLst>
            </p:cNvPr>
            <p:cNvCxnSpPr/>
            <p:nvPr/>
          </p:nvCxnSpPr>
          <p:spPr>
            <a:xfrm>
              <a:off x="8065666" y="2457344"/>
              <a:ext cx="1343915" cy="42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469F9BD-7004-E14A-A887-6EF2EFAF4DD7}"/>
                </a:ext>
              </a:extLst>
            </p:cNvPr>
            <p:cNvCxnSpPr/>
            <p:nvPr/>
          </p:nvCxnSpPr>
          <p:spPr>
            <a:xfrm>
              <a:off x="6019391" y="2463655"/>
              <a:ext cx="1343915" cy="42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477951E5-B6D5-5D43-9ED8-0EE53C136CFB}"/>
              </a:ext>
            </a:extLst>
          </p:cNvPr>
          <p:cNvSpPr txBox="1"/>
          <p:nvPr/>
        </p:nvSpPr>
        <p:spPr>
          <a:xfrm>
            <a:off x="3985971" y="4533048"/>
            <a:ext cx="109677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617E6"/>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Example:</a:t>
            </a:r>
          </a:p>
        </p:txBody>
      </p:sp>
      <p:sp>
        <p:nvSpPr>
          <p:cNvPr id="29" name="Content Placeholder 8">
            <a:extLst>
              <a:ext uri="{FF2B5EF4-FFF2-40B4-BE49-F238E27FC236}">
                <a16:creationId xmlns:a16="http://schemas.microsoft.com/office/drawing/2014/main" id="{26D72DF9-E758-9A46-87CE-99ABF4279B56}"/>
              </a:ext>
              <a:ext uri="{C183D7F6-B498-43B3-948B-1728B52AA6E4}">
                <adec:decorative xmlns:adec="http://schemas.microsoft.com/office/drawing/2017/decorative" val="1"/>
              </a:ext>
            </a:extLst>
          </p:cNvPr>
          <p:cNvSpPr txBox="1">
            <a:spLocks/>
          </p:cNvSpPr>
          <p:nvPr/>
        </p:nvSpPr>
        <p:spPr>
          <a:xfrm>
            <a:off x="419100" y="1528176"/>
            <a:ext cx="3195970" cy="3663992"/>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4D27AA"/>
                </a:solidFill>
                <a:effectLst/>
                <a:uLnTx/>
                <a:uFillTx/>
                <a:latin typeface="Amazon Ember Light" panose="020B0403020204020204" pitchFamily="34" charset="0"/>
              </a:rPr>
              <a:t>Choices made by using the</a:t>
            </a:r>
            <a:br>
              <a:rPr kumimoji="0" lang="en-US" sz="2000" b="1" i="0" u="none" strike="noStrike" kern="1200" cap="none" spc="0" normalizeH="0" baseline="0" noProof="0" dirty="0">
                <a:ln>
                  <a:noFill/>
                </a:ln>
                <a:solidFill>
                  <a:srgbClr val="4D27AA"/>
                </a:solidFill>
                <a:effectLst/>
                <a:uLnTx/>
                <a:uFillTx/>
                <a:latin typeface="Amazon Ember Light" panose="020B0403020204020204" pitchFamily="34" charset="0"/>
              </a:rPr>
            </a:br>
            <a:r>
              <a:rPr kumimoji="0" lang="en-US" sz="2000" b="1" i="0" u="none" strike="noStrike" kern="1200" cap="none" spc="0" normalizeH="0" baseline="0" noProof="0" dirty="0">
                <a:ln>
                  <a:noFill/>
                </a:ln>
                <a:solidFill>
                  <a:srgbClr val="4D27AA"/>
                </a:solidFill>
                <a:effectLst/>
                <a:uLnTx/>
                <a:uFillTx/>
                <a:latin typeface="Amazon Ember Light" panose="020B0403020204020204" pitchFamily="34" charset="0"/>
              </a:rPr>
              <a:t>Launch Instance Wizard:</a:t>
            </a:r>
            <a:br>
              <a:rPr kumimoji="0" lang="en-US" sz="2400" b="1" i="0" u="none" strike="noStrike" kern="1200" cap="none" spc="0" normalizeH="0" baseline="0" noProof="0" dirty="0">
                <a:ln>
                  <a:noFill/>
                </a:ln>
                <a:solidFill>
                  <a:srgbClr val="4D27AA"/>
                </a:solidFill>
                <a:effectLst/>
                <a:uLnTx/>
                <a:uFillTx/>
                <a:latin typeface="Amazon Ember Light" panose="020B0403020204020204" pitchFamily="34" charset="0"/>
              </a:rPr>
            </a:br>
            <a:endParaRPr kumimoji="0" lang="en-US" sz="2000" b="0" i="0" u="none" strike="noStrike" kern="1200" cap="none" spc="0" normalizeH="0" baseline="0" noProof="0" dirty="0">
              <a:ln>
                <a:noFill/>
              </a:ln>
              <a:solidFill>
                <a:srgbClr val="000000"/>
              </a:solidFill>
              <a:effectLst/>
              <a:uLnTx/>
              <a:uFillTx/>
              <a:latin typeface="Amazon Ember Light" panose="020B0403020204020204" pitchFamily="34" charset="0"/>
            </a:endParaRP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AMI</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Instance Type</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Network settings</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E617E6"/>
                </a:solidFill>
                <a:effectLst/>
                <a:uLnTx/>
                <a:uFillTx/>
                <a:latin typeface="Amazon Ember Light" panose="020B0403020204020204" pitchFamily="34" charset="0"/>
              </a:rPr>
              <a:t>IAM role</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User data</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Storage options</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Tags</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Security group</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Key pair</a:t>
            </a:r>
            <a:endParaRPr kumimoji="0" lang="en-US" sz="1800" b="1" i="0" u="none" strike="noStrike" kern="1200" cap="none" spc="0" normalizeH="0" baseline="0" noProof="0" dirty="0">
              <a:ln>
                <a:noFill/>
              </a:ln>
              <a:solidFill>
                <a:srgbClr val="000000"/>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5384315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42F421-A6EA-0E4B-8818-CBFE16940BF0}"/>
              </a:ext>
            </a:extLst>
          </p:cNvPr>
          <p:cNvSpPr>
            <a:spLocks noGrp="1"/>
          </p:cNvSpPr>
          <p:nvPr>
            <p:ph type="title"/>
          </p:nvPr>
        </p:nvSpPr>
        <p:spPr/>
        <p:txBody>
          <a:bodyPr/>
          <a:lstStyle/>
          <a:p>
            <a:r>
              <a:rPr lang="en-US" dirty="0"/>
              <a:t>5. User data script (optional)</a:t>
            </a:r>
          </a:p>
        </p:txBody>
      </p:sp>
      <p:sp>
        <p:nvSpPr>
          <p:cNvPr id="4" name="Slide Number Placeholder 3">
            <a:extLst>
              <a:ext uri="{FF2B5EF4-FFF2-40B4-BE49-F238E27FC236}">
                <a16:creationId xmlns:a16="http://schemas.microsoft.com/office/drawing/2014/main" id="{3DC8025C-12DF-0744-A30A-E9DDA2FE8DE8}"/>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10" name="Content Placeholder 9">
            <a:extLst>
              <a:ext uri="{FF2B5EF4-FFF2-40B4-BE49-F238E27FC236}">
                <a16:creationId xmlns:a16="http://schemas.microsoft.com/office/drawing/2014/main" id="{29FE78C7-DDB9-0344-97A0-68D195ABF113}"/>
              </a:ext>
            </a:extLst>
          </p:cNvPr>
          <p:cNvSpPr>
            <a:spLocks noGrp="1"/>
          </p:cNvSpPr>
          <p:nvPr>
            <p:ph idx="13"/>
          </p:nvPr>
        </p:nvSpPr>
        <p:spPr>
          <a:xfrm>
            <a:off x="3931920" y="3849095"/>
            <a:ext cx="7510134" cy="2309661"/>
          </a:xfrm>
        </p:spPr>
        <p:txBody>
          <a:bodyPr/>
          <a:lstStyle/>
          <a:p>
            <a:r>
              <a:rPr lang="en-US" sz="2000" dirty="0"/>
              <a:t>Optionally specify a user data script at instance launch </a:t>
            </a:r>
          </a:p>
          <a:p>
            <a:r>
              <a:rPr lang="en-US" sz="2000" dirty="0"/>
              <a:t>Use </a:t>
            </a:r>
            <a:r>
              <a:rPr lang="en-US" sz="2000" b="1" dirty="0">
                <a:solidFill>
                  <a:schemeClr val="accent5"/>
                </a:solidFill>
              </a:rPr>
              <a:t>user data </a:t>
            </a:r>
            <a:r>
              <a:rPr lang="en-US" sz="2000" dirty="0"/>
              <a:t>scripts</a:t>
            </a:r>
            <a:r>
              <a:rPr lang="en-US" sz="2000" b="1" dirty="0">
                <a:solidFill>
                  <a:schemeClr val="accent5"/>
                </a:solidFill>
              </a:rPr>
              <a:t> </a:t>
            </a:r>
            <a:r>
              <a:rPr lang="en-US" sz="2000" dirty="0"/>
              <a:t>to customize the runtime environment of your instance</a:t>
            </a:r>
          </a:p>
          <a:p>
            <a:pPr lvl="1"/>
            <a:r>
              <a:rPr lang="en-US" sz="1800" dirty="0">
                <a:solidFill>
                  <a:schemeClr val="accent6"/>
                </a:solidFill>
              </a:rPr>
              <a:t>Script executes the first time the instance starts</a:t>
            </a:r>
            <a:endParaRPr lang="en-US" sz="1600" dirty="0"/>
          </a:p>
          <a:p>
            <a:r>
              <a:rPr lang="en-US" sz="2000" dirty="0"/>
              <a:t>Can be used strategically</a:t>
            </a:r>
          </a:p>
          <a:p>
            <a:pPr lvl="1"/>
            <a:r>
              <a:rPr lang="en-US" sz="1800" dirty="0"/>
              <a:t>For example, reduce the number of custom AMIs that you build and maintain</a:t>
            </a:r>
          </a:p>
          <a:p>
            <a:pPr marL="457200" lvl="1" indent="0">
              <a:buNone/>
            </a:pPr>
            <a:endParaRPr lang="en-US" sz="1800" dirty="0"/>
          </a:p>
        </p:txBody>
      </p:sp>
      <p:sp>
        <p:nvSpPr>
          <p:cNvPr id="2" name="Footer Placeholder 1">
            <a:extLst>
              <a:ext uri="{FF2B5EF4-FFF2-40B4-BE49-F238E27FC236}">
                <a16:creationId xmlns:a16="http://schemas.microsoft.com/office/drawing/2014/main" id="{727AEF71-4056-C047-BBC7-E231CF623D4C}"/>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grpSp>
        <p:nvGrpSpPr>
          <p:cNvPr id="28" name="Group 27" descr="daigram showing an AMI on the left, with an arrow point to a running instance. The arrow shows a user data script on top of it with three lines of code (code discussed in the notes below this slide).">
            <a:extLst>
              <a:ext uri="{FF2B5EF4-FFF2-40B4-BE49-F238E27FC236}">
                <a16:creationId xmlns:a16="http://schemas.microsoft.com/office/drawing/2014/main" id="{83924710-65D2-8D4D-A75F-CFB2A561836F}"/>
              </a:ext>
            </a:extLst>
          </p:cNvPr>
          <p:cNvGrpSpPr/>
          <p:nvPr/>
        </p:nvGrpSpPr>
        <p:grpSpPr>
          <a:xfrm>
            <a:off x="4547317" y="1443189"/>
            <a:ext cx="6099091" cy="2106175"/>
            <a:chOff x="4547317" y="1443189"/>
            <a:chExt cx="6099091" cy="2106175"/>
          </a:xfrm>
        </p:grpSpPr>
        <p:cxnSp>
          <p:nvCxnSpPr>
            <p:cNvPr id="5" name="Straight Arrow Connector 4">
              <a:extLst>
                <a:ext uri="{FF2B5EF4-FFF2-40B4-BE49-F238E27FC236}">
                  <a16:creationId xmlns:a16="http://schemas.microsoft.com/office/drawing/2014/main" id="{7CFA2A0A-6DAB-3D48-96C0-18EA633610B6}"/>
                </a:ext>
              </a:extLst>
            </p:cNvPr>
            <p:cNvCxnSpPr>
              <a:cxnSpLocks/>
            </p:cNvCxnSpPr>
            <p:nvPr/>
          </p:nvCxnSpPr>
          <p:spPr>
            <a:xfrm flipV="1">
              <a:off x="5646970" y="2393518"/>
              <a:ext cx="3660924" cy="3583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736C2FA-C4DB-5844-B150-219C79B96997}"/>
                </a:ext>
              </a:extLst>
            </p:cNvPr>
            <p:cNvSpPr txBox="1"/>
            <p:nvPr/>
          </p:nvSpPr>
          <p:spPr>
            <a:xfrm>
              <a:off x="4547317" y="2892927"/>
              <a:ext cx="139150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24" name="TextBox 23">
              <a:extLst>
                <a:ext uri="{FF2B5EF4-FFF2-40B4-BE49-F238E27FC236}">
                  <a16:creationId xmlns:a16="http://schemas.microsoft.com/office/drawing/2014/main" id="{D56F5C00-4102-DA47-81E6-825B32C6ACA1}"/>
                </a:ext>
              </a:extLst>
            </p:cNvPr>
            <p:cNvSpPr txBox="1"/>
            <p:nvPr/>
          </p:nvSpPr>
          <p:spPr>
            <a:xfrm>
              <a:off x="8914201" y="2841478"/>
              <a:ext cx="1732207"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Running </a:t>
              </a:r>
              <a:br>
                <a:rPr kumimoji="0" lang="en-US" sz="20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20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EC2 instance</a:t>
              </a:r>
            </a:p>
          </p:txBody>
        </p:sp>
        <p:sp>
          <p:nvSpPr>
            <p:cNvPr id="20" name="Rectangle 19">
              <a:extLst>
                <a:ext uri="{FF2B5EF4-FFF2-40B4-BE49-F238E27FC236}">
                  <a16:creationId xmlns:a16="http://schemas.microsoft.com/office/drawing/2014/main" id="{DA350BEB-22F6-6C4A-AC8E-8A2160DF44E9}"/>
                </a:ext>
              </a:extLst>
            </p:cNvPr>
            <p:cNvSpPr/>
            <p:nvPr/>
          </p:nvSpPr>
          <p:spPr>
            <a:xfrm>
              <a:off x="5948320" y="1855014"/>
              <a:ext cx="2920568" cy="1402165"/>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21" name="TextBox 20">
              <a:extLst>
                <a:ext uri="{FF2B5EF4-FFF2-40B4-BE49-F238E27FC236}">
                  <a16:creationId xmlns:a16="http://schemas.microsoft.com/office/drawing/2014/main" id="{65DEB42B-78C8-5A40-B224-42AF44F844F5}"/>
                </a:ext>
              </a:extLst>
            </p:cNvPr>
            <p:cNvSpPr txBox="1"/>
            <p:nvPr/>
          </p:nvSpPr>
          <p:spPr>
            <a:xfrm>
              <a:off x="6641138" y="1443189"/>
              <a:ext cx="139150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User data</a:t>
              </a:r>
            </a:p>
          </p:txBody>
        </p:sp>
        <p:sp>
          <p:nvSpPr>
            <p:cNvPr id="22" name="Rectangle 21">
              <a:extLst>
                <a:ext uri="{FF2B5EF4-FFF2-40B4-BE49-F238E27FC236}">
                  <a16:creationId xmlns:a16="http://schemas.microsoft.com/office/drawing/2014/main" id="{02DACCA5-FEE5-9D4C-A485-D17CBCA823E0}"/>
                </a:ext>
              </a:extLst>
            </p:cNvPr>
            <p:cNvSpPr/>
            <p:nvPr/>
          </p:nvSpPr>
          <p:spPr>
            <a:xfrm>
              <a:off x="6127833" y="1913362"/>
              <a:ext cx="2600309" cy="1159933"/>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Lucida Console" panose="020B0609040504020204" pitchFamily="49" charset="0"/>
                  <a:ea typeface="+mn-ea"/>
                  <a:cs typeface="Courier New" panose="02070309020205020404" pitchFamily="49" charset="0"/>
                </a:rPr>
                <a:t>#!/bin/bash</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Lucida Console" panose="020B0609040504020204" pitchFamily="49" charset="0"/>
                  <a:ea typeface="+mn-ea"/>
                  <a:cs typeface="Courier New" panose="02070309020205020404" pitchFamily="49" charset="0"/>
                </a:rPr>
                <a:t>yum update –y</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Lucida Console" panose="020B0609040504020204" pitchFamily="49" charset="0"/>
                  <a:ea typeface="+mn-ea"/>
                  <a:cs typeface="Courier New" panose="02070309020205020404" pitchFamily="49" charset="0"/>
                </a:rPr>
                <a:t>yum install -y wget</a:t>
              </a:r>
            </a:p>
          </p:txBody>
        </p:sp>
        <p:pic>
          <p:nvPicPr>
            <p:cNvPr id="25" name="Graphic 24">
              <a:extLst>
                <a:ext uri="{FF2B5EF4-FFF2-40B4-BE49-F238E27FC236}">
                  <a16:creationId xmlns:a16="http://schemas.microsoft.com/office/drawing/2014/main" id="{F6F4CFBE-6043-774D-A7FD-97F357C81A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04732" y="2008229"/>
              <a:ext cx="842238" cy="842238"/>
            </a:xfrm>
            <a:prstGeom prst="rect">
              <a:avLst/>
            </a:prstGeom>
          </p:spPr>
        </p:pic>
        <p:pic>
          <p:nvPicPr>
            <p:cNvPr id="26" name="Graphic 25">
              <a:extLst>
                <a:ext uri="{FF2B5EF4-FFF2-40B4-BE49-F238E27FC236}">
                  <a16:creationId xmlns:a16="http://schemas.microsoft.com/office/drawing/2014/main" id="{67A70AD0-1CED-F749-8727-5BC28B2B2C2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07894" y="1967853"/>
              <a:ext cx="851329" cy="851329"/>
            </a:xfrm>
            <a:prstGeom prst="rect">
              <a:avLst/>
            </a:prstGeom>
          </p:spPr>
        </p:pic>
      </p:grpSp>
      <p:sp>
        <p:nvSpPr>
          <p:cNvPr id="29" name="Content Placeholder 8">
            <a:extLst>
              <a:ext uri="{FF2B5EF4-FFF2-40B4-BE49-F238E27FC236}">
                <a16:creationId xmlns:a16="http://schemas.microsoft.com/office/drawing/2014/main" id="{A9A63986-A567-A74D-96CD-227FBA564A9E}"/>
              </a:ext>
              <a:ext uri="{C183D7F6-B498-43B3-948B-1728B52AA6E4}">
                <adec:decorative xmlns:adec="http://schemas.microsoft.com/office/drawing/2017/decorative" val="1"/>
              </a:ext>
            </a:extLst>
          </p:cNvPr>
          <p:cNvSpPr txBox="1">
            <a:spLocks/>
          </p:cNvSpPr>
          <p:nvPr/>
        </p:nvSpPr>
        <p:spPr>
          <a:xfrm>
            <a:off x="419100" y="1528176"/>
            <a:ext cx="3195970" cy="3663992"/>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4D27AA"/>
                </a:solidFill>
                <a:effectLst/>
                <a:uLnTx/>
                <a:uFillTx/>
                <a:latin typeface="Amazon Ember Light" panose="020B0403020204020204" pitchFamily="34" charset="0"/>
              </a:rPr>
              <a:t>Choices made by using the</a:t>
            </a:r>
            <a:br>
              <a:rPr kumimoji="0" lang="en-US" sz="2000" b="1" i="0" u="none" strike="noStrike" kern="1200" cap="none" spc="0" normalizeH="0" baseline="0" noProof="0" dirty="0">
                <a:ln>
                  <a:noFill/>
                </a:ln>
                <a:solidFill>
                  <a:srgbClr val="4D27AA"/>
                </a:solidFill>
                <a:effectLst/>
                <a:uLnTx/>
                <a:uFillTx/>
                <a:latin typeface="Amazon Ember Light" panose="020B0403020204020204" pitchFamily="34" charset="0"/>
              </a:rPr>
            </a:br>
            <a:r>
              <a:rPr kumimoji="0" lang="en-US" sz="2000" b="1" i="0" u="none" strike="noStrike" kern="1200" cap="none" spc="0" normalizeH="0" baseline="0" noProof="0" dirty="0">
                <a:ln>
                  <a:noFill/>
                </a:ln>
                <a:solidFill>
                  <a:srgbClr val="4D27AA"/>
                </a:solidFill>
                <a:effectLst/>
                <a:uLnTx/>
                <a:uFillTx/>
                <a:latin typeface="Amazon Ember Light" panose="020B0403020204020204" pitchFamily="34" charset="0"/>
              </a:rPr>
              <a:t>Launch Instance Wizard:</a:t>
            </a:r>
            <a:br>
              <a:rPr kumimoji="0" lang="en-US" sz="2400" b="1" i="0" u="none" strike="noStrike" kern="1200" cap="none" spc="0" normalizeH="0" baseline="0" noProof="0" dirty="0">
                <a:ln>
                  <a:noFill/>
                </a:ln>
                <a:solidFill>
                  <a:srgbClr val="4D27AA"/>
                </a:solidFill>
                <a:effectLst/>
                <a:uLnTx/>
                <a:uFillTx/>
                <a:latin typeface="Amazon Ember Light" panose="020B0403020204020204" pitchFamily="34" charset="0"/>
              </a:rPr>
            </a:br>
            <a:endParaRPr kumimoji="0" lang="en-US" sz="2000" b="0" i="0" u="none" strike="noStrike" kern="1200" cap="none" spc="0" normalizeH="0" baseline="0" noProof="0" dirty="0">
              <a:ln>
                <a:noFill/>
              </a:ln>
              <a:solidFill>
                <a:srgbClr val="000000"/>
              </a:solidFill>
              <a:effectLst/>
              <a:uLnTx/>
              <a:uFillTx/>
              <a:latin typeface="Amazon Ember Light" panose="020B0403020204020204" pitchFamily="34" charset="0"/>
            </a:endParaRP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AMI</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Instance Type</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Network settings</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IAM role</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E617E6"/>
                </a:solidFill>
                <a:effectLst/>
                <a:uLnTx/>
                <a:uFillTx/>
                <a:latin typeface="Amazon Ember Light" panose="020B0403020204020204" pitchFamily="34" charset="0"/>
              </a:rPr>
              <a:t>User data</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Storage options</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Tags</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Security group</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Key pair</a:t>
            </a:r>
            <a:endParaRPr kumimoji="0" lang="en-US" sz="1800" b="1" i="0" u="none" strike="noStrike" kern="1200" cap="none" spc="0" normalizeH="0" baseline="0" noProof="0" dirty="0">
              <a:ln>
                <a:noFill/>
              </a:ln>
              <a:solidFill>
                <a:srgbClr val="000000"/>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11273135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42F421-A6EA-0E4B-8818-CBFE16940BF0}"/>
              </a:ext>
            </a:extLst>
          </p:cNvPr>
          <p:cNvSpPr>
            <a:spLocks noGrp="1"/>
          </p:cNvSpPr>
          <p:nvPr>
            <p:ph type="title"/>
          </p:nvPr>
        </p:nvSpPr>
        <p:spPr/>
        <p:txBody>
          <a:bodyPr/>
          <a:lstStyle/>
          <a:p>
            <a:r>
              <a:rPr lang="en-US" dirty="0"/>
              <a:t>6. Specify storage</a:t>
            </a:r>
          </a:p>
        </p:txBody>
      </p:sp>
      <p:sp>
        <p:nvSpPr>
          <p:cNvPr id="4" name="Slide Number Placeholder 3">
            <a:extLst>
              <a:ext uri="{FF2B5EF4-FFF2-40B4-BE49-F238E27FC236}">
                <a16:creationId xmlns:a16="http://schemas.microsoft.com/office/drawing/2014/main" id="{3DC8025C-12DF-0744-A30A-E9DDA2FE8DE8}"/>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10" name="Content Placeholder 9">
            <a:extLst>
              <a:ext uri="{FF2B5EF4-FFF2-40B4-BE49-F238E27FC236}">
                <a16:creationId xmlns:a16="http://schemas.microsoft.com/office/drawing/2014/main" id="{29FE78C7-DDB9-0344-97A0-68D195ABF113}"/>
              </a:ext>
            </a:extLst>
          </p:cNvPr>
          <p:cNvSpPr>
            <a:spLocks noGrp="1"/>
          </p:cNvSpPr>
          <p:nvPr>
            <p:ph idx="13"/>
          </p:nvPr>
        </p:nvSpPr>
        <p:spPr>
          <a:xfrm>
            <a:off x="3931920" y="1524228"/>
            <a:ext cx="6767748" cy="4648788"/>
          </a:xfrm>
        </p:spPr>
        <p:txBody>
          <a:bodyPr/>
          <a:lstStyle/>
          <a:p>
            <a:pPr marL="287338" indent="-268288"/>
            <a:r>
              <a:rPr lang="en-US" sz="2400" dirty="0"/>
              <a:t>Configure the </a:t>
            </a:r>
            <a:r>
              <a:rPr lang="en-US" sz="2400" dirty="0">
                <a:solidFill>
                  <a:schemeClr val="accent6"/>
                </a:solidFill>
              </a:rPr>
              <a:t>root volume</a:t>
            </a:r>
          </a:p>
          <a:p>
            <a:pPr marL="744538" lvl="1" indent="-268288"/>
            <a:r>
              <a:rPr lang="en-US" sz="2000" dirty="0"/>
              <a:t> Where the guest operating system is installed</a:t>
            </a:r>
          </a:p>
          <a:p>
            <a:pPr marL="287338" indent="-268288"/>
            <a:r>
              <a:rPr lang="en-US" sz="2400" dirty="0"/>
              <a:t>Attach </a:t>
            </a:r>
            <a:r>
              <a:rPr lang="en-US" sz="2400" dirty="0">
                <a:solidFill>
                  <a:schemeClr val="accent6"/>
                </a:solidFill>
              </a:rPr>
              <a:t>additional storage volumes</a:t>
            </a:r>
            <a:r>
              <a:rPr lang="en-US" sz="2400" dirty="0"/>
              <a:t> (optional)</a:t>
            </a:r>
          </a:p>
          <a:p>
            <a:pPr marL="744538" lvl="1" indent="-268288"/>
            <a:r>
              <a:rPr lang="en-US" sz="2000" dirty="0"/>
              <a:t>AMI might already include more than one volume</a:t>
            </a:r>
          </a:p>
          <a:p>
            <a:pPr marL="287338" indent="-268288"/>
            <a:r>
              <a:rPr lang="en-US" sz="2400" dirty="0"/>
              <a:t>For each volume, specify:</a:t>
            </a:r>
          </a:p>
          <a:p>
            <a:pPr marL="744538" lvl="1" indent="-268288"/>
            <a:r>
              <a:rPr lang="en-US" sz="2000" dirty="0"/>
              <a:t>The </a:t>
            </a:r>
            <a:r>
              <a:rPr lang="en-US" sz="2000" b="1" dirty="0">
                <a:solidFill>
                  <a:schemeClr val="accent5"/>
                </a:solidFill>
              </a:rPr>
              <a:t>size</a:t>
            </a:r>
            <a:r>
              <a:rPr lang="en-US" sz="2000" dirty="0"/>
              <a:t> of the disk (in GB)</a:t>
            </a:r>
          </a:p>
          <a:p>
            <a:pPr marL="744538" lvl="1" indent="-268288"/>
            <a:r>
              <a:rPr lang="en-US" sz="2000" dirty="0"/>
              <a:t>The </a:t>
            </a:r>
            <a:r>
              <a:rPr lang="en-US" sz="2000" b="1" dirty="0">
                <a:solidFill>
                  <a:schemeClr val="accent5"/>
                </a:solidFill>
              </a:rPr>
              <a:t>volume type</a:t>
            </a:r>
          </a:p>
          <a:p>
            <a:pPr marL="1201738" lvl="2" indent="-268288"/>
            <a:r>
              <a:rPr lang="en-US" sz="1800" dirty="0"/>
              <a:t>Different types of solid state drives (SSDs) and hard disk drives (HDDs) are available</a:t>
            </a:r>
          </a:p>
          <a:p>
            <a:pPr marL="744538" lvl="1" indent="-268288"/>
            <a:r>
              <a:rPr lang="en-US" sz="2000" dirty="0"/>
              <a:t>If the volume will be deleted when the instance is terminated</a:t>
            </a:r>
          </a:p>
          <a:p>
            <a:pPr marL="744538" lvl="1" indent="-268288"/>
            <a:r>
              <a:rPr lang="en-US" sz="2000" dirty="0"/>
              <a:t>If </a:t>
            </a:r>
            <a:r>
              <a:rPr lang="en-US" sz="2000" b="1" dirty="0">
                <a:solidFill>
                  <a:schemeClr val="accent5"/>
                </a:solidFill>
              </a:rPr>
              <a:t>encryption</a:t>
            </a:r>
            <a:r>
              <a:rPr lang="en-US" sz="2000" dirty="0"/>
              <a:t> should be used</a:t>
            </a:r>
          </a:p>
        </p:txBody>
      </p:sp>
      <p:sp>
        <p:nvSpPr>
          <p:cNvPr id="2" name="Footer Placeholder 1">
            <a:extLst>
              <a:ext uri="{FF2B5EF4-FFF2-40B4-BE49-F238E27FC236}">
                <a16:creationId xmlns:a16="http://schemas.microsoft.com/office/drawing/2014/main" id="{727AEF71-4056-C047-BBC7-E231CF623D4C}"/>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pic>
        <p:nvPicPr>
          <p:cNvPr id="16" name="Graphic 15">
            <a:extLst>
              <a:ext uri="{FF2B5EF4-FFF2-40B4-BE49-F238E27FC236}">
                <a16:creationId xmlns:a16="http://schemas.microsoft.com/office/drawing/2014/main" id="{37277187-0CBC-3647-A0AB-8E468DECC8D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99668" y="1524228"/>
            <a:ext cx="914400" cy="914400"/>
          </a:xfrm>
          <a:prstGeom prst="rect">
            <a:avLst/>
          </a:prstGeom>
        </p:spPr>
      </p:pic>
      <p:pic>
        <p:nvPicPr>
          <p:cNvPr id="17" name="Graphic 16">
            <a:extLst>
              <a:ext uri="{FF2B5EF4-FFF2-40B4-BE49-F238E27FC236}">
                <a16:creationId xmlns:a16="http://schemas.microsoft.com/office/drawing/2014/main" id="{FCE0DB5B-3CBC-FB4B-B0A8-3607409136A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53348" y="2700248"/>
            <a:ext cx="807039" cy="807039"/>
          </a:xfrm>
          <a:prstGeom prst="rect">
            <a:avLst/>
          </a:prstGeom>
        </p:spPr>
      </p:pic>
      <p:sp>
        <p:nvSpPr>
          <p:cNvPr id="20" name="Content Placeholder 8">
            <a:extLst>
              <a:ext uri="{FF2B5EF4-FFF2-40B4-BE49-F238E27FC236}">
                <a16:creationId xmlns:a16="http://schemas.microsoft.com/office/drawing/2014/main" id="{52E825D5-0043-8F4A-B6CC-635D30D85B49}"/>
              </a:ext>
              <a:ext uri="{C183D7F6-B498-43B3-948B-1728B52AA6E4}">
                <adec:decorative xmlns:adec="http://schemas.microsoft.com/office/drawing/2017/decorative" val="1"/>
              </a:ext>
            </a:extLst>
          </p:cNvPr>
          <p:cNvSpPr txBox="1">
            <a:spLocks/>
          </p:cNvSpPr>
          <p:nvPr/>
        </p:nvSpPr>
        <p:spPr>
          <a:xfrm>
            <a:off x="419100" y="1528176"/>
            <a:ext cx="3195970" cy="3663992"/>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4D27AA"/>
                </a:solidFill>
                <a:effectLst/>
                <a:uLnTx/>
                <a:uFillTx/>
                <a:latin typeface="Amazon Ember Light" panose="020B0403020204020204" pitchFamily="34" charset="0"/>
              </a:rPr>
              <a:t>Choices made by using the</a:t>
            </a:r>
            <a:br>
              <a:rPr kumimoji="0" lang="en-US" sz="2000" b="1" i="0" u="none" strike="noStrike" kern="1200" cap="none" spc="0" normalizeH="0" baseline="0" noProof="0" dirty="0">
                <a:ln>
                  <a:noFill/>
                </a:ln>
                <a:solidFill>
                  <a:srgbClr val="4D27AA"/>
                </a:solidFill>
                <a:effectLst/>
                <a:uLnTx/>
                <a:uFillTx/>
                <a:latin typeface="Amazon Ember Light" panose="020B0403020204020204" pitchFamily="34" charset="0"/>
              </a:rPr>
            </a:br>
            <a:r>
              <a:rPr kumimoji="0" lang="en-US" sz="2000" b="1" i="0" u="none" strike="noStrike" kern="1200" cap="none" spc="0" normalizeH="0" baseline="0" noProof="0" dirty="0">
                <a:ln>
                  <a:noFill/>
                </a:ln>
                <a:solidFill>
                  <a:srgbClr val="4D27AA"/>
                </a:solidFill>
                <a:effectLst/>
                <a:uLnTx/>
                <a:uFillTx/>
                <a:latin typeface="Amazon Ember Light" panose="020B0403020204020204" pitchFamily="34" charset="0"/>
              </a:rPr>
              <a:t>Launch Instance Wizard:</a:t>
            </a:r>
            <a:br>
              <a:rPr kumimoji="0" lang="en-US" sz="2400" b="1" i="0" u="none" strike="noStrike" kern="1200" cap="none" spc="0" normalizeH="0" baseline="0" noProof="0" dirty="0">
                <a:ln>
                  <a:noFill/>
                </a:ln>
                <a:solidFill>
                  <a:srgbClr val="4D27AA"/>
                </a:solidFill>
                <a:effectLst/>
                <a:uLnTx/>
                <a:uFillTx/>
                <a:latin typeface="Amazon Ember Light" panose="020B0403020204020204" pitchFamily="34" charset="0"/>
              </a:rPr>
            </a:br>
            <a:endParaRPr kumimoji="0" lang="en-US" sz="2000" b="0" i="0" u="none" strike="noStrike" kern="1200" cap="none" spc="0" normalizeH="0" baseline="0" noProof="0" dirty="0">
              <a:ln>
                <a:noFill/>
              </a:ln>
              <a:solidFill>
                <a:srgbClr val="000000"/>
              </a:solidFill>
              <a:effectLst/>
              <a:uLnTx/>
              <a:uFillTx/>
              <a:latin typeface="Amazon Ember Light" panose="020B0403020204020204" pitchFamily="34" charset="0"/>
            </a:endParaRP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AMI</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Instance Type</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Network settings</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IAM role</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User data</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E617E6"/>
                </a:solidFill>
                <a:effectLst/>
                <a:uLnTx/>
                <a:uFillTx/>
                <a:latin typeface="Amazon Ember Light" panose="020B0403020204020204" pitchFamily="34" charset="0"/>
              </a:rPr>
              <a:t>Storage options</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Tags</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Security group</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Key pair</a:t>
            </a:r>
            <a:endParaRPr kumimoji="0" lang="en-US" sz="1800" b="1" i="0" u="none" strike="noStrike" kern="1200" cap="none" spc="0" normalizeH="0" baseline="0" noProof="0" dirty="0">
              <a:ln>
                <a:noFill/>
              </a:ln>
              <a:solidFill>
                <a:srgbClr val="000000"/>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9840296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C90F2-CAB3-DC42-A9E1-3388BB0E2AFA}"/>
              </a:ext>
            </a:extLst>
          </p:cNvPr>
          <p:cNvSpPr>
            <a:spLocks noGrp="1"/>
          </p:cNvSpPr>
          <p:nvPr>
            <p:ph type="title"/>
          </p:nvPr>
        </p:nvSpPr>
        <p:spPr/>
        <p:txBody>
          <a:bodyPr/>
          <a:lstStyle/>
          <a:p>
            <a:r>
              <a:rPr lang="en-US" dirty="0"/>
              <a:t>Amazon EC2 storage options</a:t>
            </a:r>
          </a:p>
        </p:txBody>
      </p:sp>
      <p:sp>
        <p:nvSpPr>
          <p:cNvPr id="12" name="Content Placeholder 11">
            <a:extLst>
              <a:ext uri="{FF2B5EF4-FFF2-40B4-BE49-F238E27FC236}">
                <a16:creationId xmlns:a16="http://schemas.microsoft.com/office/drawing/2014/main" id="{E6B637D2-1856-B04F-89E5-B08E36BF3D36}"/>
              </a:ext>
            </a:extLst>
          </p:cNvPr>
          <p:cNvSpPr>
            <a:spLocks noGrp="1"/>
          </p:cNvSpPr>
          <p:nvPr>
            <p:ph idx="1"/>
          </p:nvPr>
        </p:nvSpPr>
        <p:spPr>
          <a:xfrm>
            <a:off x="419100" y="1528175"/>
            <a:ext cx="8482853" cy="4648788"/>
          </a:xfrm>
        </p:spPr>
        <p:txBody>
          <a:bodyPr/>
          <a:lstStyle/>
          <a:p>
            <a:r>
              <a:rPr lang="en-US" sz="2400" b="1" dirty="0">
                <a:solidFill>
                  <a:schemeClr val="accent5"/>
                </a:solidFill>
              </a:rPr>
              <a:t>Amazon Elastic Block Store (Amazon EBS) – </a:t>
            </a:r>
          </a:p>
          <a:p>
            <a:pPr lvl="1"/>
            <a:r>
              <a:rPr lang="en-US" sz="2000" dirty="0">
                <a:solidFill>
                  <a:schemeClr val="accent6"/>
                </a:solidFill>
              </a:rPr>
              <a:t>Durable</a:t>
            </a:r>
            <a:r>
              <a:rPr lang="en-US" sz="2000" dirty="0"/>
              <a:t>, block-level storage volumes.</a:t>
            </a:r>
          </a:p>
          <a:p>
            <a:pPr lvl="1"/>
            <a:r>
              <a:rPr lang="en-US" sz="2000" dirty="0"/>
              <a:t>You can stop the instance and start it again, and the data will still be there.</a:t>
            </a:r>
          </a:p>
          <a:p>
            <a:r>
              <a:rPr lang="en-US" sz="2400" b="1" dirty="0">
                <a:solidFill>
                  <a:schemeClr val="accent5"/>
                </a:solidFill>
              </a:rPr>
              <a:t>Amazon EC2 Instance Store – </a:t>
            </a:r>
          </a:p>
          <a:p>
            <a:pPr lvl="1"/>
            <a:r>
              <a:rPr lang="en-US" sz="2000" dirty="0">
                <a:solidFill>
                  <a:schemeClr val="accent6"/>
                </a:solidFill>
              </a:rPr>
              <a:t>Ephemeral</a:t>
            </a:r>
            <a:r>
              <a:rPr lang="en-US" sz="2000" dirty="0"/>
              <a:t> storage is provided on disks that are attached to the host computer where the EC2 instance is running.</a:t>
            </a:r>
          </a:p>
          <a:p>
            <a:pPr lvl="1"/>
            <a:r>
              <a:rPr lang="en-US" sz="2000" dirty="0">
                <a:solidFill>
                  <a:schemeClr val="accent6"/>
                </a:solidFill>
              </a:rPr>
              <a:t>If the instance stops, data stored here is deleted.</a:t>
            </a:r>
          </a:p>
          <a:p>
            <a:r>
              <a:rPr lang="en-US" sz="2400" dirty="0"/>
              <a:t>Other options for storage (not for the root volume) – </a:t>
            </a:r>
          </a:p>
          <a:p>
            <a:pPr lvl="1"/>
            <a:r>
              <a:rPr lang="en-US" sz="2000" dirty="0"/>
              <a:t>Mount an </a:t>
            </a:r>
            <a:r>
              <a:rPr lang="en-US" sz="2000" b="1" dirty="0">
                <a:solidFill>
                  <a:schemeClr val="accent5"/>
                </a:solidFill>
              </a:rPr>
              <a:t>Amazon Elastic File System (Amazon EFS) </a:t>
            </a:r>
            <a:r>
              <a:rPr lang="en-US" sz="2000" dirty="0"/>
              <a:t>file system.</a:t>
            </a:r>
          </a:p>
          <a:p>
            <a:pPr lvl="1"/>
            <a:r>
              <a:rPr lang="en-US" sz="2000" dirty="0"/>
              <a:t>Connect to </a:t>
            </a:r>
            <a:r>
              <a:rPr lang="en-US" sz="2000" b="1" dirty="0">
                <a:solidFill>
                  <a:schemeClr val="accent5"/>
                </a:solidFill>
              </a:rPr>
              <a:t>Amazon Simple Storage Service (Amazon S3)</a:t>
            </a:r>
            <a:r>
              <a:rPr lang="en-US" sz="2000" dirty="0"/>
              <a:t>.</a:t>
            </a:r>
            <a:r>
              <a:rPr lang="en-US" sz="2000" b="1" dirty="0">
                <a:solidFill>
                  <a:schemeClr val="accent5"/>
                </a:solidFill>
              </a:rPr>
              <a:t> </a:t>
            </a:r>
          </a:p>
        </p:txBody>
      </p:sp>
      <p:sp>
        <p:nvSpPr>
          <p:cNvPr id="4" name="Slide Number Placeholder 3">
            <a:extLst>
              <a:ext uri="{FF2B5EF4-FFF2-40B4-BE49-F238E27FC236}">
                <a16:creationId xmlns:a16="http://schemas.microsoft.com/office/drawing/2014/main" id="{AF648993-4880-6148-880D-2AE1FFA1A639}"/>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6" name="Footer Placeholder 5">
            <a:extLst>
              <a:ext uri="{FF2B5EF4-FFF2-40B4-BE49-F238E27FC236}">
                <a16:creationId xmlns:a16="http://schemas.microsoft.com/office/drawing/2014/main" id="{F9353EEE-5C74-0047-94FB-08D4F1D2BBA2}"/>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1801558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C8C114-ECD1-8C41-9770-E099B38577DC}"/>
              </a:ext>
            </a:extLst>
          </p:cNvPr>
          <p:cNvSpPr>
            <a:spLocks noGrp="1"/>
          </p:cNvSpPr>
          <p:nvPr>
            <p:ph type="title"/>
          </p:nvPr>
        </p:nvSpPr>
        <p:spPr/>
        <p:txBody>
          <a:bodyPr/>
          <a:lstStyle/>
          <a:p>
            <a:r>
              <a:rPr lang="en-US" dirty="0"/>
              <a:t>Example storage options</a:t>
            </a:r>
          </a:p>
        </p:txBody>
      </p:sp>
      <p:sp>
        <p:nvSpPr>
          <p:cNvPr id="50" name="Content Placeholder 49">
            <a:extLst>
              <a:ext uri="{FF2B5EF4-FFF2-40B4-BE49-F238E27FC236}">
                <a16:creationId xmlns:a16="http://schemas.microsoft.com/office/drawing/2014/main" id="{F48E2713-88E9-AA43-99F3-73BB63424EAE}"/>
              </a:ext>
            </a:extLst>
          </p:cNvPr>
          <p:cNvSpPr>
            <a:spLocks noGrp="1"/>
          </p:cNvSpPr>
          <p:nvPr>
            <p:ph idx="1"/>
          </p:nvPr>
        </p:nvSpPr>
        <p:spPr>
          <a:xfrm>
            <a:off x="419100" y="1528174"/>
            <a:ext cx="4123989" cy="4828175"/>
          </a:xfrm>
        </p:spPr>
        <p:txBody>
          <a:bodyPr/>
          <a:lstStyle/>
          <a:p>
            <a:r>
              <a:rPr lang="en-US" sz="2400" b="1" dirty="0">
                <a:solidFill>
                  <a:schemeClr val="accent5"/>
                </a:solidFill>
              </a:rPr>
              <a:t>Instance 1</a:t>
            </a:r>
            <a:r>
              <a:rPr lang="en-US" sz="2400" dirty="0"/>
              <a:t> characteristics – </a:t>
            </a:r>
          </a:p>
          <a:p>
            <a:pPr lvl="1"/>
            <a:r>
              <a:rPr lang="en-US" sz="1800" dirty="0"/>
              <a:t>It has an </a:t>
            </a:r>
            <a:r>
              <a:rPr lang="en-US" sz="1800" b="1" dirty="0"/>
              <a:t>Amazon EBS</a:t>
            </a:r>
            <a:r>
              <a:rPr lang="en-US" sz="1800" dirty="0"/>
              <a:t> </a:t>
            </a:r>
            <a:r>
              <a:rPr lang="en-US" sz="1800" i="1" dirty="0"/>
              <a:t>root volume</a:t>
            </a:r>
            <a:r>
              <a:rPr lang="en-US" sz="1800" dirty="0"/>
              <a:t> type for the operating system.</a:t>
            </a:r>
          </a:p>
          <a:p>
            <a:pPr lvl="1"/>
            <a:r>
              <a:rPr lang="en-US" sz="1800" dirty="0">
                <a:solidFill>
                  <a:schemeClr val="accent6"/>
                </a:solidFill>
              </a:rPr>
              <a:t>What will happen if the instance is stopped and then started again?</a:t>
            </a:r>
          </a:p>
          <a:p>
            <a:pPr marL="457200" lvl="1" indent="0">
              <a:buNone/>
            </a:pPr>
            <a:endParaRPr lang="en-US" sz="1800" dirty="0"/>
          </a:p>
          <a:p>
            <a:r>
              <a:rPr lang="en-US" sz="2400" b="1" dirty="0">
                <a:solidFill>
                  <a:schemeClr val="accent5"/>
                </a:solidFill>
              </a:rPr>
              <a:t>Instance 2</a:t>
            </a:r>
            <a:r>
              <a:rPr lang="en-US" sz="2400" dirty="0"/>
              <a:t> characteristics – </a:t>
            </a:r>
          </a:p>
          <a:p>
            <a:pPr lvl="1"/>
            <a:r>
              <a:rPr lang="en-US" sz="1800" dirty="0"/>
              <a:t>It has an </a:t>
            </a:r>
            <a:r>
              <a:rPr lang="en-US" sz="1800" b="1" dirty="0"/>
              <a:t>Instance Store</a:t>
            </a:r>
            <a:r>
              <a:rPr lang="en-US" sz="1800" dirty="0"/>
              <a:t> </a:t>
            </a:r>
            <a:r>
              <a:rPr lang="en-US" sz="1800" i="1" dirty="0"/>
              <a:t>root volume</a:t>
            </a:r>
            <a:r>
              <a:rPr lang="en-US" sz="1800" dirty="0"/>
              <a:t> type for the operating system.</a:t>
            </a:r>
          </a:p>
          <a:p>
            <a:pPr lvl="1"/>
            <a:r>
              <a:rPr lang="en-US" sz="1800" dirty="0"/>
              <a:t>An instance with an Instance Store root volume cannot be stopped by an Amazon EC2 API call. It can only be terminated.</a:t>
            </a:r>
          </a:p>
          <a:p>
            <a:pPr lvl="1"/>
            <a:r>
              <a:rPr lang="en-US" sz="1800" dirty="0">
                <a:solidFill>
                  <a:schemeClr val="accent6"/>
                </a:solidFill>
              </a:rPr>
              <a:t>What will happen if the instance stops (because of user error or a system malfunction)?</a:t>
            </a:r>
          </a:p>
          <a:p>
            <a:pPr lvl="1"/>
            <a:endParaRPr lang="en-US" sz="1800" dirty="0">
              <a:solidFill>
                <a:schemeClr val="accent6"/>
              </a:solidFill>
            </a:endParaRPr>
          </a:p>
          <a:p>
            <a:pPr marL="457200" lvl="1" indent="0">
              <a:buNone/>
            </a:pPr>
            <a:endParaRPr lang="en-US" sz="1800" dirty="0">
              <a:solidFill>
                <a:schemeClr val="accent6"/>
              </a:solidFill>
            </a:endParaRPr>
          </a:p>
          <a:p>
            <a:pPr marL="457200" lvl="1" indent="0">
              <a:buNone/>
            </a:pPr>
            <a:endParaRPr lang="en-US" sz="1600" dirty="0">
              <a:solidFill>
                <a:schemeClr val="accent6"/>
              </a:solidFill>
            </a:endParaRPr>
          </a:p>
          <a:p>
            <a:pPr lvl="1"/>
            <a:endParaRPr lang="en-US" sz="1800" dirty="0"/>
          </a:p>
        </p:txBody>
      </p:sp>
      <p:sp>
        <p:nvSpPr>
          <p:cNvPr id="4" name="Slide Number Placeholder 3">
            <a:extLst>
              <a:ext uri="{FF2B5EF4-FFF2-40B4-BE49-F238E27FC236}">
                <a16:creationId xmlns:a16="http://schemas.microsoft.com/office/drawing/2014/main" id="{4D9885F5-4B4F-B347-B353-EF498C4B413F}"/>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6" name="Footer Placeholder 5">
            <a:extLst>
              <a:ext uri="{FF2B5EF4-FFF2-40B4-BE49-F238E27FC236}">
                <a16:creationId xmlns:a16="http://schemas.microsoft.com/office/drawing/2014/main" id="{441B4785-0A41-E046-9C55-D9C305AF1A93}"/>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grpSp>
        <p:nvGrpSpPr>
          <p:cNvPr id="5" name="Group 4" descr="diagraming showing two EC2 instances and the storage types attached. Details of the diagram explained in notes below the slide."/>
          <p:cNvGrpSpPr/>
          <p:nvPr/>
        </p:nvGrpSpPr>
        <p:grpSpPr>
          <a:xfrm>
            <a:off x="4646089" y="1425628"/>
            <a:ext cx="7398740" cy="3913738"/>
            <a:chOff x="4646089" y="1030314"/>
            <a:chExt cx="7398740" cy="3913738"/>
          </a:xfrm>
        </p:grpSpPr>
        <p:pic>
          <p:nvPicPr>
            <p:cNvPr id="8" name="Graphic 7">
              <a:extLst>
                <a:ext uri="{FF2B5EF4-FFF2-40B4-BE49-F238E27FC236}">
                  <a16:creationId xmlns:a16="http://schemas.microsoft.com/office/drawing/2014/main" id="{9C348E62-6AEE-BE41-9116-AEE94C646D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64953" y="2076183"/>
              <a:ext cx="672352" cy="672352"/>
            </a:xfrm>
            <a:prstGeom prst="rect">
              <a:avLst/>
            </a:prstGeom>
          </p:spPr>
        </p:pic>
        <p:sp>
          <p:nvSpPr>
            <p:cNvPr id="9" name="TextBox 8">
              <a:extLst>
                <a:ext uri="{FF2B5EF4-FFF2-40B4-BE49-F238E27FC236}">
                  <a16:creationId xmlns:a16="http://schemas.microsoft.com/office/drawing/2014/main" id="{17E402FB-9089-074A-B6F2-686A75A5D42F}"/>
                </a:ext>
              </a:extLst>
            </p:cNvPr>
            <p:cNvSpPr txBox="1"/>
            <p:nvPr/>
          </p:nvSpPr>
          <p:spPr>
            <a:xfrm>
              <a:off x="7945939" y="2739869"/>
              <a:ext cx="151330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D27AA"/>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Instance 1</a:t>
              </a:r>
            </a:p>
          </p:txBody>
        </p:sp>
        <p:sp>
          <p:nvSpPr>
            <p:cNvPr id="10" name="Rectangle 9">
              <a:extLst>
                <a:ext uri="{FF2B5EF4-FFF2-40B4-BE49-F238E27FC236}">
                  <a16:creationId xmlns:a16="http://schemas.microsoft.com/office/drawing/2014/main" id="{15B286F4-BAF3-AA47-B9F1-DFDD896CA257}"/>
                </a:ext>
              </a:extLst>
            </p:cNvPr>
            <p:cNvSpPr/>
            <p:nvPr/>
          </p:nvSpPr>
          <p:spPr>
            <a:xfrm>
              <a:off x="8130432" y="1035422"/>
              <a:ext cx="3914397" cy="3908630"/>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A6B86"/>
                  </a:solidFill>
                  <a:effectLst/>
                  <a:uLnTx/>
                  <a:uFillTx/>
                  <a:latin typeface="Amazon Ember Light"/>
                  <a:ea typeface="+mn-ea"/>
                  <a:cs typeface="+mn-cs"/>
                </a:rPr>
                <a:t>Host computer</a:t>
              </a:r>
              <a:endParaRPr kumimoji="0" lang="en-US" sz="1200" b="0" i="0" u="none" strike="noStrike" kern="1200" cap="none" spc="0" normalizeH="0" baseline="0" noProof="0" dirty="0">
                <a:ln>
                  <a:noFill/>
                </a:ln>
                <a:solidFill>
                  <a:srgbClr val="5A6B86"/>
                </a:solidFill>
                <a:effectLst/>
                <a:uLnTx/>
                <a:uFillTx/>
                <a:latin typeface="Amazon Ember Light"/>
                <a:ea typeface="+mn-ea"/>
                <a:cs typeface="+mn-cs"/>
              </a:endParaRPr>
            </a:p>
          </p:txBody>
        </p:sp>
        <p:pic>
          <p:nvPicPr>
            <p:cNvPr id="11" name="Graphic 10">
              <a:extLst>
                <a:ext uri="{FF2B5EF4-FFF2-40B4-BE49-F238E27FC236}">
                  <a16:creationId xmlns:a16="http://schemas.microsoft.com/office/drawing/2014/main" id="{C8BE35CD-AFC5-EE40-9192-10B767F5EDA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30432" y="1030314"/>
              <a:ext cx="330200" cy="330200"/>
            </a:xfrm>
            <a:prstGeom prst="rect">
              <a:avLst/>
            </a:prstGeom>
          </p:spPr>
        </p:pic>
        <p:pic>
          <p:nvPicPr>
            <p:cNvPr id="12" name="Graphic 11">
              <a:extLst>
                <a:ext uri="{FF2B5EF4-FFF2-40B4-BE49-F238E27FC236}">
                  <a16:creationId xmlns:a16="http://schemas.microsoft.com/office/drawing/2014/main" id="{79E2D665-67E7-5F4C-8EEB-C38EFC715C0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47381" y="3607824"/>
              <a:ext cx="469900" cy="469900"/>
            </a:xfrm>
            <a:prstGeom prst="rect">
              <a:avLst/>
            </a:prstGeom>
          </p:spPr>
        </p:pic>
        <p:sp>
          <p:nvSpPr>
            <p:cNvPr id="13" name="TextBox 12">
              <a:extLst>
                <a:ext uri="{FF2B5EF4-FFF2-40B4-BE49-F238E27FC236}">
                  <a16:creationId xmlns:a16="http://schemas.microsoft.com/office/drawing/2014/main" id="{6CB884AC-F1C4-3444-9581-3F767E76AC58}"/>
                </a:ext>
              </a:extLst>
            </p:cNvPr>
            <p:cNvSpPr txBox="1"/>
            <p:nvPr/>
          </p:nvSpPr>
          <p:spPr>
            <a:xfrm>
              <a:off x="10325678" y="4090410"/>
              <a:ext cx="151330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Ephemeral volume 2</a:t>
              </a:r>
            </a:p>
          </p:txBody>
        </p:sp>
        <p:pic>
          <p:nvPicPr>
            <p:cNvPr id="14" name="Graphic 13">
              <a:extLst>
                <a:ext uri="{FF2B5EF4-FFF2-40B4-BE49-F238E27FC236}">
                  <a16:creationId xmlns:a16="http://schemas.microsoft.com/office/drawing/2014/main" id="{546D10E0-AA14-294B-8355-A32076F31C1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36665" y="2181259"/>
              <a:ext cx="469900" cy="469900"/>
            </a:xfrm>
            <a:prstGeom prst="rect">
              <a:avLst/>
            </a:prstGeom>
          </p:spPr>
        </p:pic>
        <p:sp>
          <p:nvSpPr>
            <p:cNvPr id="15" name="TextBox 14">
              <a:extLst>
                <a:ext uri="{FF2B5EF4-FFF2-40B4-BE49-F238E27FC236}">
                  <a16:creationId xmlns:a16="http://schemas.microsoft.com/office/drawing/2014/main" id="{1043D273-7A6E-B643-AAFE-3595E8448B03}"/>
                </a:ext>
              </a:extLst>
            </p:cNvPr>
            <p:cNvSpPr txBox="1"/>
            <p:nvPr/>
          </p:nvSpPr>
          <p:spPr>
            <a:xfrm>
              <a:off x="10292433" y="2664817"/>
              <a:ext cx="151330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Ephemeral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volume 1</a:t>
              </a:r>
            </a:p>
          </p:txBody>
        </p:sp>
        <p:pic>
          <p:nvPicPr>
            <p:cNvPr id="17" name="Graphic 16">
              <a:extLst>
                <a:ext uri="{FF2B5EF4-FFF2-40B4-BE49-F238E27FC236}">
                  <a16:creationId xmlns:a16="http://schemas.microsoft.com/office/drawing/2014/main" id="{74037D1E-3047-9142-923A-DA6DDC03A3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64953" y="3509582"/>
              <a:ext cx="672352" cy="672352"/>
            </a:xfrm>
            <a:prstGeom prst="rect">
              <a:avLst/>
            </a:prstGeom>
          </p:spPr>
        </p:pic>
        <p:sp>
          <p:nvSpPr>
            <p:cNvPr id="18" name="TextBox 17">
              <a:extLst>
                <a:ext uri="{FF2B5EF4-FFF2-40B4-BE49-F238E27FC236}">
                  <a16:creationId xmlns:a16="http://schemas.microsoft.com/office/drawing/2014/main" id="{8DE82A41-344E-EA41-927D-295035A6E6EA}"/>
                </a:ext>
              </a:extLst>
            </p:cNvPr>
            <p:cNvSpPr txBox="1"/>
            <p:nvPr/>
          </p:nvSpPr>
          <p:spPr>
            <a:xfrm>
              <a:off x="7957279" y="4178950"/>
              <a:ext cx="151330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D27AA"/>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Instance 2</a:t>
              </a:r>
            </a:p>
          </p:txBody>
        </p:sp>
        <p:sp>
          <p:nvSpPr>
            <p:cNvPr id="19" name="TextBox 18">
              <a:extLst>
                <a:ext uri="{FF2B5EF4-FFF2-40B4-BE49-F238E27FC236}">
                  <a16:creationId xmlns:a16="http://schemas.microsoft.com/office/drawing/2014/main" id="{2CFAB646-0BB6-D548-898C-B7157A295B8C}"/>
                </a:ext>
              </a:extLst>
            </p:cNvPr>
            <p:cNvSpPr txBox="1"/>
            <p:nvPr/>
          </p:nvSpPr>
          <p:spPr>
            <a:xfrm>
              <a:off x="4749012" y="1181559"/>
              <a:ext cx="1985781"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Elastic Block Store (Amazon EBS)</a:t>
              </a:r>
            </a:p>
          </p:txBody>
        </p:sp>
        <p:pic>
          <p:nvPicPr>
            <p:cNvPr id="20" name="Graphic 19">
              <a:extLst>
                <a:ext uri="{FF2B5EF4-FFF2-40B4-BE49-F238E27FC236}">
                  <a16:creationId xmlns:a16="http://schemas.microsoft.com/office/drawing/2014/main" id="{8EACB74C-5697-CF46-BF8B-3C41D71B9DE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46089" y="1168400"/>
              <a:ext cx="351800" cy="351800"/>
            </a:xfrm>
            <a:prstGeom prst="rect">
              <a:avLst/>
            </a:prstGeom>
          </p:spPr>
        </p:pic>
        <p:sp>
          <p:nvSpPr>
            <p:cNvPr id="21" name="TextBox 20">
              <a:extLst>
                <a:ext uri="{FF2B5EF4-FFF2-40B4-BE49-F238E27FC236}">
                  <a16:creationId xmlns:a16="http://schemas.microsoft.com/office/drawing/2014/main" id="{0EC1FC32-B8EB-A144-8FBE-66CF7F238C6B}"/>
                </a:ext>
              </a:extLst>
            </p:cNvPr>
            <p:cNvSpPr txBox="1"/>
            <p:nvPr/>
          </p:nvSpPr>
          <p:spPr>
            <a:xfrm>
              <a:off x="4874485" y="2713631"/>
              <a:ext cx="156924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20-GB volume</a:t>
              </a:r>
            </a:p>
          </p:txBody>
        </p:sp>
        <p:pic>
          <p:nvPicPr>
            <p:cNvPr id="22" name="Graphic 21">
              <a:extLst>
                <a:ext uri="{FF2B5EF4-FFF2-40B4-BE49-F238E27FC236}">
                  <a16:creationId xmlns:a16="http://schemas.microsoft.com/office/drawing/2014/main" id="{58157669-6C01-7741-AED5-109AB04335C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76279" y="2113872"/>
              <a:ext cx="584775" cy="584775"/>
            </a:xfrm>
            <a:prstGeom prst="rect">
              <a:avLst/>
            </a:prstGeom>
          </p:spPr>
        </p:pic>
        <p:sp>
          <p:nvSpPr>
            <p:cNvPr id="23" name="Rectangle 22">
              <a:extLst>
                <a:ext uri="{FF2B5EF4-FFF2-40B4-BE49-F238E27FC236}">
                  <a16:creationId xmlns:a16="http://schemas.microsoft.com/office/drawing/2014/main" id="{FF459F6B-E826-F740-904A-DCD2C1AAF024}"/>
                </a:ext>
              </a:extLst>
            </p:cNvPr>
            <p:cNvSpPr/>
            <p:nvPr/>
          </p:nvSpPr>
          <p:spPr>
            <a:xfrm>
              <a:off x="4646089" y="1168400"/>
              <a:ext cx="1985781" cy="2993640"/>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A6B86"/>
                </a:solidFill>
                <a:effectLst/>
                <a:uLnTx/>
                <a:uFillTx/>
                <a:latin typeface="Amazon Ember Light"/>
                <a:ea typeface="+mn-ea"/>
                <a:cs typeface="+mn-cs"/>
              </a:endParaRPr>
            </a:p>
          </p:txBody>
        </p:sp>
        <p:cxnSp>
          <p:nvCxnSpPr>
            <p:cNvPr id="25" name="Straight Arrow Connector 24">
              <a:extLst>
                <a:ext uri="{FF2B5EF4-FFF2-40B4-BE49-F238E27FC236}">
                  <a16:creationId xmlns:a16="http://schemas.microsoft.com/office/drawing/2014/main" id="{861C5961-50EF-4B47-A82F-BD137E38DE95}"/>
                </a:ext>
              </a:extLst>
            </p:cNvPr>
            <p:cNvCxnSpPr>
              <a:cxnSpLocks/>
              <a:stCxn id="22" idx="3"/>
              <a:endCxn id="8" idx="1"/>
            </p:cNvCxnSpPr>
            <p:nvPr/>
          </p:nvCxnSpPr>
          <p:spPr>
            <a:xfrm>
              <a:off x="5961054" y="2406260"/>
              <a:ext cx="2403899" cy="6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635862D-EAED-6343-9121-CB1EE687AC36}"/>
                </a:ext>
              </a:extLst>
            </p:cNvPr>
            <p:cNvSpPr txBox="1"/>
            <p:nvPr/>
          </p:nvSpPr>
          <p:spPr>
            <a:xfrm>
              <a:off x="6552726" y="2127163"/>
              <a:ext cx="1335623"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Attached as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Root</a:t>
              </a: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volume</a:t>
              </a:r>
            </a:p>
          </p:txBody>
        </p:sp>
        <p:sp>
          <p:nvSpPr>
            <p:cNvPr id="27" name="TextBox 26">
              <a:extLst>
                <a:ext uri="{FF2B5EF4-FFF2-40B4-BE49-F238E27FC236}">
                  <a16:creationId xmlns:a16="http://schemas.microsoft.com/office/drawing/2014/main" id="{238D33CC-CE48-5447-844E-07565D418E86}"/>
                </a:ext>
              </a:extLst>
            </p:cNvPr>
            <p:cNvSpPr txBox="1"/>
            <p:nvPr/>
          </p:nvSpPr>
          <p:spPr>
            <a:xfrm>
              <a:off x="4834314" y="3792715"/>
              <a:ext cx="160402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500-GB volume</a:t>
              </a:r>
            </a:p>
          </p:txBody>
        </p:sp>
        <p:pic>
          <p:nvPicPr>
            <p:cNvPr id="28" name="Graphic 27">
              <a:extLst>
                <a:ext uri="{FF2B5EF4-FFF2-40B4-BE49-F238E27FC236}">
                  <a16:creationId xmlns:a16="http://schemas.microsoft.com/office/drawing/2014/main" id="{D233EE6A-D042-5942-8657-C5DBC12D23E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76278" y="3207940"/>
              <a:ext cx="584775" cy="584775"/>
            </a:xfrm>
            <a:prstGeom prst="rect">
              <a:avLst/>
            </a:prstGeom>
          </p:spPr>
        </p:pic>
        <p:cxnSp>
          <p:nvCxnSpPr>
            <p:cNvPr id="29" name="Straight Arrow Connector 28">
              <a:extLst>
                <a:ext uri="{FF2B5EF4-FFF2-40B4-BE49-F238E27FC236}">
                  <a16:creationId xmlns:a16="http://schemas.microsoft.com/office/drawing/2014/main" id="{CB1A6BFB-D990-244F-8CBB-6C5C03B0625F}"/>
                </a:ext>
              </a:extLst>
            </p:cNvPr>
            <p:cNvCxnSpPr>
              <a:cxnSpLocks/>
              <a:stCxn id="28" idx="3"/>
            </p:cNvCxnSpPr>
            <p:nvPr/>
          </p:nvCxnSpPr>
          <p:spPr>
            <a:xfrm flipV="1">
              <a:off x="5961053" y="2566073"/>
              <a:ext cx="2383412" cy="934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378740D-6539-844F-B3FB-C005B45E836B}"/>
                </a:ext>
              </a:extLst>
            </p:cNvPr>
            <p:cNvSpPr txBox="1"/>
            <p:nvPr/>
          </p:nvSpPr>
          <p:spPr>
            <a:xfrm>
              <a:off x="6599050" y="3072905"/>
              <a:ext cx="1608134"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Attached as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Storage</a:t>
              </a: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volume</a:t>
              </a:r>
            </a:p>
          </p:txBody>
        </p:sp>
        <p:sp>
          <p:nvSpPr>
            <p:cNvPr id="33" name="TextBox 32">
              <a:extLst>
                <a:ext uri="{FF2B5EF4-FFF2-40B4-BE49-F238E27FC236}">
                  <a16:creationId xmlns:a16="http://schemas.microsoft.com/office/drawing/2014/main" id="{09FDE44F-761F-5844-92DD-60E47128B101}"/>
                </a:ext>
              </a:extLst>
            </p:cNvPr>
            <p:cNvSpPr txBox="1"/>
            <p:nvPr/>
          </p:nvSpPr>
          <p:spPr>
            <a:xfrm>
              <a:off x="9096997" y="3577264"/>
              <a:ext cx="1335622"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Attached as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Root</a:t>
              </a: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volume</a:t>
              </a:r>
            </a:p>
          </p:txBody>
        </p:sp>
        <p:cxnSp>
          <p:nvCxnSpPr>
            <p:cNvPr id="34" name="Straight Arrow Connector 33">
              <a:extLst>
                <a:ext uri="{FF2B5EF4-FFF2-40B4-BE49-F238E27FC236}">
                  <a16:creationId xmlns:a16="http://schemas.microsoft.com/office/drawing/2014/main" id="{80E36115-D681-AE4F-84AB-D3ADC64C2943}"/>
                </a:ext>
              </a:extLst>
            </p:cNvPr>
            <p:cNvCxnSpPr>
              <a:cxnSpLocks/>
              <a:stCxn id="14" idx="1"/>
              <a:endCxn id="8" idx="3"/>
            </p:cNvCxnSpPr>
            <p:nvPr/>
          </p:nvCxnSpPr>
          <p:spPr>
            <a:xfrm flipH="1" flipV="1">
              <a:off x="9037305" y="2412359"/>
              <a:ext cx="1799360" cy="3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AC4C157-3C3C-1643-BC44-AB58EE1B84A4}"/>
                </a:ext>
              </a:extLst>
            </p:cNvPr>
            <p:cNvCxnSpPr>
              <a:cxnSpLocks/>
              <a:stCxn id="12" idx="1"/>
              <a:endCxn id="17" idx="3"/>
            </p:cNvCxnSpPr>
            <p:nvPr/>
          </p:nvCxnSpPr>
          <p:spPr>
            <a:xfrm flipH="1">
              <a:off x="9037305" y="3842774"/>
              <a:ext cx="1810076" cy="29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B1D2A11A-F7A9-0D4D-980B-231A71BAEFFB}"/>
                </a:ext>
              </a:extLst>
            </p:cNvPr>
            <p:cNvSpPr/>
            <p:nvPr/>
          </p:nvSpPr>
          <p:spPr>
            <a:xfrm>
              <a:off x="10406971" y="2046788"/>
              <a:ext cx="1398767" cy="2620697"/>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A6B86"/>
                </a:solidFill>
                <a:effectLst/>
                <a:uLnTx/>
                <a:uFillTx/>
                <a:latin typeface="Amazon Ember Light"/>
                <a:ea typeface="+mn-ea"/>
                <a:cs typeface="+mn-cs"/>
              </a:endParaRPr>
            </a:p>
          </p:txBody>
        </p:sp>
        <p:sp>
          <p:nvSpPr>
            <p:cNvPr id="41" name="TextBox 40">
              <a:extLst>
                <a:ext uri="{FF2B5EF4-FFF2-40B4-BE49-F238E27FC236}">
                  <a16:creationId xmlns:a16="http://schemas.microsoft.com/office/drawing/2014/main" id="{770CADC0-A8C4-E946-9558-E58D416FFF3C}"/>
                </a:ext>
              </a:extLst>
            </p:cNvPr>
            <p:cNvSpPr txBox="1"/>
            <p:nvPr/>
          </p:nvSpPr>
          <p:spPr>
            <a:xfrm>
              <a:off x="10325678" y="1684310"/>
              <a:ext cx="151330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Instance</a:t>
              </a: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Store</a:t>
              </a:r>
            </a:p>
          </p:txBody>
        </p:sp>
        <p:sp>
          <p:nvSpPr>
            <p:cNvPr id="49" name="TextBox 48">
              <a:extLst>
                <a:ext uri="{FF2B5EF4-FFF2-40B4-BE49-F238E27FC236}">
                  <a16:creationId xmlns:a16="http://schemas.microsoft.com/office/drawing/2014/main" id="{7D3CC9A0-B731-F548-BD54-E29CB085186E}"/>
                </a:ext>
              </a:extLst>
            </p:cNvPr>
            <p:cNvSpPr txBox="1"/>
            <p:nvPr/>
          </p:nvSpPr>
          <p:spPr>
            <a:xfrm>
              <a:off x="8955373" y="2147699"/>
              <a:ext cx="1608134"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Attached as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Storage</a:t>
              </a: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volume</a:t>
              </a:r>
            </a:p>
          </p:txBody>
        </p:sp>
      </p:grpSp>
      <p:sp>
        <p:nvSpPr>
          <p:cNvPr id="2" name="Rectangle 1">
            <a:extLst>
              <a:ext uri="{FF2B5EF4-FFF2-40B4-BE49-F238E27FC236}">
                <a16:creationId xmlns:a16="http://schemas.microsoft.com/office/drawing/2014/main" id="{34365646-6D99-394C-B35E-ECD40BFDC8FB}"/>
              </a:ext>
            </a:extLst>
          </p:cNvPr>
          <p:cNvSpPr/>
          <p:nvPr/>
        </p:nvSpPr>
        <p:spPr>
          <a:xfrm>
            <a:off x="5422588" y="5959438"/>
            <a:ext cx="6076087" cy="369332"/>
          </a:xfrm>
          <a:prstGeom prst="rect">
            <a:avLst/>
          </a:prstGeom>
        </p:spPr>
        <p:txBody>
          <a:bodyPr wrap="none">
            <a:spAutoFit/>
          </a:bodyPr>
          <a:lstStyle/>
          <a:p>
            <a:pPr lvl="1"/>
            <a:r>
              <a:rPr lang="en-US" dirty="0"/>
              <a:t>Notice the difference between </a:t>
            </a:r>
            <a:r>
              <a:rPr lang="en-US" dirty="0">
                <a:highlight>
                  <a:srgbClr val="FFFF00"/>
                </a:highlight>
              </a:rPr>
              <a:t>Root </a:t>
            </a:r>
            <a:r>
              <a:rPr lang="en-US" dirty="0"/>
              <a:t>and </a:t>
            </a:r>
            <a:r>
              <a:rPr lang="en-US" dirty="0">
                <a:highlight>
                  <a:srgbClr val="FFFF00"/>
                </a:highlight>
              </a:rPr>
              <a:t>Storage</a:t>
            </a:r>
            <a:r>
              <a:rPr lang="en-US" dirty="0"/>
              <a:t> volumes.</a:t>
            </a:r>
          </a:p>
        </p:txBody>
      </p:sp>
    </p:spTree>
    <p:custDataLst>
      <p:tags r:id="rId1"/>
    </p:custDataLst>
    <p:extLst>
      <p:ext uri="{BB962C8B-B14F-4D97-AF65-F5344CB8AC3E}">
        <p14:creationId xmlns:p14="http://schemas.microsoft.com/office/powerpoint/2010/main" val="38642207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42F421-A6EA-0E4B-8818-CBFE16940BF0}"/>
              </a:ext>
            </a:extLst>
          </p:cNvPr>
          <p:cNvSpPr>
            <a:spLocks noGrp="1"/>
          </p:cNvSpPr>
          <p:nvPr>
            <p:ph type="title"/>
          </p:nvPr>
        </p:nvSpPr>
        <p:spPr/>
        <p:txBody>
          <a:bodyPr/>
          <a:lstStyle/>
          <a:p>
            <a:r>
              <a:rPr lang="en-US" dirty="0"/>
              <a:t>7. Add tags</a:t>
            </a:r>
          </a:p>
        </p:txBody>
      </p:sp>
      <p:sp>
        <p:nvSpPr>
          <p:cNvPr id="4" name="Slide Number Placeholder 3">
            <a:extLst>
              <a:ext uri="{FF2B5EF4-FFF2-40B4-BE49-F238E27FC236}">
                <a16:creationId xmlns:a16="http://schemas.microsoft.com/office/drawing/2014/main" id="{3DC8025C-12DF-0744-A30A-E9DDA2FE8DE8}"/>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10" name="Content Placeholder 9">
            <a:extLst>
              <a:ext uri="{FF2B5EF4-FFF2-40B4-BE49-F238E27FC236}">
                <a16:creationId xmlns:a16="http://schemas.microsoft.com/office/drawing/2014/main" id="{29FE78C7-DDB9-0344-97A0-68D195ABF113}"/>
              </a:ext>
            </a:extLst>
          </p:cNvPr>
          <p:cNvSpPr>
            <a:spLocks noGrp="1"/>
          </p:cNvSpPr>
          <p:nvPr>
            <p:ph idx="13"/>
          </p:nvPr>
        </p:nvSpPr>
        <p:spPr>
          <a:xfrm>
            <a:off x="3931920" y="1524228"/>
            <a:ext cx="6875780" cy="4648788"/>
          </a:xfrm>
        </p:spPr>
        <p:txBody>
          <a:bodyPr/>
          <a:lstStyle/>
          <a:p>
            <a:pPr marL="287338" indent="-268288"/>
            <a:r>
              <a:rPr lang="en-US" sz="2400" dirty="0"/>
              <a:t>A </a:t>
            </a:r>
            <a:r>
              <a:rPr lang="en-US" sz="2400" dirty="0">
                <a:solidFill>
                  <a:schemeClr val="accent6"/>
                </a:solidFill>
              </a:rPr>
              <a:t>tag</a:t>
            </a:r>
            <a:r>
              <a:rPr lang="en-US" sz="2400" dirty="0"/>
              <a:t> is a label that you can assign to an AWS resource. </a:t>
            </a:r>
          </a:p>
          <a:p>
            <a:pPr marL="744538" lvl="1" indent="-268288"/>
            <a:r>
              <a:rPr lang="en-US" sz="2000" dirty="0"/>
              <a:t>Consists of a </a:t>
            </a:r>
            <a:r>
              <a:rPr lang="en-US" sz="2000" i="1" dirty="0"/>
              <a:t>key</a:t>
            </a:r>
            <a:r>
              <a:rPr lang="en-US" sz="2000" dirty="0"/>
              <a:t> and an optional </a:t>
            </a:r>
            <a:r>
              <a:rPr lang="en-US" sz="2000" i="1" dirty="0"/>
              <a:t>value.</a:t>
            </a:r>
            <a:endParaRPr lang="en-US" sz="2000" dirty="0"/>
          </a:p>
          <a:p>
            <a:pPr marL="287338" indent="-268288"/>
            <a:r>
              <a:rPr lang="en-US" sz="2400" dirty="0"/>
              <a:t>Tagging is how you can attach </a:t>
            </a:r>
            <a:r>
              <a:rPr lang="en-US" sz="2400" b="1" dirty="0">
                <a:solidFill>
                  <a:schemeClr val="accent5"/>
                </a:solidFill>
              </a:rPr>
              <a:t>metadata</a:t>
            </a:r>
            <a:r>
              <a:rPr lang="en-US" sz="2400" dirty="0"/>
              <a:t> to an EC2 instance.</a:t>
            </a:r>
            <a:r>
              <a:rPr lang="en-US" dirty="0"/>
              <a:t> </a:t>
            </a:r>
          </a:p>
          <a:p>
            <a:pPr marL="287338" indent="-268288"/>
            <a:r>
              <a:rPr lang="en-US" sz="2400" dirty="0"/>
              <a:t>Potential benefits of tagging—Filtering, automation, cost allocation, and access control.</a:t>
            </a:r>
          </a:p>
          <a:p>
            <a:pPr marL="744538" lvl="1" indent="-268288"/>
            <a:endParaRPr lang="en-US" sz="1600" dirty="0"/>
          </a:p>
          <a:p>
            <a:pPr marL="19050" indent="0">
              <a:buNone/>
            </a:pPr>
            <a:r>
              <a:rPr lang="en-US" sz="2400" dirty="0"/>
              <a:t>Example: </a:t>
            </a:r>
          </a:p>
        </p:txBody>
      </p:sp>
      <p:sp>
        <p:nvSpPr>
          <p:cNvPr id="2" name="Footer Placeholder 1">
            <a:extLst>
              <a:ext uri="{FF2B5EF4-FFF2-40B4-BE49-F238E27FC236}">
                <a16:creationId xmlns:a16="http://schemas.microsoft.com/office/drawing/2014/main" id="{727AEF71-4056-C047-BBC7-E231CF623D4C}"/>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pic>
        <p:nvPicPr>
          <p:cNvPr id="3" name="Picture 2" descr="screenshot of the tags UI in the EC2 console instance details view.">
            <a:extLst>
              <a:ext uri="{FF2B5EF4-FFF2-40B4-BE49-F238E27FC236}">
                <a16:creationId xmlns:a16="http://schemas.microsoft.com/office/drawing/2014/main" id="{7F4350A2-4105-5444-973D-04E8308F4346}"/>
              </a:ext>
            </a:extLst>
          </p:cNvPr>
          <p:cNvPicPr>
            <a:picLocks noChangeAspect="1"/>
          </p:cNvPicPr>
          <p:nvPr/>
        </p:nvPicPr>
        <p:blipFill>
          <a:blip r:embed="rId4"/>
          <a:stretch>
            <a:fillRect/>
          </a:stretch>
        </p:blipFill>
        <p:spPr>
          <a:xfrm>
            <a:off x="5364154" y="4394200"/>
            <a:ext cx="6065846" cy="1962150"/>
          </a:xfrm>
          <a:prstGeom prst="rect">
            <a:avLst/>
          </a:prstGeom>
          <a:ln>
            <a:solidFill>
              <a:schemeClr val="tx1"/>
            </a:solidFill>
          </a:ln>
        </p:spPr>
      </p:pic>
      <p:sp>
        <p:nvSpPr>
          <p:cNvPr id="13" name="Content Placeholder 8">
            <a:extLst>
              <a:ext uri="{FF2B5EF4-FFF2-40B4-BE49-F238E27FC236}">
                <a16:creationId xmlns:a16="http://schemas.microsoft.com/office/drawing/2014/main" id="{17D84353-0812-0848-94D7-2A46ADAAD287}"/>
              </a:ext>
              <a:ext uri="{C183D7F6-B498-43B3-948B-1728B52AA6E4}">
                <adec:decorative xmlns:adec="http://schemas.microsoft.com/office/drawing/2017/decorative" val="1"/>
              </a:ext>
            </a:extLst>
          </p:cNvPr>
          <p:cNvSpPr txBox="1">
            <a:spLocks/>
          </p:cNvSpPr>
          <p:nvPr/>
        </p:nvSpPr>
        <p:spPr>
          <a:xfrm>
            <a:off x="419100" y="1528176"/>
            <a:ext cx="3195970" cy="3663992"/>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4D27AA"/>
                </a:solidFill>
                <a:effectLst/>
                <a:uLnTx/>
                <a:uFillTx/>
                <a:latin typeface="Amazon Ember Light" panose="020B0403020204020204" pitchFamily="34" charset="0"/>
              </a:rPr>
              <a:t>Choices made by using the</a:t>
            </a:r>
            <a:br>
              <a:rPr kumimoji="0" lang="en-US" sz="2000" b="1" i="0" u="none" strike="noStrike" kern="1200" cap="none" spc="0" normalizeH="0" baseline="0" noProof="0" dirty="0">
                <a:ln>
                  <a:noFill/>
                </a:ln>
                <a:solidFill>
                  <a:srgbClr val="4D27AA"/>
                </a:solidFill>
                <a:effectLst/>
                <a:uLnTx/>
                <a:uFillTx/>
                <a:latin typeface="Amazon Ember Light" panose="020B0403020204020204" pitchFamily="34" charset="0"/>
              </a:rPr>
            </a:br>
            <a:r>
              <a:rPr kumimoji="0" lang="en-US" sz="2000" b="1" i="0" u="none" strike="noStrike" kern="1200" cap="none" spc="0" normalizeH="0" baseline="0" noProof="0" dirty="0">
                <a:ln>
                  <a:noFill/>
                </a:ln>
                <a:solidFill>
                  <a:srgbClr val="4D27AA"/>
                </a:solidFill>
                <a:effectLst/>
                <a:uLnTx/>
                <a:uFillTx/>
                <a:latin typeface="Amazon Ember Light" panose="020B0403020204020204" pitchFamily="34" charset="0"/>
              </a:rPr>
              <a:t>Launch Instance Wizard:</a:t>
            </a:r>
            <a:br>
              <a:rPr kumimoji="0" lang="en-US" sz="2400" b="1" i="0" u="none" strike="noStrike" kern="1200" cap="none" spc="0" normalizeH="0" baseline="0" noProof="0" dirty="0">
                <a:ln>
                  <a:noFill/>
                </a:ln>
                <a:solidFill>
                  <a:srgbClr val="4D27AA"/>
                </a:solidFill>
                <a:effectLst/>
                <a:uLnTx/>
                <a:uFillTx/>
                <a:latin typeface="Amazon Ember Light" panose="020B0403020204020204" pitchFamily="34" charset="0"/>
              </a:rPr>
            </a:br>
            <a:endParaRPr kumimoji="0" lang="en-US" sz="2000" b="0" i="0" u="none" strike="noStrike" kern="1200" cap="none" spc="0" normalizeH="0" baseline="0" noProof="0" dirty="0">
              <a:ln>
                <a:noFill/>
              </a:ln>
              <a:solidFill>
                <a:srgbClr val="000000"/>
              </a:solidFill>
              <a:effectLst/>
              <a:uLnTx/>
              <a:uFillTx/>
              <a:latin typeface="Amazon Ember Light" panose="020B0403020204020204" pitchFamily="34" charset="0"/>
            </a:endParaRP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AMI</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Instance Type</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Network settings</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IAM role</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User data</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Storage options</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E617E6"/>
                </a:solidFill>
                <a:effectLst/>
                <a:uLnTx/>
                <a:uFillTx/>
                <a:latin typeface="Amazon Ember Light" panose="020B0403020204020204" pitchFamily="34" charset="0"/>
              </a:rPr>
              <a:t>Tags</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Security group</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Key pair</a:t>
            </a:r>
            <a:endParaRPr kumimoji="0" lang="en-US" sz="1800" b="1" i="0" u="none" strike="noStrike" kern="1200" cap="none" spc="0" normalizeH="0" baseline="0" noProof="0" dirty="0">
              <a:ln>
                <a:noFill/>
              </a:ln>
              <a:solidFill>
                <a:srgbClr val="000000"/>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3578921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9C9B0-1E68-8849-AA5B-CCC3005CD1F7}"/>
              </a:ext>
            </a:extLst>
          </p:cNvPr>
          <p:cNvSpPr>
            <a:spLocks noGrp="1"/>
          </p:cNvSpPr>
          <p:nvPr>
            <p:ph type="title"/>
          </p:nvPr>
        </p:nvSpPr>
        <p:spPr/>
        <p:txBody>
          <a:bodyPr/>
          <a:lstStyle/>
          <a:p>
            <a:r>
              <a:rPr lang="en-US" dirty="0"/>
              <a:t>Example scenarios to use Compute as IaaS</a:t>
            </a:r>
          </a:p>
        </p:txBody>
      </p:sp>
      <p:sp>
        <p:nvSpPr>
          <p:cNvPr id="3" name="Content Placeholder 2">
            <a:extLst>
              <a:ext uri="{FF2B5EF4-FFF2-40B4-BE49-F238E27FC236}">
                <a16:creationId xmlns:a16="http://schemas.microsoft.com/office/drawing/2014/main" id="{94951877-933C-6848-9BE2-FD5699423046}"/>
              </a:ext>
            </a:extLst>
          </p:cNvPr>
          <p:cNvSpPr>
            <a:spLocks noGrp="1"/>
          </p:cNvSpPr>
          <p:nvPr>
            <p:ph idx="1"/>
          </p:nvPr>
        </p:nvSpPr>
        <p:spPr/>
        <p:txBody>
          <a:bodyPr/>
          <a:lstStyle/>
          <a:p>
            <a:r>
              <a:rPr lang="en-US" sz="2400" dirty="0"/>
              <a:t>You need 100 CPUs now, rather than when your job reaches the head of the queue in your organization financial plan.</a:t>
            </a:r>
          </a:p>
          <a:p>
            <a:endParaRPr lang="en-US" sz="2400" dirty="0"/>
          </a:p>
          <a:p>
            <a:r>
              <a:rPr lang="en-US" sz="2400" dirty="0"/>
              <a:t>You need to access a GPU cluster or a computer with 1 TB memory, but such a resource does not exist in the lab.</a:t>
            </a:r>
          </a:p>
          <a:p>
            <a:endParaRPr lang="en-US" sz="2400" dirty="0"/>
          </a:p>
          <a:p>
            <a:r>
              <a:rPr lang="en-US" sz="2400" dirty="0"/>
              <a:t>You need computers loaded with 10 different Linux variants to test the portability of your new software prior to distribution.</a:t>
            </a:r>
          </a:p>
          <a:p>
            <a:endParaRPr lang="en-US" sz="2400" dirty="0"/>
          </a:p>
          <a:p>
            <a:r>
              <a:rPr lang="en-US" sz="2400" dirty="0"/>
              <a:t>You want a machine outside your firewall that you can share with your collaborators for a project.</a:t>
            </a:r>
          </a:p>
          <a:p>
            <a:endParaRPr lang="en-US" sz="2400" dirty="0"/>
          </a:p>
          <a:p>
            <a:endParaRPr lang="en-US" dirty="0"/>
          </a:p>
        </p:txBody>
      </p:sp>
      <p:sp>
        <p:nvSpPr>
          <p:cNvPr id="4" name="Footer Placeholder 3">
            <a:extLst>
              <a:ext uri="{FF2B5EF4-FFF2-40B4-BE49-F238E27FC236}">
                <a16:creationId xmlns:a16="http://schemas.microsoft.com/office/drawing/2014/main" id="{24EF13A4-9FA0-5044-9ABF-BFF0730C0F59}"/>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F906A801-5AB9-6141-8050-0051B59192AC}"/>
              </a:ext>
            </a:extLst>
          </p:cNvPr>
          <p:cNvSpPr>
            <a:spLocks noGrp="1"/>
          </p:cNvSpPr>
          <p:nvPr>
            <p:ph type="sldNum" sz="quarter" idx="12"/>
          </p:nvPr>
        </p:nvSpPr>
        <p:spPr/>
        <p:txBody>
          <a:bodyPr/>
          <a:lstStyle/>
          <a:p>
            <a:fld id="{282CF0B9-EE7B-6F44-881A-1A8450A68866}" type="slidenum">
              <a:rPr lang="en-US" smtClean="0"/>
              <a:t>6</a:t>
            </a:fld>
            <a:endParaRPr lang="en-US"/>
          </a:p>
        </p:txBody>
      </p:sp>
    </p:spTree>
    <p:extLst>
      <p:ext uri="{BB962C8B-B14F-4D97-AF65-F5344CB8AC3E}">
        <p14:creationId xmlns:p14="http://schemas.microsoft.com/office/powerpoint/2010/main" val="25292566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42F421-A6EA-0E4B-8818-CBFE16940BF0}"/>
              </a:ext>
            </a:extLst>
          </p:cNvPr>
          <p:cNvSpPr>
            <a:spLocks noGrp="1"/>
          </p:cNvSpPr>
          <p:nvPr>
            <p:ph type="title"/>
          </p:nvPr>
        </p:nvSpPr>
        <p:spPr/>
        <p:txBody>
          <a:bodyPr/>
          <a:lstStyle/>
          <a:p>
            <a:r>
              <a:rPr lang="en-US" dirty="0"/>
              <a:t>8. Security group settings</a:t>
            </a:r>
          </a:p>
        </p:txBody>
      </p:sp>
      <p:sp>
        <p:nvSpPr>
          <p:cNvPr id="4" name="Slide Number Placeholder 3">
            <a:extLst>
              <a:ext uri="{FF2B5EF4-FFF2-40B4-BE49-F238E27FC236}">
                <a16:creationId xmlns:a16="http://schemas.microsoft.com/office/drawing/2014/main" id="{3DC8025C-12DF-0744-A30A-E9DDA2FE8DE8}"/>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10" name="Content Placeholder 9">
            <a:extLst>
              <a:ext uri="{FF2B5EF4-FFF2-40B4-BE49-F238E27FC236}">
                <a16:creationId xmlns:a16="http://schemas.microsoft.com/office/drawing/2014/main" id="{29FE78C7-DDB9-0344-97A0-68D195ABF113}"/>
              </a:ext>
            </a:extLst>
          </p:cNvPr>
          <p:cNvSpPr>
            <a:spLocks noGrp="1"/>
          </p:cNvSpPr>
          <p:nvPr>
            <p:ph idx="13"/>
          </p:nvPr>
        </p:nvSpPr>
        <p:spPr>
          <a:xfrm>
            <a:off x="3931920" y="1524228"/>
            <a:ext cx="7155180" cy="4648788"/>
          </a:xfrm>
        </p:spPr>
        <p:txBody>
          <a:bodyPr/>
          <a:lstStyle/>
          <a:p>
            <a:pPr marL="287338" indent="-268288"/>
            <a:r>
              <a:rPr lang="en-US" sz="2400" dirty="0"/>
              <a:t>A </a:t>
            </a:r>
            <a:r>
              <a:rPr lang="en-US" sz="2400" dirty="0">
                <a:solidFill>
                  <a:schemeClr val="accent6"/>
                </a:solidFill>
              </a:rPr>
              <a:t>security group </a:t>
            </a:r>
            <a:r>
              <a:rPr lang="en-US" sz="2400" dirty="0"/>
              <a:t>is a</a:t>
            </a:r>
            <a:r>
              <a:rPr lang="en-US" sz="2400" b="1" dirty="0">
                <a:solidFill>
                  <a:schemeClr val="accent5"/>
                </a:solidFill>
              </a:rPr>
              <a:t> set of firewall rules</a:t>
            </a:r>
            <a:r>
              <a:rPr lang="en-US" sz="2400" dirty="0"/>
              <a:t> that control traffic to the instance. </a:t>
            </a:r>
          </a:p>
          <a:p>
            <a:pPr marL="744538" lvl="1" indent="-268288"/>
            <a:r>
              <a:rPr lang="en-US" sz="2000" dirty="0"/>
              <a:t>It exists </a:t>
            </a:r>
            <a:r>
              <a:rPr lang="en-US" sz="2000" i="1" dirty="0"/>
              <a:t>outside</a:t>
            </a:r>
            <a:r>
              <a:rPr lang="en-US" sz="2000" dirty="0"/>
              <a:t> of the instance's guest OS.</a:t>
            </a:r>
          </a:p>
          <a:p>
            <a:pPr marL="287338" indent="-268288"/>
            <a:r>
              <a:rPr lang="en-US" sz="2400" dirty="0"/>
              <a:t>Create </a:t>
            </a:r>
            <a:r>
              <a:rPr lang="en-US" sz="2400" b="1" dirty="0">
                <a:solidFill>
                  <a:schemeClr val="accent5"/>
                </a:solidFill>
              </a:rPr>
              <a:t>rules</a:t>
            </a:r>
            <a:r>
              <a:rPr lang="en-US" sz="2400" dirty="0"/>
              <a:t> that specify the </a:t>
            </a:r>
            <a:r>
              <a:rPr lang="en-US" sz="2400" b="1" dirty="0">
                <a:solidFill>
                  <a:schemeClr val="accent5"/>
                </a:solidFill>
              </a:rPr>
              <a:t>source</a:t>
            </a:r>
            <a:r>
              <a:rPr lang="en-US" sz="2400" dirty="0"/>
              <a:t> and which </a:t>
            </a:r>
            <a:r>
              <a:rPr lang="en-US" sz="2400" b="1" dirty="0">
                <a:solidFill>
                  <a:schemeClr val="accent5"/>
                </a:solidFill>
              </a:rPr>
              <a:t>ports</a:t>
            </a:r>
            <a:r>
              <a:rPr lang="en-US" sz="2400" dirty="0"/>
              <a:t> that network communications can use.</a:t>
            </a:r>
          </a:p>
          <a:p>
            <a:pPr marL="744538" lvl="1" indent="-268288"/>
            <a:r>
              <a:rPr lang="en-US" sz="2000" dirty="0"/>
              <a:t>Specify the </a:t>
            </a:r>
            <a:r>
              <a:rPr lang="en-US" sz="2000" b="1" dirty="0">
                <a:solidFill>
                  <a:schemeClr val="accent5"/>
                </a:solidFill>
              </a:rPr>
              <a:t>port</a:t>
            </a:r>
            <a:r>
              <a:rPr lang="en-US" sz="2000" dirty="0"/>
              <a:t> number and the </a:t>
            </a:r>
            <a:r>
              <a:rPr lang="en-US" sz="2000" b="1" dirty="0">
                <a:solidFill>
                  <a:schemeClr val="accent5"/>
                </a:solidFill>
              </a:rPr>
              <a:t>protocol</a:t>
            </a:r>
            <a:r>
              <a:rPr lang="en-US" sz="2000" dirty="0"/>
              <a:t>, such as Transmission Control Protocol (TCP), User Datagram Protocol (UDP), or Internet Control Message Protocol (ICMP).</a:t>
            </a:r>
          </a:p>
          <a:p>
            <a:pPr marL="744538" lvl="1" indent="-268288"/>
            <a:r>
              <a:rPr lang="en-US" sz="2000" dirty="0"/>
              <a:t>Specify the </a:t>
            </a:r>
            <a:r>
              <a:rPr lang="en-US" sz="2000" b="1" dirty="0">
                <a:solidFill>
                  <a:schemeClr val="accent5"/>
                </a:solidFill>
              </a:rPr>
              <a:t>source </a:t>
            </a:r>
            <a:r>
              <a:rPr lang="en-US" sz="2000" dirty="0"/>
              <a:t>(for example, an IP address or another security group) that is allowed to use the rule.</a:t>
            </a:r>
          </a:p>
          <a:p>
            <a:pPr marL="744538" lvl="1" indent="-268288"/>
            <a:endParaRPr lang="en-US" sz="1400" dirty="0"/>
          </a:p>
          <a:p>
            <a:pPr marL="19050" indent="0">
              <a:buNone/>
            </a:pPr>
            <a:r>
              <a:rPr lang="en-US" sz="2400" dirty="0"/>
              <a:t>Example rule:</a:t>
            </a:r>
          </a:p>
          <a:p>
            <a:pPr marL="744538" lvl="1" indent="-268288"/>
            <a:endParaRPr lang="en-US" sz="1600" dirty="0"/>
          </a:p>
        </p:txBody>
      </p:sp>
      <p:sp>
        <p:nvSpPr>
          <p:cNvPr id="2" name="Footer Placeholder 1">
            <a:extLst>
              <a:ext uri="{FF2B5EF4-FFF2-40B4-BE49-F238E27FC236}">
                <a16:creationId xmlns:a16="http://schemas.microsoft.com/office/drawing/2014/main" id="{727AEF71-4056-C047-BBC7-E231CF623D4C}"/>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pic>
        <p:nvPicPr>
          <p:cNvPr id="3" name="Picture 2" descr="screenshot of the EC2 console screen where you can define a security group rule. It shows a rule with type SSH, protocol TCP, port range 22, source My IP, and a CIDR block that shows an example My IP address.">
            <a:extLst>
              <a:ext uri="{FF2B5EF4-FFF2-40B4-BE49-F238E27FC236}">
                <a16:creationId xmlns:a16="http://schemas.microsoft.com/office/drawing/2014/main" id="{109C21F5-182B-A24D-B554-CF0E74A5BDE8}"/>
              </a:ext>
            </a:extLst>
          </p:cNvPr>
          <p:cNvPicPr>
            <a:picLocks noChangeAspect="1"/>
          </p:cNvPicPr>
          <p:nvPr/>
        </p:nvPicPr>
        <p:blipFill>
          <a:blip r:embed="rId4"/>
          <a:stretch>
            <a:fillRect/>
          </a:stretch>
        </p:blipFill>
        <p:spPr>
          <a:xfrm>
            <a:off x="3931920" y="5262970"/>
            <a:ext cx="7807683" cy="1022578"/>
          </a:xfrm>
          <a:prstGeom prst="rect">
            <a:avLst/>
          </a:prstGeom>
          <a:ln>
            <a:solidFill>
              <a:schemeClr val="tx1"/>
            </a:solidFill>
          </a:ln>
        </p:spPr>
      </p:pic>
      <p:sp>
        <p:nvSpPr>
          <p:cNvPr id="14" name="Content Placeholder 8">
            <a:extLst>
              <a:ext uri="{FF2B5EF4-FFF2-40B4-BE49-F238E27FC236}">
                <a16:creationId xmlns:a16="http://schemas.microsoft.com/office/drawing/2014/main" id="{8161ABC1-BCB7-1B44-8CA0-D52E7231CFD1}"/>
              </a:ext>
              <a:ext uri="{C183D7F6-B498-43B3-948B-1728B52AA6E4}">
                <adec:decorative xmlns:adec="http://schemas.microsoft.com/office/drawing/2017/decorative" val="1"/>
              </a:ext>
            </a:extLst>
          </p:cNvPr>
          <p:cNvSpPr txBox="1">
            <a:spLocks/>
          </p:cNvSpPr>
          <p:nvPr/>
        </p:nvSpPr>
        <p:spPr>
          <a:xfrm>
            <a:off x="419100" y="1528176"/>
            <a:ext cx="3195970" cy="3663992"/>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4D27AA"/>
                </a:solidFill>
                <a:effectLst/>
                <a:uLnTx/>
                <a:uFillTx/>
                <a:latin typeface="Amazon Ember Light" panose="020B0403020204020204" pitchFamily="34" charset="0"/>
              </a:rPr>
              <a:t>Choices made by using the</a:t>
            </a:r>
            <a:br>
              <a:rPr kumimoji="0" lang="en-US" sz="2000" b="1" i="0" u="none" strike="noStrike" kern="1200" cap="none" spc="0" normalizeH="0" baseline="0" noProof="0" dirty="0">
                <a:ln>
                  <a:noFill/>
                </a:ln>
                <a:solidFill>
                  <a:srgbClr val="4D27AA"/>
                </a:solidFill>
                <a:effectLst/>
                <a:uLnTx/>
                <a:uFillTx/>
                <a:latin typeface="Amazon Ember Light" panose="020B0403020204020204" pitchFamily="34" charset="0"/>
              </a:rPr>
            </a:br>
            <a:r>
              <a:rPr kumimoji="0" lang="en-US" sz="2000" b="1" i="0" u="none" strike="noStrike" kern="1200" cap="none" spc="0" normalizeH="0" baseline="0" noProof="0" dirty="0">
                <a:ln>
                  <a:noFill/>
                </a:ln>
                <a:solidFill>
                  <a:srgbClr val="4D27AA"/>
                </a:solidFill>
                <a:effectLst/>
                <a:uLnTx/>
                <a:uFillTx/>
                <a:latin typeface="Amazon Ember Light" panose="020B0403020204020204" pitchFamily="34" charset="0"/>
              </a:rPr>
              <a:t>Launch Instance Wizard:</a:t>
            </a:r>
            <a:br>
              <a:rPr kumimoji="0" lang="en-US" sz="2400" b="1" i="0" u="none" strike="noStrike" kern="1200" cap="none" spc="0" normalizeH="0" baseline="0" noProof="0" dirty="0">
                <a:ln>
                  <a:noFill/>
                </a:ln>
                <a:solidFill>
                  <a:srgbClr val="4D27AA"/>
                </a:solidFill>
                <a:effectLst/>
                <a:uLnTx/>
                <a:uFillTx/>
                <a:latin typeface="Amazon Ember Light" panose="020B0403020204020204" pitchFamily="34" charset="0"/>
              </a:rPr>
            </a:br>
            <a:endParaRPr kumimoji="0" lang="en-US" sz="2000" b="0" i="0" u="none" strike="noStrike" kern="1200" cap="none" spc="0" normalizeH="0" baseline="0" noProof="0" dirty="0">
              <a:ln>
                <a:noFill/>
              </a:ln>
              <a:solidFill>
                <a:srgbClr val="000000"/>
              </a:solidFill>
              <a:effectLst/>
              <a:uLnTx/>
              <a:uFillTx/>
              <a:latin typeface="Amazon Ember Light" panose="020B0403020204020204" pitchFamily="34" charset="0"/>
            </a:endParaRP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AMI</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Instance Type</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Network settings</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IAM role</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User data</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Storage options</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Tags</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E617E6"/>
                </a:solidFill>
                <a:effectLst/>
                <a:uLnTx/>
                <a:uFillTx/>
                <a:latin typeface="Amazon Ember Light" panose="020B0403020204020204" pitchFamily="34" charset="0"/>
              </a:rPr>
              <a:t>Security group</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Key pair</a:t>
            </a:r>
            <a:endParaRPr kumimoji="0" lang="en-US" sz="1800" b="1" i="0" u="none" strike="noStrike" kern="1200" cap="none" spc="0" normalizeH="0" baseline="0" noProof="0" dirty="0">
              <a:ln>
                <a:noFill/>
              </a:ln>
              <a:solidFill>
                <a:srgbClr val="000000"/>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41718477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Security groups</a:t>
            </a:r>
          </a:p>
        </p:txBody>
      </p:sp>
      <p:sp>
        <p:nvSpPr>
          <p:cNvPr id="3" name="Content Placeholder 2"/>
          <p:cNvSpPr>
            <a:spLocks noGrp="1"/>
          </p:cNvSpPr>
          <p:nvPr>
            <p:ph idx="1"/>
          </p:nvPr>
        </p:nvSpPr>
        <p:spPr>
          <a:xfrm>
            <a:off x="419100" y="1528175"/>
            <a:ext cx="8692814" cy="4648788"/>
          </a:xfrm>
        </p:spPr>
        <p:txBody>
          <a:bodyPr/>
          <a:lstStyle/>
          <a:p>
            <a:r>
              <a:rPr lang="en-US" dirty="0"/>
              <a:t>Restrict access to instances by:</a:t>
            </a:r>
          </a:p>
          <a:p>
            <a:pPr lvl="1"/>
            <a:r>
              <a:rPr lang="en-US" dirty="0"/>
              <a:t>Port range</a:t>
            </a:r>
          </a:p>
          <a:p>
            <a:pPr lvl="1"/>
            <a:r>
              <a:rPr lang="en-US" dirty="0"/>
              <a:t>IP address range</a:t>
            </a:r>
          </a:p>
          <a:p>
            <a:pPr lvl="1"/>
            <a:r>
              <a:rPr lang="en-US" dirty="0"/>
              <a:t>Resource ID</a:t>
            </a:r>
          </a:p>
          <a:p>
            <a:endParaRPr lang="en-US" dirty="0"/>
          </a:p>
          <a:p>
            <a:r>
              <a:rPr lang="en-US" dirty="0"/>
              <a:t>Instances can be associated with multiple security groups</a:t>
            </a:r>
          </a:p>
          <a:p>
            <a:pPr marL="0" indent="0">
              <a:buNone/>
            </a:pPr>
            <a:endParaRPr lang="en-US" dirty="0"/>
          </a:p>
          <a:p>
            <a:r>
              <a:rPr lang="en-US" dirty="0"/>
              <a:t>Allow data ingress and egress</a:t>
            </a:r>
          </a:p>
          <a:p>
            <a:endParaRPr lang="en-US" dirty="0"/>
          </a:p>
          <a:p>
            <a:r>
              <a:rPr lang="en-US" dirty="0"/>
              <a:t>Can be added or modified after launch</a:t>
            </a:r>
          </a:p>
        </p:txBody>
      </p:sp>
      <p:sp>
        <p:nvSpPr>
          <p:cNvPr id="7" name="TextBox 34"/>
          <p:cNvSpPr txBox="1">
            <a:spLocks noChangeArrowheads="1"/>
          </p:cNvSpPr>
          <p:nvPr/>
        </p:nvSpPr>
        <p:spPr bwMode="auto">
          <a:xfrm>
            <a:off x="9163758" y="1825240"/>
            <a:ext cx="2902906" cy="338554"/>
          </a:xfrm>
          <a:prstGeom prst="rect">
            <a:avLst/>
          </a:prstGeom>
          <a:noFill/>
          <a:ln w="952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Arial"/>
              </a:rPr>
              <a:t>Remote Access on port 22</a:t>
            </a:r>
          </a:p>
        </p:txBody>
      </p:sp>
      <p:sp>
        <p:nvSpPr>
          <p:cNvPr id="12" name="TextBox 34"/>
          <p:cNvSpPr txBox="1">
            <a:spLocks noChangeArrowheads="1"/>
          </p:cNvSpPr>
          <p:nvPr/>
        </p:nvSpPr>
        <p:spPr bwMode="auto">
          <a:xfrm>
            <a:off x="9885850" y="4242915"/>
            <a:ext cx="1111603" cy="461665"/>
          </a:xfrm>
          <a:prstGeom prst="rect">
            <a:avLst/>
          </a:prstGeom>
          <a:noFill/>
          <a:ln w="952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Arial"/>
              </a:rPr>
              <a:t>Web</a:t>
            </a:r>
            <a:br>
              <a:rPr kumimoji="0" lang="en-US" sz="1200" b="1"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Arial"/>
              </a:rPr>
            </a:br>
            <a:r>
              <a:rPr kumimoji="0" lang="en-US" sz="1200" b="1"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Arial"/>
              </a:rPr>
              <a:t>servers</a:t>
            </a:r>
          </a:p>
        </p:txBody>
      </p:sp>
      <p:sp>
        <p:nvSpPr>
          <p:cNvPr id="19" name="TextBox 34"/>
          <p:cNvSpPr txBox="1">
            <a:spLocks noChangeArrowheads="1"/>
          </p:cNvSpPr>
          <p:nvPr/>
        </p:nvSpPr>
        <p:spPr bwMode="auto">
          <a:xfrm>
            <a:off x="10077309" y="5981365"/>
            <a:ext cx="643084" cy="307777"/>
          </a:xfrm>
          <a:prstGeom prst="rect">
            <a:avLst/>
          </a:prstGeom>
          <a:noFill/>
          <a:ln w="952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Arial"/>
              </a:rPr>
              <a:t>DB</a:t>
            </a:r>
          </a:p>
        </p:txBody>
      </p:sp>
      <p:sp>
        <p:nvSpPr>
          <p:cNvPr id="20" name="TextBox 34"/>
          <p:cNvSpPr txBox="1">
            <a:spLocks noChangeArrowheads="1"/>
          </p:cNvSpPr>
          <p:nvPr/>
        </p:nvSpPr>
        <p:spPr bwMode="auto">
          <a:xfrm>
            <a:off x="10187010" y="2510721"/>
            <a:ext cx="603387" cy="307777"/>
          </a:xfrm>
          <a:prstGeom prst="rect">
            <a:avLst/>
          </a:prstGeom>
          <a:noFill/>
          <a:ln w="952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Arial"/>
              </a:rPr>
              <a:t>NAT</a:t>
            </a:r>
          </a:p>
        </p:txBody>
      </p:sp>
      <p:sp>
        <p:nvSpPr>
          <p:cNvPr id="25" name="TextBox 34"/>
          <p:cNvSpPr txBox="1">
            <a:spLocks noChangeArrowheads="1"/>
          </p:cNvSpPr>
          <p:nvPr/>
        </p:nvSpPr>
        <p:spPr bwMode="auto">
          <a:xfrm>
            <a:off x="8434397" y="5236194"/>
            <a:ext cx="2902906" cy="338554"/>
          </a:xfrm>
          <a:prstGeom prst="rect">
            <a:avLst/>
          </a:prstGeom>
          <a:noFill/>
          <a:ln w="952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Arial"/>
              </a:rPr>
              <a:t>Port 3306</a:t>
            </a:r>
          </a:p>
        </p:txBody>
      </p:sp>
      <p:sp>
        <p:nvSpPr>
          <p:cNvPr id="30" name="TextBox 34"/>
          <p:cNvSpPr txBox="1">
            <a:spLocks noChangeArrowheads="1"/>
          </p:cNvSpPr>
          <p:nvPr/>
        </p:nvSpPr>
        <p:spPr bwMode="auto">
          <a:xfrm>
            <a:off x="9283319" y="3241760"/>
            <a:ext cx="3028242" cy="830997"/>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Arial"/>
              </a:rPr>
              <a:t>Remote Access on port 22 and Web traffic 80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Arial"/>
            </a:endParaRPr>
          </a:p>
        </p:txBody>
      </p:sp>
      <p:pic>
        <p:nvPicPr>
          <p:cNvPr id="28" name="Graphic 20">
            <a:extLst>
              <a:ext uri="{FF2B5EF4-FFF2-40B4-BE49-F238E27FC236}">
                <a16:creationId xmlns:a16="http://schemas.microsoft.com/office/drawing/2014/main" id="{7A14C722-6428-F644-AAFC-49DE6CD659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85864" y="5687461"/>
            <a:ext cx="711576" cy="831984"/>
          </a:xfrm>
          <a:prstGeom prst="rect">
            <a:avLst/>
          </a:prstGeom>
        </p:spPr>
      </p:pic>
      <p:pic>
        <p:nvPicPr>
          <p:cNvPr id="29" name="Graphic 20">
            <a:extLst>
              <a:ext uri="{FF2B5EF4-FFF2-40B4-BE49-F238E27FC236}">
                <a16:creationId xmlns:a16="http://schemas.microsoft.com/office/drawing/2014/main" id="{7A14C722-6428-F644-AAFC-49DE6CD659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54260" y="3974713"/>
            <a:ext cx="761493" cy="890348"/>
          </a:xfrm>
          <a:prstGeom prst="rect">
            <a:avLst/>
          </a:prstGeom>
        </p:spPr>
      </p:pic>
      <p:pic>
        <p:nvPicPr>
          <p:cNvPr id="31" name="Graphic 20">
            <a:extLst>
              <a:ext uri="{FF2B5EF4-FFF2-40B4-BE49-F238E27FC236}">
                <a16:creationId xmlns:a16="http://schemas.microsoft.com/office/drawing/2014/main" id="{7A14C722-6428-F644-AAFC-49DE6CD659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0636" y="2323121"/>
            <a:ext cx="711574" cy="831982"/>
          </a:xfrm>
          <a:prstGeom prst="rect">
            <a:avLst/>
          </a:prstGeom>
        </p:spPr>
      </p:pic>
      <p:sp>
        <p:nvSpPr>
          <p:cNvPr id="4" name="TextBox 3">
            <a:extLst>
              <a:ext uri="{FF2B5EF4-FFF2-40B4-BE49-F238E27FC236}">
                <a16:creationId xmlns:a16="http://schemas.microsoft.com/office/drawing/2014/main" id="{7D8D8940-9ACD-8443-930A-56CE1E44854D}"/>
              </a:ext>
            </a:extLst>
          </p:cNvPr>
          <p:cNvSpPr txBox="1"/>
          <p:nvPr/>
        </p:nvSpPr>
        <p:spPr>
          <a:xfrm>
            <a:off x="8199702" y="1187562"/>
            <a:ext cx="421950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6C2B3">
                    <a:lumMod val="75000"/>
                  </a:srgbClr>
                </a:solidFill>
                <a:effectLst/>
                <a:uLnTx/>
                <a:uFillTx/>
                <a:latin typeface="Amazon Ember" panose="02000000000000000000" pitchFamily="2" charset="0"/>
                <a:ea typeface="Amazon Ember" panose="02000000000000000000" pitchFamily="2" charset="0"/>
                <a:cs typeface="Amazon Ember Light" panose="020B0403020204020204" pitchFamily="34" charset="0"/>
              </a:rPr>
              <a:t>Example security group settings:</a:t>
            </a:r>
          </a:p>
        </p:txBody>
      </p:sp>
      <p:sp>
        <p:nvSpPr>
          <p:cNvPr id="32" name="Footer Placeholder 2"/>
          <p:cNvSpPr>
            <a:spLocks noGrp="1"/>
          </p:cNvSpPr>
          <p:nvPr>
            <p:ph type="ftr" sz="quarter" idx="4294967295"/>
          </p:nvPr>
        </p:nvSpPr>
        <p:spPr>
          <a:xfrm>
            <a:off x="571500" y="6508750"/>
            <a:ext cx="6871048"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panose="02000000000000000000" pitchFamily="2"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panose="02000000000000000000" pitchFamily="2" charset="0"/>
            </a:endParaRPr>
          </a:p>
        </p:txBody>
      </p:sp>
      <p:pic>
        <p:nvPicPr>
          <p:cNvPr id="33" name="Graphic 58">
            <a:extLst>
              <a:ext uri="{FF2B5EF4-FFF2-40B4-BE49-F238E27FC236}">
                <a16:creationId xmlns:a16="http://schemas.microsoft.com/office/drawing/2014/main" id="{6D5D941B-48FC-C04A-B714-B4EB60960E9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63520" y="2102602"/>
            <a:ext cx="286184" cy="286184"/>
          </a:xfrm>
          <a:prstGeom prst="rect">
            <a:avLst/>
          </a:prstGeom>
        </p:spPr>
      </p:pic>
      <p:sp>
        <p:nvSpPr>
          <p:cNvPr id="34" name="Rectangle 33">
            <a:extLst>
              <a:ext uri="{FF2B5EF4-FFF2-40B4-BE49-F238E27FC236}">
                <a16:creationId xmlns:a16="http://schemas.microsoft.com/office/drawing/2014/main" id="{9E4B180B-66C8-134C-9780-D82E60B76CCD}"/>
              </a:ext>
            </a:extLst>
          </p:cNvPr>
          <p:cNvSpPr/>
          <p:nvPr/>
        </p:nvSpPr>
        <p:spPr>
          <a:xfrm>
            <a:off x="9344665" y="2102601"/>
            <a:ext cx="2076394" cy="1108359"/>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365760" tIns="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DF3312"/>
                </a:solidFill>
                <a:effectLst/>
                <a:uLnTx/>
                <a:uFillTx/>
                <a:latin typeface="Amazon Ember" panose="02000000000000000000" pitchFamily="2" charset="0"/>
                <a:ea typeface="+mn-ea"/>
                <a:cs typeface="+mn-cs"/>
              </a:rPr>
              <a:t>Security group</a:t>
            </a:r>
          </a:p>
        </p:txBody>
      </p:sp>
      <p:pic>
        <p:nvPicPr>
          <p:cNvPr id="35" name="Graphic 58">
            <a:extLst>
              <a:ext uri="{FF2B5EF4-FFF2-40B4-BE49-F238E27FC236}">
                <a16:creationId xmlns:a16="http://schemas.microsoft.com/office/drawing/2014/main" id="{6D5D941B-48FC-C04A-B714-B4EB60960E9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82375" y="5518544"/>
            <a:ext cx="286184" cy="286184"/>
          </a:xfrm>
          <a:prstGeom prst="rect">
            <a:avLst/>
          </a:prstGeom>
        </p:spPr>
      </p:pic>
      <p:sp>
        <p:nvSpPr>
          <p:cNvPr id="36" name="Rectangle 35">
            <a:extLst>
              <a:ext uri="{FF2B5EF4-FFF2-40B4-BE49-F238E27FC236}">
                <a16:creationId xmlns:a16="http://schemas.microsoft.com/office/drawing/2014/main" id="{9E4B180B-66C8-134C-9780-D82E60B76CCD}"/>
              </a:ext>
            </a:extLst>
          </p:cNvPr>
          <p:cNvSpPr/>
          <p:nvPr/>
        </p:nvSpPr>
        <p:spPr>
          <a:xfrm>
            <a:off x="9363520" y="5518544"/>
            <a:ext cx="2076394" cy="1028890"/>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365760" tIns="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DF3312"/>
                </a:solidFill>
                <a:effectLst/>
                <a:uLnTx/>
                <a:uFillTx/>
                <a:latin typeface="Amazon Ember" panose="02000000000000000000" pitchFamily="2" charset="0"/>
                <a:ea typeface="+mn-ea"/>
                <a:cs typeface="+mn-cs"/>
              </a:rPr>
              <a:t>Security group</a:t>
            </a:r>
          </a:p>
        </p:txBody>
      </p:sp>
      <p:pic>
        <p:nvPicPr>
          <p:cNvPr id="39" name="Graphic 58">
            <a:extLst>
              <a:ext uri="{FF2B5EF4-FFF2-40B4-BE49-F238E27FC236}">
                <a16:creationId xmlns:a16="http://schemas.microsoft.com/office/drawing/2014/main" id="{6D5D941B-48FC-C04A-B714-B4EB60960E9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90323" y="3795491"/>
            <a:ext cx="286184" cy="286184"/>
          </a:xfrm>
          <a:prstGeom prst="rect">
            <a:avLst/>
          </a:prstGeom>
        </p:spPr>
      </p:pic>
      <p:sp>
        <p:nvSpPr>
          <p:cNvPr id="40" name="Rectangle 39">
            <a:extLst>
              <a:ext uri="{FF2B5EF4-FFF2-40B4-BE49-F238E27FC236}">
                <a16:creationId xmlns:a16="http://schemas.microsoft.com/office/drawing/2014/main" id="{9E4B180B-66C8-134C-9780-D82E60B76CCD}"/>
              </a:ext>
            </a:extLst>
          </p:cNvPr>
          <p:cNvSpPr/>
          <p:nvPr/>
        </p:nvSpPr>
        <p:spPr>
          <a:xfrm>
            <a:off x="9371468" y="3795490"/>
            <a:ext cx="2076394" cy="1300001"/>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365760" tIns="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DF3312"/>
                </a:solidFill>
                <a:effectLst/>
                <a:uLnTx/>
                <a:uFillTx/>
                <a:latin typeface="Amazon Ember" panose="02000000000000000000" pitchFamily="2" charset="0"/>
                <a:ea typeface="+mn-ea"/>
                <a:cs typeface="+mn-cs"/>
              </a:rPr>
              <a:t>Security group</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panose="020000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900" b="0" i="0" u="none" strike="noStrike" kern="1200" cap="none" spc="0" normalizeH="0" baseline="0" noProof="0" dirty="0">
              <a:ln>
                <a:noFill/>
              </a:ln>
              <a:solidFill>
                <a:srgbClr val="000000">
                  <a:tint val="75000"/>
                </a:srgbClr>
              </a:solidFill>
              <a:effectLst/>
              <a:uLnTx/>
              <a:uFillTx/>
              <a:latin typeface="Amazon Ember" panose="02000000000000000000" pitchFamily="2" charset="0"/>
            </a:endParaRPr>
          </a:p>
        </p:txBody>
      </p:sp>
    </p:spTree>
    <p:custDataLst>
      <p:tags r:id="rId1"/>
    </p:custDataLst>
    <p:extLst>
      <p:ext uri="{BB962C8B-B14F-4D97-AF65-F5344CB8AC3E}">
        <p14:creationId xmlns:p14="http://schemas.microsoft.com/office/powerpoint/2010/main" val="3277209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2"/>
          <p:cNvSpPr txBox="1">
            <a:spLocks/>
          </p:cNvSpPr>
          <p:nvPr/>
        </p:nvSpPr>
        <p:spPr>
          <a:xfrm>
            <a:off x="239499" y="1363280"/>
            <a:ext cx="7837701" cy="594336"/>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Tx/>
              <a:buBlip>
                <a:blip r:embed="rId4"/>
              </a:buBlip>
              <a:defRPr sz="2400" b="0" i="0" kern="1200">
                <a:solidFill>
                  <a:schemeClr val="tx1"/>
                </a:solidFill>
                <a:latin typeface="Arial"/>
                <a:ea typeface="+mn-ea"/>
                <a:cs typeface="Arial"/>
              </a:defRPr>
            </a:lvl1pPr>
            <a:lvl2pPr marL="742950" indent="-285750" algn="l" defTabSz="457200" rtl="0" eaLnBrk="1" latinLnBrk="0" hangingPunct="1">
              <a:spcBef>
                <a:spcPct val="20000"/>
              </a:spcBef>
              <a:buClr>
                <a:schemeClr val="accent1"/>
              </a:buClr>
              <a:buFont typeface="Wingdings" panose="05000000000000000000" pitchFamily="2" charset="2"/>
              <a:buChar char="Ø"/>
              <a:defRPr sz="2000" b="0" i="0" kern="1200">
                <a:solidFill>
                  <a:schemeClr val="tx1"/>
                </a:solidFill>
                <a:latin typeface="Arial"/>
                <a:ea typeface="+mn-ea"/>
                <a:cs typeface="Arial"/>
              </a:defRPr>
            </a:lvl2pPr>
            <a:lvl3pPr marL="1143000" indent="-228600" algn="l" defTabSz="457200" rtl="0" eaLnBrk="1" latinLnBrk="0" hangingPunct="1">
              <a:spcBef>
                <a:spcPct val="20000"/>
              </a:spcBef>
              <a:buClr>
                <a:schemeClr val="accent1"/>
              </a:buClr>
              <a:buFont typeface="Arial"/>
              <a:buChar char="•"/>
              <a:defRPr sz="18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595A5D"/>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Amazon Ember Light" charset="0"/>
              </a:rPr>
              <a:t>Allow HTTP port access </a:t>
            </a:r>
            <a:r>
              <a:rPr kumimoji="0" lang="en-US" sz="2400" b="1" i="0" u="none" strike="noStrike" kern="1200" cap="none" spc="0" normalizeH="0" baseline="0" noProof="0" dirty="0">
                <a:ln>
                  <a:noFill/>
                </a:ln>
                <a:solidFill>
                  <a:srgbClr val="1CC9F7">
                    <a:lumMod val="75000"/>
                  </a:srgbClr>
                </a:solidFill>
                <a:effectLst/>
                <a:uLnTx/>
                <a:uFillTx/>
                <a:latin typeface="Amazon Ember" panose="02000000000000000000" pitchFamily="2" charset="0"/>
                <a:ea typeface="Amazon Ember" panose="02000000000000000000" pitchFamily="2" charset="0"/>
                <a:cs typeface="Amazon Ember Light" charset="0"/>
              </a:rPr>
              <a:t>from anywhere</a:t>
            </a:r>
            <a:r>
              <a:rPr kumimoji="0" lang="en-US" sz="2400" b="0"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Amazon Ember Light" charset="0"/>
              </a:rPr>
              <a:t>:</a:t>
            </a:r>
          </a:p>
        </p:txBody>
      </p:sp>
      <p:sp>
        <p:nvSpPr>
          <p:cNvPr id="26" name="Content Placeholder 2"/>
          <p:cNvSpPr txBox="1">
            <a:spLocks/>
          </p:cNvSpPr>
          <p:nvPr/>
        </p:nvSpPr>
        <p:spPr>
          <a:xfrm>
            <a:off x="239499" y="3194882"/>
            <a:ext cx="8823514" cy="878465"/>
          </a:xfrm>
          <a:prstGeom prst="rect">
            <a:avLst/>
          </a:prstGeom>
        </p:spPr>
        <p:txBody>
          <a:bodyPr vert="horz" lIns="121920" tIns="60960" rIns="121920" bIns="60960" rtlCol="0">
            <a:normAutofit/>
          </a:bodyPr>
          <a:lstStyle>
            <a:lvl1pPr marL="342900" indent="-342900" algn="l" defTabSz="457200" rtl="0" eaLnBrk="1" latinLnBrk="0" hangingPunct="1">
              <a:spcBef>
                <a:spcPct val="20000"/>
              </a:spcBef>
              <a:buFontTx/>
              <a:buBlip>
                <a:blip r:embed="rId4"/>
              </a:buBlip>
              <a:defRPr sz="2400" b="0" i="0" kern="1200">
                <a:solidFill>
                  <a:schemeClr val="tx1"/>
                </a:solidFill>
                <a:latin typeface="Arial"/>
                <a:ea typeface="+mn-ea"/>
                <a:cs typeface="Arial"/>
              </a:defRPr>
            </a:lvl1pPr>
            <a:lvl2pPr marL="742950" indent="-285750" algn="l" defTabSz="457200" rtl="0" eaLnBrk="1" latinLnBrk="0" hangingPunct="1">
              <a:spcBef>
                <a:spcPct val="20000"/>
              </a:spcBef>
              <a:buClr>
                <a:schemeClr val="accent1"/>
              </a:buClr>
              <a:buFont typeface="Wingdings" panose="05000000000000000000" pitchFamily="2" charset="2"/>
              <a:buChar char="Ø"/>
              <a:defRPr sz="2000" b="0" i="0" kern="1200">
                <a:solidFill>
                  <a:schemeClr val="tx1"/>
                </a:solidFill>
                <a:latin typeface="Arial"/>
                <a:ea typeface="+mn-ea"/>
                <a:cs typeface="Arial"/>
              </a:defRPr>
            </a:lvl2pPr>
            <a:lvl3pPr marL="1143000" indent="-228600" algn="l" defTabSz="457200" rtl="0" eaLnBrk="1" latinLnBrk="0" hangingPunct="1">
              <a:spcBef>
                <a:spcPct val="20000"/>
              </a:spcBef>
              <a:buClr>
                <a:schemeClr val="accent1"/>
              </a:buClr>
              <a:buFont typeface="Arial"/>
              <a:buChar char="•"/>
              <a:defRPr sz="18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595A5D"/>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Amazon Ember Light" charset="0"/>
              </a:rPr>
              <a:t>Allow SSH access from a </a:t>
            </a:r>
            <a:r>
              <a:rPr kumimoji="0" lang="en-US" sz="2400" b="1" i="0" u="none" strike="noStrike" kern="1200" cap="none" spc="0" normalizeH="0" baseline="0" noProof="0" dirty="0">
                <a:ln>
                  <a:noFill/>
                </a:ln>
                <a:solidFill>
                  <a:srgbClr val="4D27AA">
                    <a:lumMod val="75000"/>
                  </a:srgbClr>
                </a:solidFill>
                <a:effectLst/>
                <a:uLnTx/>
                <a:uFillTx/>
                <a:latin typeface="Amazon Ember" panose="02000000000000000000" pitchFamily="2" charset="0"/>
                <a:ea typeface="Amazon Ember" panose="02000000000000000000" pitchFamily="2" charset="0"/>
                <a:cs typeface="Amazon Ember Light" charset="0"/>
              </a:rPr>
              <a:t>specific computer</a:t>
            </a:r>
            <a:r>
              <a:rPr kumimoji="0" lang="en-US" sz="2400" b="0"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Amazon Ember Light" charset="0"/>
              </a:rPr>
              <a:t>:</a:t>
            </a:r>
          </a:p>
        </p:txBody>
      </p:sp>
      <p:graphicFrame>
        <p:nvGraphicFramePr>
          <p:cNvPr id="27" name="Table 26"/>
          <p:cNvGraphicFramePr>
            <a:graphicFrameLocks noGrp="1"/>
          </p:cNvGraphicFramePr>
          <p:nvPr/>
        </p:nvGraphicFramePr>
        <p:xfrm>
          <a:off x="1122348" y="1847631"/>
          <a:ext cx="5754976" cy="905933"/>
        </p:xfrm>
        <a:graphic>
          <a:graphicData uri="http://schemas.openxmlformats.org/drawingml/2006/table">
            <a:tbl>
              <a:tblPr firstRow="1" bandRow="1">
                <a:tableStyleId>{00A15C55-8517-42AA-B614-E9B94910E393}</a:tableStyleId>
              </a:tblPr>
              <a:tblGrid>
                <a:gridCol w="2128948">
                  <a:extLst>
                    <a:ext uri="{9D8B030D-6E8A-4147-A177-3AD203B41FA5}">
                      <a16:colId xmlns:a16="http://schemas.microsoft.com/office/drawing/2014/main" val="20000"/>
                    </a:ext>
                  </a:extLst>
                </a:gridCol>
                <a:gridCol w="1729428">
                  <a:extLst>
                    <a:ext uri="{9D8B030D-6E8A-4147-A177-3AD203B41FA5}">
                      <a16:colId xmlns:a16="http://schemas.microsoft.com/office/drawing/2014/main" val="20001"/>
                    </a:ext>
                  </a:extLst>
                </a:gridCol>
                <a:gridCol w="1896600">
                  <a:extLst>
                    <a:ext uri="{9D8B030D-6E8A-4147-A177-3AD203B41FA5}">
                      <a16:colId xmlns:a16="http://schemas.microsoft.com/office/drawing/2014/main" val="20002"/>
                    </a:ext>
                  </a:extLst>
                </a:gridCol>
              </a:tblGrid>
              <a:tr h="406400">
                <a:tc>
                  <a:txBody>
                    <a:bodyPr/>
                    <a:lstStyle/>
                    <a:p>
                      <a:pPr algn="ctr"/>
                      <a:r>
                        <a:rPr lang="en-US" sz="1900" dirty="0">
                          <a:latin typeface="Amazon Ember" panose="02000000000000000000" pitchFamily="2" charset="0"/>
                        </a:rPr>
                        <a:t>ID</a:t>
                      </a:r>
                    </a:p>
                  </a:txBody>
                  <a:tcPr marL="121920" marR="121920" marT="60960" marB="60960" anchor="ctr">
                    <a:solidFill>
                      <a:schemeClr val="accent4">
                        <a:lumMod val="75000"/>
                      </a:schemeClr>
                    </a:solidFill>
                  </a:tcPr>
                </a:tc>
                <a:tc>
                  <a:txBody>
                    <a:bodyPr/>
                    <a:lstStyle/>
                    <a:p>
                      <a:pPr algn="ctr"/>
                      <a:r>
                        <a:rPr lang="en-US" sz="1900" dirty="0">
                          <a:latin typeface="Amazon Ember" panose="02000000000000000000" pitchFamily="2" charset="0"/>
                        </a:rPr>
                        <a:t>Port</a:t>
                      </a:r>
                      <a:r>
                        <a:rPr lang="en-US" sz="1900" baseline="0" dirty="0">
                          <a:latin typeface="Amazon Ember" panose="02000000000000000000" pitchFamily="2" charset="0"/>
                        </a:rPr>
                        <a:t> Range</a:t>
                      </a:r>
                      <a:endParaRPr lang="en-US" sz="1900" dirty="0">
                        <a:latin typeface="Amazon Ember" panose="02000000000000000000" pitchFamily="2" charset="0"/>
                      </a:endParaRPr>
                    </a:p>
                  </a:txBody>
                  <a:tcPr marL="121920" marR="121920" marT="60960" marB="60960" anchor="ctr">
                    <a:solidFill>
                      <a:schemeClr val="accent4">
                        <a:lumMod val="75000"/>
                      </a:schemeClr>
                    </a:solidFill>
                  </a:tcPr>
                </a:tc>
                <a:tc>
                  <a:txBody>
                    <a:bodyPr/>
                    <a:lstStyle/>
                    <a:p>
                      <a:pPr algn="ctr"/>
                      <a:r>
                        <a:rPr lang="en-US" sz="1900" dirty="0">
                          <a:latin typeface="Amazon Ember" panose="02000000000000000000" pitchFamily="2" charset="0"/>
                        </a:rPr>
                        <a:t>Source</a:t>
                      </a:r>
                    </a:p>
                  </a:txBody>
                  <a:tcPr marL="121920" marR="121920" marT="60960" marB="60960" anchor="ctr">
                    <a:solidFill>
                      <a:schemeClr val="accent4">
                        <a:lumMod val="75000"/>
                      </a:schemeClr>
                    </a:solidFill>
                  </a:tcPr>
                </a:tc>
                <a:extLst>
                  <a:ext uri="{0D108BD9-81ED-4DB2-BD59-A6C34878D82A}">
                    <a16:rowId xmlns:a16="http://schemas.microsoft.com/office/drawing/2014/main" val="10000"/>
                  </a:ext>
                </a:extLst>
              </a:tr>
              <a:tr h="494453">
                <a:tc>
                  <a:txBody>
                    <a:bodyPr/>
                    <a:lstStyle/>
                    <a:p>
                      <a:pPr algn="ctr"/>
                      <a:r>
                        <a:rPr lang="en-US" sz="1900" kern="1200" dirty="0">
                          <a:effectLst/>
                          <a:latin typeface="Amazon Ember" panose="02000000000000000000" pitchFamily="2" charset="0"/>
                        </a:rPr>
                        <a:t>sg-dfc83cba</a:t>
                      </a:r>
                      <a:endParaRPr lang="en-US" sz="1900" b="0" dirty="0">
                        <a:latin typeface="Amazon Ember" panose="02000000000000000000" pitchFamily="2" charset="0"/>
                      </a:endParaRPr>
                    </a:p>
                  </a:txBody>
                  <a:tcPr marL="121920" marR="121920" marT="60960" marB="60960" anchor="ctr"/>
                </a:tc>
                <a:tc>
                  <a:txBody>
                    <a:bodyPr/>
                    <a:lstStyle/>
                    <a:p>
                      <a:pPr algn="ctr"/>
                      <a:r>
                        <a:rPr lang="en-US" sz="1900" dirty="0">
                          <a:latin typeface="Amazon Ember" panose="02000000000000000000" pitchFamily="2" charset="0"/>
                        </a:rPr>
                        <a:t>80 (HTTP)</a:t>
                      </a:r>
                    </a:p>
                  </a:txBody>
                  <a:tcPr marL="121920" marR="121920" marT="60960" marB="60960" anchor="ctr"/>
                </a:tc>
                <a:tc>
                  <a:txBody>
                    <a:bodyPr/>
                    <a:lstStyle/>
                    <a:p>
                      <a:pPr algn="ctr"/>
                      <a:r>
                        <a:rPr lang="en-US" sz="1900" dirty="0">
                          <a:latin typeface="Amazon Ember" panose="02000000000000000000" pitchFamily="2" charset="0"/>
                        </a:rPr>
                        <a:t>0.0.0.0/0</a:t>
                      </a:r>
                    </a:p>
                  </a:txBody>
                  <a:tcPr marL="121920" marR="121920" marT="60960" marB="60960" anchor="ctr"/>
                </a:tc>
                <a:extLst>
                  <a:ext uri="{0D108BD9-81ED-4DB2-BD59-A6C34878D82A}">
                    <a16:rowId xmlns:a16="http://schemas.microsoft.com/office/drawing/2014/main" val="10001"/>
                  </a:ext>
                </a:extLst>
              </a:tr>
            </a:tbl>
          </a:graphicData>
        </a:graphic>
      </p:graphicFrame>
      <p:graphicFrame>
        <p:nvGraphicFramePr>
          <p:cNvPr id="29" name="Table 28"/>
          <p:cNvGraphicFramePr>
            <a:graphicFrameLocks noGrp="1"/>
          </p:cNvGraphicFramePr>
          <p:nvPr>
            <p:extLst>
              <p:ext uri="{D42A27DB-BD31-4B8C-83A1-F6EECF244321}">
                <p14:modId xmlns:p14="http://schemas.microsoft.com/office/powerpoint/2010/main" val="1383983119"/>
              </p:ext>
            </p:extLst>
          </p:nvPr>
        </p:nvGraphicFramePr>
        <p:xfrm>
          <a:off x="419100" y="3925394"/>
          <a:ext cx="6079568" cy="905933"/>
        </p:xfrm>
        <a:graphic>
          <a:graphicData uri="http://schemas.openxmlformats.org/drawingml/2006/table">
            <a:tbl>
              <a:tblPr firstRow="1" bandRow="1">
                <a:tableStyleId>{7DF18680-E054-41AD-8BC1-D1AEF772440D}</a:tableStyleId>
              </a:tblPr>
              <a:tblGrid>
                <a:gridCol w="2249025">
                  <a:extLst>
                    <a:ext uri="{9D8B030D-6E8A-4147-A177-3AD203B41FA5}">
                      <a16:colId xmlns:a16="http://schemas.microsoft.com/office/drawing/2014/main" val="20000"/>
                    </a:ext>
                  </a:extLst>
                </a:gridCol>
                <a:gridCol w="1826971">
                  <a:extLst>
                    <a:ext uri="{9D8B030D-6E8A-4147-A177-3AD203B41FA5}">
                      <a16:colId xmlns:a16="http://schemas.microsoft.com/office/drawing/2014/main" val="20001"/>
                    </a:ext>
                  </a:extLst>
                </a:gridCol>
                <a:gridCol w="2003572">
                  <a:extLst>
                    <a:ext uri="{9D8B030D-6E8A-4147-A177-3AD203B41FA5}">
                      <a16:colId xmlns:a16="http://schemas.microsoft.com/office/drawing/2014/main" val="20002"/>
                    </a:ext>
                  </a:extLst>
                </a:gridCol>
              </a:tblGrid>
              <a:tr h="406400">
                <a:tc>
                  <a:txBody>
                    <a:bodyPr/>
                    <a:lstStyle/>
                    <a:p>
                      <a:pPr marL="0" algn="ctr" defTabSz="914400" rtl="0" eaLnBrk="1" latinLnBrk="0" hangingPunct="1"/>
                      <a:r>
                        <a:rPr lang="en-US" sz="1900" kern="1200" dirty="0">
                          <a:latin typeface="Amazon Ember" panose="02000000000000000000" pitchFamily="2" charset="0"/>
                        </a:rPr>
                        <a:t>ID</a:t>
                      </a:r>
                      <a:endParaRPr lang="en-US" sz="1900" b="1" kern="1200" dirty="0">
                        <a:solidFill>
                          <a:schemeClr val="lt1"/>
                        </a:solidFill>
                        <a:latin typeface="Amazon Ember" panose="02000000000000000000" pitchFamily="2" charset="0"/>
                        <a:ea typeface="+mn-ea"/>
                        <a:cs typeface="+mn-cs"/>
                      </a:endParaRPr>
                    </a:p>
                  </a:txBody>
                  <a:tcPr marL="121920" marR="121920" marT="60960" marB="60960" anchor="ctr"/>
                </a:tc>
                <a:tc>
                  <a:txBody>
                    <a:bodyPr/>
                    <a:lstStyle/>
                    <a:p>
                      <a:pPr marL="0" algn="ctr" defTabSz="914400" rtl="0" eaLnBrk="1" latinLnBrk="0" hangingPunct="1"/>
                      <a:r>
                        <a:rPr lang="en-US" sz="1900" kern="1200" dirty="0">
                          <a:latin typeface="Amazon Ember" panose="02000000000000000000" pitchFamily="2" charset="0"/>
                        </a:rPr>
                        <a:t>Port Range</a:t>
                      </a:r>
                      <a:endParaRPr lang="en-US" sz="1900" b="1" kern="1200" dirty="0">
                        <a:solidFill>
                          <a:schemeClr val="lt1"/>
                        </a:solidFill>
                        <a:latin typeface="Amazon Ember" panose="02000000000000000000" pitchFamily="2" charset="0"/>
                        <a:ea typeface="+mn-ea"/>
                        <a:cs typeface="+mn-cs"/>
                      </a:endParaRPr>
                    </a:p>
                  </a:txBody>
                  <a:tcPr marL="121920" marR="121920" marT="60960" marB="60960" anchor="ctr"/>
                </a:tc>
                <a:tc>
                  <a:txBody>
                    <a:bodyPr/>
                    <a:lstStyle/>
                    <a:p>
                      <a:pPr marL="0" algn="ctr" defTabSz="914400" rtl="0" eaLnBrk="1" latinLnBrk="0" hangingPunct="1"/>
                      <a:r>
                        <a:rPr lang="en-US" sz="1900" kern="1200" dirty="0">
                          <a:latin typeface="Amazon Ember" panose="02000000000000000000" pitchFamily="2" charset="0"/>
                        </a:rPr>
                        <a:t>Source</a:t>
                      </a:r>
                      <a:endParaRPr lang="en-US" sz="1900" b="1" kern="1200" dirty="0">
                        <a:solidFill>
                          <a:schemeClr val="lt1"/>
                        </a:solidFill>
                        <a:latin typeface="Amazon Ember" panose="02000000000000000000" pitchFamily="2" charset="0"/>
                        <a:ea typeface="+mn-ea"/>
                        <a:cs typeface="+mn-cs"/>
                      </a:endParaRPr>
                    </a:p>
                  </a:txBody>
                  <a:tcPr marL="121920" marR="121920" marT="60960" marB="60960" anchor="ctr"/>
                </a:tc>
                <a:extLst>
                  <a:ext uri="{0D108BD9-81ED-4DB2-BD59-A6C34878D82A}">
                    <a16:rowId xmlns:a16="http://schemas.microsoft.com/office/drawing/2014/main" val="10000"/>
                  </a:ext>
                </a:extLst>
              </a:tr>
              <a:tr h="494453">
                <a:tc>
                  <a:txBody>
                    <a:bodyPr/>
                    <a:lstStyle/>
                    <a:p>
                      <a:pPr algn="ctr"/>
                      <a:r>
                        <a:rPr lang="en-US" sz="1900" kern="1200" dirty="0">
                          <a:effectLst/>
                          <a:latin typeface="Amazon Ember" panose="02000000000000000000" pitchFamily="2" charset="0"/>
                        </a:rPr>
                        <a:t>sg-4ad3712f</a:t>
                      </a:r>
                      <a:endParaRPr lang="en-US" sz="1900" b="1" dirty="0">
                        <a:solidFill>
                          <a:srgbClr val="0070C0"/>
                        </a:solidFill>
                        <a:latin typeface="Amazon Ember" panose="02000000000000000000" pitchFamily="2" charset="0"/>
                      </a:endParaRPr>
                    </a:p>
                  </a:txBody>
                  <a:tcPr marL="121920" marR="121920" marT="60960" marB="60960" anchor="ctr"/>
                </a:tc>
                <a:tc>
                  <a:txBody>
                    <a:bodyPr/>
                    <a:lstStyle/>
                    <a:p>
                      <a:pPr algn="ctr"/>
                      <a:r>
                        <a:rPr lang="en-US" sz="1900" dirty="0">
                          <a:latin typeface="Amazon Ember" panose="02000000000000000000" pitchFamily="2" charset="0"/>
                        </a:rPr>
                        <a:t>22</a:t>
                      </a:r>
                      <a:r>
                        <a:rPr lang="en-US" sz="1900" baseline="0" dirty="0">
                          <a:latin typeface="Amazon Ember" panose="02000000000000000000" pitchFamily="2" charset="0"/>
                        </a:rPr>
                        <a:t> (SSH)</a:t>
                      </a:r>
                      <a:endParaRPr lang="en-US" sz="1900" dirty="0">
                        <a:latin typeface="Amazon Ember" panose="02000000000000000000" pitchFamily="2" charset="0"/>
                      </a:endParaRPr>
                    </a:p>
                  </a:txBody>
                  <a:tcPr marL="121920" marR="121920" marT="60960" marB="60960" anchor="ctr"/>
                </a:tc>
                <a:tc>
                  <a:txBody>
                    <a:bodyPr/>
                    <a:lstStyle/>
                    <a:p>
                      <a:pPr algn="ctr"/>
                      <a:r>
                        <a:rPr lang="en-US" sz="1900" dirty="0">
                          <a:latin typeface="Amazon Ember" panose="02000000000000000000" pitchFamily="2" charset="0"/>
                        </a:rPr>
                        <a:t>10.50.2.133/32</a:t>
                      </a:r>
                    </a:p>
                  </a:txBody>
                  <a:tcPr marL="121920" marR="121920" marT="60960" marB="60960" anchor="ctr"/>
                </a:tc>
                <a:extLst>
                  <a:ext uri="{0D108BD9-81ED-4DB2-BD59-A6C34878D82A}">
                    <a16:rowId xmlns:a16="http://schemas.microsoft.com/office/drawing/2014/main" val="10001"/>
                  </a:ext>
                </a:extLst>
              </a:tr>
            </a:tbl>
          </a:graphicData>
        </a:graphic>
      </p:graphicFrame>
      <p:sp>
        <p:nvSpPr>
          <p:cNvPr id="30" name="Content Placeholder 2"/>
          <p:cNvSpPr txBox="1">
            <a:spLocks/>
          </p:cNvSpPr>
          <p:nvPr/>
        </p:nvSpPr>
        <p:spPr>
          <a:xfrm>
            <a:off x="239499" y="5105209"/>
            <a:ext cx="8782714" cy="878465"/>
          </a:xfrm>
          <a:prstGeom prst="rect">
            <a:avLst/>
          </a:prstGeom>
        </p:spPr>
        <p:txBody>
          <a:bodyPr vert="horz" lIns="121920" tIns="60960" rIns="121920" bIns="60960" rtlCol="0">
            <a:normAutofit/>
          </a:bodyPr>
          <a:lstStyle>
            <a:lvl1pPr marL="342900" indent="-342900" algn="l" defTabSz="457200" rtl="0" eaLnBrk="1" latinLnBrk="0" hangingPunct="1">
              <a:spcBef>
                <a:spcPct val="20000"/>
              </a:spcBef>
              <a:buFontTx/>
              <a:buBlip>
                <a:blip r:embed="rId4"/>
              </a:buBlip>
              <a:defRPr sz="2400" b="0" i="0" kern="1200">
                <a:solidFill>
                  <a:schemeClr val="tx1"/>
                </a:solidFill>
                <a:latin typeface="Arial"/>
                <a:ea typeface="+mn-ea"/>
                <a:cs typeface="Arial"/>
              </a:defRPr>
            </a:lvl1pPr>
            <a:lvl2pPr marL="742950" indent="-285750" algn="l" defTabSz="457200" rtl="0" eaLnBrk="1" latinLnBrk="0" hangingPunct="1">
              <a:spcBef>
                <a:spcPct val="20000"/>
              </a:spcBef>
              <a:buClr>
                <a:schemeClr val="accent1"/>
              </a:buClr>
              <a:buFont typeface="Wingdings" panose="05000000000000000000" pitchFamily="2" charset="2"/>
              <a:buChar char="Ø"/>
              <a:defRPr sz="2000" b="0" i="0" kern="1200">
                <a:solidFill>
                  <a:schemeClr val="tx1"/>
                </a:solidFill>
                <a:latin typeface="Arial"/>
                <a:ea typeface="+mn-ea"/>
                <a:cs typeface="Arial"/>
              </a:defRPr>
            </a:lvl2pPr>
            <a:lvl3pPr marL="1143000" indent="-228600" algn="l" defTabSz="457200" rtl="0" eaLnBrk="1" latinLnBrk="0" hangingPunct="1">
              <a:spcBef>
                <a:spcPct val="20000"/>
              </a:spcBef>
              <a:buClr>
                <a:schemeClr val="accent1"/>
              </a:buClr>
              <a:buFont typeface="Arial"/>
              <a:buChar char="•"/>
              <a:defRPr sz="18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rgbClr val="595A5D"/>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Amazon Ember Light" charset="0"/>
              </a:rPr>
              <a:t>Allow SSH access from </a:t>
            </a:r>
            <a:r>
              <a:rPr kumimoji="0" lang="en-US" sz="2400" b="1" i="0" u="none" strike="noStrike" kern="1200" cap="none" spc="0" normalizeH="0" baseline="0" noProof="0" dirty="0">
                <a:ln>
                  <a:noFill/>
                </a:ln>
                <a:solidFill>
                  <a:srgbClr val="E617E6">
                    <a:lumMod val="75000"/>
                  </a:srgbClr>
                </a:solidFill>
                <a:effectLst/>
                <a:uLnTx/>
                <a:uFillTx/>
                <a:latin typeface="Amazon Ember" panose="02000000000000000000" pitchFamily="2" charset="0"/>
                <a:ea typeface="Amazon Ember" panose="02000000000000000000" pitchFamily="2" charset="0"/>
                <a:cs typeface="Amazon Ember Light" charset="0"/>
              </a:rPr>
              <a:t>members of a security group</a:t>
            </a:r>
            <a:r>
              <a:rPr kumimoji="0" lang="en-US" sz="2400" b="0"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Amazon Ember Light" charset="0"/>
              </a:rPr>
              <a:t>:</a:t>
            </a:r>
          </a:p>
        </p:txBody>
      </p:sp>
      <p:graphicFrame>
        <p:nvGraphicFramePr>
          <p:cNvPr id="31" name="Table 30"/>
          <p:cNvGraphicFramePr>
            <a:graphicFrameLocks noGrp="1"/>
          </p:cNvGraphicFramePr>
          <p:nvPr>
            <p:extLst>
              <p:ext uri="{D42A27DB-BD31-4B8C-83A1-F6EECF244321}">
                <p14:modId xmlns:p14="http://schemas.microsoft.com/office/powerpoint/2010/main" val="3769506064"/>
              </p:ext>
            </p:extLst>
          </p:nvPr>
        </p:nvGraphicFramePr>
        <p:xfrm>
          <a:off x="419100" y="5597478"/>
          <a:ext cx="6032402" cy="905933"/>
        </p:xfrm>
        <a:graphic>
          <a:graphicData uri="http://schemas.openxmlformats.org/drawingml/2006/table">
            <a:tbl>
              <a:tblPr firstRow="1" bandRow="1">
                <a:tableStyleId>{93296810-A885-4BE3-A3E7-6D5BEEA58F35}</a:tableStyleId>
              </a:tblPr>
              <a:tblGrid>
                <a:gridCol w="2231577">
                  <a:extLst>
                    <a:ext uri="{9D8B030D-6E8A-4147-A177-3AD203B41FA5}">
                      <a16:colId xmlns:a16="http://schemas.microsoft.com/office/drawing/2014/main" val="20000"/>
                    </a:ext>
                  </a:extLst>
                </a:gridCol>
                <a:gridCol w="1812797">
                  <a:extLst>
                    <a:ext uri="{9D8B030D-6E8A-4147-A177-3AD203B41FA5}">
                      <a16:colId xmlns:a16="http://schemas.microsoft.com/office/drawing/2014/main" val="20001"/>
                    </a:ext>
                  </a:extLst>
                </a:gridCol>
                <a:gridCol w="1988028">
                  <a:extLst>
                    <a:ext uri="{9D8B030D-6E8A-4147-A177-3AD203B41FA5}">
                      <a16:colId xmlns:a16="http://schemas.microsoft.com/office/drawing/2014/main" val="20002"/>
                    </a:ext>
                  </a:extLst>
                </a:gridCol>
              </a:tblGrid>
              <a:tr h="406400">
                <a:tc>
                  <a:txBody>
                    <a:bodyPr/>
                    <a:lstStyle/>
                    <a:p>
                      <a:pPr marL="0" algn="ctr" defTabSz="914400" rtl="0" eaLnBrk="1" latinLnBrk="0" hangingPunct="1"/>
                      <a:r>
                        <a:rPr lang="en-US" sz="1900" kern="1200" dirty="0">
                          <a:latin typeface="Amazon Ember" panose="02000000000000000000" pitchFamily="2" charset="0"/>
                        </a:rPr>
                        <a:t>ID</a:t>
                      </a:r>
                      <a:endParaRPr lang="en-US" sz="1900" b="1" kern="1200" dirty="0">
                        <a:solidFill>
                          <a:schemeClr val="lt1"/>
                        </a:solidFill>
                        <a:latin typeface="Amazon Ember" panose="02000000000000000000" pitchFamily="2" charset="0"/>
                        <a:ea typeface="+mn-ea"/>
                        <a:cs typeface="+mn-cs"/>
                      </a:endParaRPr>
                    </a:p>
                  </a:txBody>
                  <a:tcPr marL="121920" marR="121920" marT="60960" marB="60960" anchor="ctr"/>
                </a:tc>
                <a:tc>
                  <a:txBody>
                    <a:bodyPr/>
                    <a:lstStyle/>
                    <a:p>
                      <a:pPr marL="0" algn="ctr" defTabSz="914400" rtl="0" eaLnBrk="1" latinLnBrk="0" hangingPunct="1"/>
                      <a:r>
                        <a:rPr lang="en-US" sz="1900" kern="1200" dirty="0">
                          <a:latin typeface="Amazon Ember" panose="02000000000000000000" pitchFamily="2" charset="0"/>
                        </a:rPr>
                        <a:t>Port Range</a:t>
                      </a:r>
                      <a:endParaRPr lang="en-US" sz="1900" b="1" kern="1200" dirty="0">
                        <a:solidFill>
                          <a:schemeClr val="lt1"/>
                        </a:solidFill>
                        <a:latin typeface="Amazon Ember" panose="02000000000000000000" pitchFamily="2" charset="0"/>
                        <a:ea typeface="+mn-ea"/>
                        <a:cs typeface="+mn-cs"/>
                      </a:endParaRPr>
                    </a:p>
                  </a:txBody>
                  <a:tcPr marL="121920" marR="121920" marT="60960" marB="60960" anchor="ctr"/>
                </a:tc>
                <a:tc>
                  <a:txBody>
                    <a:bodyPr/>
                    <a:lstStyle/>
                    <a:p>
                      <a:pPr marL="0" algn="ctr" defTabSz="914400" rtl="0" eaLnBrk="1" latinLnBrk="0" hangingPunct="1"/>
                      <a:r>
                        <a:rPr lang="en-US" sz="1900" kern="1200" dirty="0">
                          <a:latin typeface="Amazon Ember" panose="02000000000000000000" pitchFamily="2" charset="0"/>
                        </a:rPr>
                        <a:t>Source</a:t>
                      </a:r>
                      <a:endParaRPr lang="en-US" sz="1900" b="1" kern="1200" dirty="0">
                        <a:solidFill>
                          <a:schemeClr val="lt1"/>
                        </a:solidFill>
                        <a:latin typeface="Amazon Ember" panose="02000000000000000000" pitchFamily="2" charset="0"/>
                        <a:ea typeface="+mn-ea"/>
                        <a:cs typeface="+mn-cs"/>
                      </a:endParaRPr>
                    </a:p>
                  </a:txBody>
                  <a:tcPr marL="121920" marR="121920" marT="60960" marB="60960" anchor="ctr"/>
                </a:tc>
                <a:extLst>
                  <a:ext uri="{0D108BD9-81ED-4DB2-BD59-A6C34878D82A}">
                    <a16:rowId xmlns:a16="http://schemas.microsoft.com/office/drawing/2014/main" val="10000"/>
                  </a:ext>
                </a:extLst>
              </a:tr>
              <a:tr h="494453">
                <a:tc>
                  <a:txBody>
                    <a:bodyPr/>
                    <a:lstStyle/>
                    <a:p>
                      <a:pPr algn="ctr"/>
                      <a:r>
                        <a:rPr lang="en-US" sz="1900" kern="1200" dirty="0">
                          <a:effectLst/>
                          <a:latin typeface="Amazon Ember" panose="02000000000000000000" pitchFamily="2" charset="0"/>
                        </a:rPr>
                        <a:t>sg-d1cd6fb4</a:t>
                      </a:r>
                      <a:endParaRPr lang="en-US" sz="1900" b="0" dirty="0">
                        <a:latin typeface="Amazon Ember" panose="02000000000000000000" pitchFamily="2" charset="0"/>
                      </a:endParaRPr>
                    </a:p>
                  </a:txBody>
                  <a:tcPr marL="121920" marR="121920" marT="60960" marB="60960" anchor="ctr"/>
                </a:tc>
                <a:tc>
                  <a:txBody>
                    <a:bodyPr/>
                    <a:lstStyle/>
                    <a:p>
                      <a:pPr algn="ctr"/>
                      <a:r>
                        <a:rPr lang="en-US" sz="1900" dirty="0">
                          <a:latin typeface="Amazon Ember" panose="02000000000000000000" pitchFamily="2" charset="0"/>
                        </a:rPr>
                        <a:t>22</a:t>
                      </a:r>
                      <a:r>
                        <a:rPr lang="en-US" sz="1900" baseline="0" dirty="0">
                          <a:latin typeface="Amazon Ember" panose="02000000000000000000" pitchFamily="2" charset="0"/>
                        </a:rPr>
                        <a:t> (SSH)</a:t>
                      </a:r>
                      <a:endParaRPr lang="en-US" sz="1900" dirty="0">
                        <a:latin typeface="Amazon Ember" panose="02000000000000000000" pitchFamily="2" charset="0"/>
                      </a:endParaRPr>
                    </a:p>
                  </a:txBody>
                  <a:tcPr marL="121920" marR="121920" marT="60960" marB="60960" anchor="ctr"/>
                </a:tc>
                <a:tc>
                  <a:txBody>
                    <a:bodyPr/>
                    <a:lstStyle/>
                    <a:p>
                      <a:pPr marL="0" algn="ctr" defTabSz="914400" rtl="0" eaLnBrk="1" latinLnBrk="0" hangingPunct="1"/>
                      <a:r>
                        <a:rPr lang="en-US" sz="1900" kern="1200" dirty="0">
                          <a:effectLst/>
                          <a:latin typeface="Amazon Ember" panose="02000000000000000000" pitchFamily="2" charset="0"/>
                        </a:rPr>
                        <a:t>sg-4ad3712f</a:t>
                      </a:r>
                      <a:endParaRPr lang="en-US" sz="1900" b="1" i="0" kern="1200" dirty="0">
                        <a:solidFill>
                          <a:schemeClr val="tx1"/>
                        </a:solidFill>
                        <a:effectLst/>
                        <a:latin typeface="Amazon Ember" panose="02000000000000000000" pitchFamily="2" charset="0"/>
                        <a:ea typeface="+mn-ea"/>
                        <a:cs typeface="+mn-cs"/>
                      </a:endParaRPr>
                    </a:p>
                  </a:txBody>
                  <a:tcPr marL="121920" marR="121920" marT="60960" marB="60960" anchor="ctr"/>
                </a:tc>
                <a:extLst>
                  <a:ext uri="{0D108BD9-81ED-4DB2-BD59-A6C34878D82A}">
                    <a16:rowId xmlns:a16="http://schemas.microsoft.com/office/drawing/2014/main" val="10001"/>
                  </a:ext>
                </a:extLst>
              </a:tr>
            </a:tbl>
          </a:graphicData>
        </a:graphic>
      </p:graphicFrame>
      <p:sp>
        <p:nvSpPr>
          <p:cNvPr id="14" name="Title 1"/>
          <p:cNvSpPr>
            <a:spLocks noGrp="1"/>
          </p:cNvSpPr>
          <p:nvPr>
            <p:ph type="title"/>
          </p:nvPr>
        </p:nvSpPr>
        <p:spPr/>
        <p:txBody>
          <a:bodyPr/>
          <a:lstStyle/>
          <a:p>
            <a:r>
              <a:rPr lang="en-US" b="1" dirty="0"/>
              <a:t>Security groups: Examples</a:t>
            </a:r>
          </a:p>
        </p:txBody>
      </p:sp>
      <p:sp>
        <p:nvSpPr>
          <p:cNvPr id="9" name="Footer Placeholder 2"/>
          <p:cNvSpPr>
            <a:spLocks noGrp="1"/>
          </p:cNvSpPr>
          <p:nvPr>
            <p:ph type="ftr" sz="quarter" idx="4294967295"/>
          </p:nvPr>
        </p:nvSpPr>
        <p:spPr>
          <a:xfrm>
            <a:off x="571500" y="6508750"/>
            <a:ext cx="6871048"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panose="02000000000000000000" pitchFamily="2"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panose="02000000000000000000" pitchFamily="2" charset="0"/>
            </a:endParaRP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panose="020000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900" b="0" i="0" u="none" strike="noStrike" kern="1200" cap="none" spc="0" normalizeH="0" baseline="0" noProof="0" dirty="0">
              <a:ln>
                <a:noFill/>
              </a:ln>
              <a:solidFill>
                <a:srgbClr val="000000">
                  <a:tint val="75000"/>
                </a:srgbClr>
              </a:solidFill>
              <a:effectLst/>
              <a:uLnTx/>
              <a:uFillTx/>
              <a:latin typeface="Amazon Ember" panose="02000000000000000000" pitchFamily="2" charset="0"/>
            </a:endParaRPr>
          </a:p>
        </p:txBody>
      </p:sp>
      <p:sp>
        <p:nvSpPr>
          <p:cNvPr id="3" name="Rectangle 2">
            <a:extLst>
              <a:ext uri="{FF2B5EF4-FFF2-40B4-BE49-F238E27FC236}">
                <a16:creationId xmlns:a16="http://schemas.microsoft.com/office/drawing/2014/main" id="{C92DCC10-6255-2743-84BF-72EFA9CE48FB}"/>
              </a:ext>
            </a:extLst>
          </p:cNvPr>
          <p:cNvSpPr/>
          <p:nvPr/>
        </p:nvSpPr>
        <p:spPr>
          <a:xfrm>
            <a:off x="6756302" y="5591911"/>
            <a:ext cx="5435698" cy="1200329"/>
          </a:xfrm>
          <a:prstGeom prst="rect">
            <a:avLst/>
          </a:prstGeom>
        </p:spPr>
        <p:txBody>
          <a:bodyPr wrap="square">
            <a:spAutoFit/>
          </a:bodyPr>
          <a:lstStyle/>
          <a:p>
            <a:r>
              <a:rPr lang="en-US" dirty="0">
                <a:ea typeface="ＭＳ Ｐゴシック" charset="0"/>
                <a:cs typeface="Arial" pitchFamily="34" charset="0"/>
              </a:rPr>
              <a:t>useful when you need instances to communicate with one another, but only want to grant this permission to instances that serve a particular function in your network</a:t>
            </a:r>
            <a:endParaRPr lang="en-US" dirty="0"/>
          </a:p>
        </p:txBody>
      </p:sp>
      <p:sp>
        <p:nvSpPr>
          <p:cNvPr id="4" name="Rectangle 3">
            <a:extLst>
              <a:ext uri="{FF2B5EF4-FFF2-40B4-BE49-F238E27FC236}">
                <a16:creationId xmlns:a16="http://schemas.microsoft.com/office/drawing/2014/main" id="{69B4F8A2-ADF2-EF44-A6AD-6FAA8B51EFAF}"/>
              </a:ext>
            </a:extLst>
          </p:cNvPr>
          <p:cNvSpPr/>
          <p:nvPr/>
        </p:nvSpPr>
        <p:spPr>
          <a:xfrm>
            <a:off x="6678269" y="3907997"/>
            <a:ext cx="5274232" cy="923330"/>
          </a:xfrm>
          <a:prstGeom prst="rect">
            <a:avLst/>
          </a:prstGeom>
        </p:spPr>
        <p:txBody>
          <a:bodyPr wrap="square">
            <a:spAutoFit/>
          </a:bodyPr>
          <a:lstStyle/>
          <a:p>
            <a:pPr defTabSz="440695">
              <a:defRPr/>
            </a:pPr>
            <a:r>
              <a:rPr lang="en-US" dirty="0">
                <a:ea typeface="ＭＳ Ｐゴシック" charset="0"/>
                <a:cs typeface="Arial" pitchFamily="34" charset="0"/>
              </a:rPr>
              <a:t>allow connections to an instance or a set of instance to originate from a specific network location (such as your office, or another subnet in your VPC).</a:t>
            </a:r>
          </a:p>
        </p:txBody>
      </p:sp>
    </p:spTree>
    <p:custDataLst>
      <p:tags r:id="rId1"/>
    </p:custDataLst>
    <p:extLst>
      <p:ext uri="{BB962C8B-B14F-4D97-AF65-F5344CB8AC3E}">
        <p14:creationId xmlns:p14="http://schemas.microsoft.com/office/powerpoint/2010/main" val="31933947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42F421-A6EA-0E4B-8818-CBFE16940BF0}"/>
              </a:ext>
            </a:extLst>
          </p:cNvPr>
          <p:cNvSpPr>
            <a:spLocks noGrp="1"/>
          </p:cNvSpPr>
          <p:nvPr>
            <p:ph type="title"/>
          </p:nvPr>
        </p:nvSpPr>
        <p:spPr/>
        <p:txBody>
          <a:bodyPr/>
          <a:lstStyle/>
          <a:p>
            <a:r>
              <a:rPr lang="en-US" dirty="0"/>
              <a:t>9. Identify or create the key pair</a:t>
            </a:r>
          </a:p>
        </p:txBody>
      </p:sp>
      <p:sp>
        <p:nvSpPr>
          <p:cNvPr id="4" name="Slide Number Placeholder 3">
            <a:extLst>
              <a:ext uri="{FF2B5EF4-FFF2-40B4-BE49-F238E27FC236}">
                <a16:creationId xmlns:a16="http://schemas.microsoft.com/office/drawing/2014/main" id="{3DC8025C-12DF-0744-A30A-E9DDA2FE8DE8}"/>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10" name="Content Placeholder 9">
            <a:extLst>
              <a:ext uri="{FF2B5EF4-FFF2-40B4-BE49-F238E27FC236}">
                <a16:creationId xmlns:a16="http://schemas.microsoft.com/office/drawing/2014/main" id="{29FE78C7-DDB9-0344-97A0-68D195ABF113}"/>
              </a:ext>
            </a:extLst>
          </p:cNvPr>
          <p:cNvSpPr>
            <a:spLocks noGrp="1"/>
          </p:cNvSpPr>
          <p:nvPr>
            <p:ph idx="13"/>
          </p:nvPr>
        </p:nvSpPr>
        <p:spPr>
          <a:xfrm>
            <a:off x="3931920" y="1524228"/>
            <a:ext cx="6593666" cy="4648788"/>
          </a:xfrm>
        </p:spPr>
        <p:txBody>
          <a:bodyPr/>
          <a:lstStyle/>
          <a:p>
            <a:pPr marL="287338" indent="-268288"/>
            <a:r>
              <a:rPr lang="en-US" sz="2400" dirty="0"/>
              <a:t>At instance launch, you specify an existing key pair </a:t>
            </a:r>
            <a:r>
              <a:rPr lang="en-US" sz="2400" i="1" dirty="0"/>
              <a:t>or </a:t>
            </a:r>
            <a:r>
              <a:rPr lang="en-US" sz="2400" dirty="0"/>
              <a:t>create a new key pair.</a:t>
            </a:r>
          </a:p>
          <a:p>
            <a:pPr marL="287338" indent="-268288"/>
            <a:r>
              <a:rPr lang="en-US" sz="2400" dirty="0"/>
              <a:t>A</a:t>
            </a:r>
            <a:r>
              <a:rPr lang="en-US" sz="2400" dirty="0">
                <a:solidFill>
                  <a:schemeClr val="accent6"/>
                </a:solidFill>
              </a:rPr>
              <a:t> key pair</a:t>
            </a:r>
            <a:r>
              <a:rPr lang="en-US" sz="2400" dirty="0"/>
              <a:t> consists of – </a:t>
            </a:r>
          </a:p>
          <a:p>
            <a:pPr marL="744538" lvl="1" indent="-268288"/>
            <a:r>
              <a:rPr lang="en-US" sz="2000" dirty="0"/>
              <a:t>A </a:t>
            </a:r>
            <a:r>
              <a:rPr lang="en-US" sz="2000" b="1" dirty="0">
                <a:solidFill>
                  <a:schemeClr val="accent5"/>
                </a:solidFill>
              </a:rPr>
              <a:t>public key</a:t>
            </a:r>
            <a:r>
              <a:rPr lang="en-US" sz="2000" dirty="0"/>
              <a:t> that AWS stores.</a:t>
            </a:r>
          </a:p>
          <a:p>
            <a:pPr marL="744538" lvl="1" indent="-268288"/>
            <a:r>
              <a:rPr lang="en-US" sz="2000" dirty="0"/>
              <a:t>A </a:t>
            </a:r>
            <a:r>
              <a:rPr lang="en-US" sz="2000" b="1" dirty="0">
                <a:solidFill>
                  <a:schemeClr val="accent5"/>
                </a:solidFill>
              </a:rPr>
              <a:t>private key</a:t>
            </a:r>
            <a:r>
              <a:rPr lang="en-US" sz="2000" dirty="0"/>
              <a:t> file that you store. </a:t>
            </a:r>
          </a:p>
          <a:p>
            <a:pPr marL="287338" indent="-268288"/>
            <a:r>
              <a:rPr lang="en-US" sz="2400" dirty="0"/>
              <a:t>It enables secure connections to the instance. </a:t>
            </a:r>
          </a:p>
          <a:p>
            <a:pPr marL="287338" indent="-268288"/>
            <a:r>
              <a:rPr lang="en-US" sz="2400" dirty="0"/>
              <a:t>For </a:t>
            </a:r>
            <a:r>
              <a:rPr lang="en-US" sz="2400" b="1" dirty="0"/>
              <a:t>Windows AMIs – </a:t>
            </a:r>
          </a:p>
          <a:p>
            <a:pPr marL="744538" lvl="1" indent="-268288"/>
            <a:r>
              <a:rPr lang="en-US" sz="2000" dirty="0"/>
              <a:t>Use the private key to obtain the administrator password that you need to log in to your instance. </a:t>
            </a:r>
          </a:p>
          <a:p>
            <a:pPr marL="287338" indent="-268288"/>
            <a:r>
              <a:rPr lang="en-US" sz="2400" dirty="0"/>
              <a:t>For </a:t>
            </a:r>
            <a:r>
              <a:rPr lang="en-US" sz="2400" b="1" dirty="0"/>
              <a:t>Linux AMIs – </a:t>
            </a:r>
          </a:p>
          <a:p>
            <a:pPr marL="744538" lvl="1" indent="-268288"/>
            <a:r>
              <a:rPr lang="en-US" sz="2000" dirty="0"/>
              <a:t>Use the private key to use SSH to securely connect to your instance.</a:t>
            </a:r>
          </a:p>
        </p:txBody>
      </p:sp>
      <p:sp>
        <p:nvSpPr>
          <p:cNvPr id="2" name="Footer Placeholder 1">
            <a:extLst>
              <a:ext uri="{FF2B5EF4-FFF2-40B4-BE49-F238E27FC236}">
                <a16:creationId xmlns:a16="http://schemas.microsoft.com/office/drawing/2014/main" id="{727AEF71-4056-C047-BBC7-E231CF623D4C}"/>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15" name="TextBox 14">
            <a:extLst>
              <a:ext uri="{FF2B5EF4-FFF2-40B4-BE49-F238E27FC236}">
                <a16:creationId xmlns:a16="http://schemas.microsoft.com/office/drawing/2014/main" id="{EEF51727-40E9-2141-98E3-2072B8D72217}"/>
              </a:ext>
              <a:ext uri="{C183D7F6-B498-43B3-948B-1728B52AA6E4}">
                <adec:decorative xmlns:adec="http://schemas.microsoft.com/office/drawing/2017/decorative" val="1"/>
              </a:ext>
            </a:extLst>
          </p:cNvPr>
          <p:cNvSpPr txBox="1"/>
          <p:nvPr/>
        </p:nvSpPr>
        <p:spPr>
          <a:xfrm>
            <a:off x="10686904" y="2369924"/>
            <a:ext cx="121379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mn-ea"/>
                <a:cs typeface="+mn-cs"/>
              </a:rPr>
              <a:t>mykey.pem</a:t>
            </a:r>
          </a:p>
        </p:txBody>
      </p:sp>
      <p:pic>
        <p:nvPicPr>
          <p:cNvPr id="17" name="Graphic 16">
            <a:extLst>
              <a:ext uri="{FF2B5EF4-FFF2-40B4-BE49-F238E27FC236}">
                <a16:creationId xmlns:a16="http://schemas.microsoft.com/office/drawing/2014/main" id="{BA7463C5-E207-D843-9FBE-A486255FA35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03760" y="3475507"/>
            <a:ext cx="914400" cy="914400"/>
          </a:xfrm>
          <a:prstGeom prst="rect">
            <a:avLst/>
          </a:prstGeom>
        </p:spPr>
      </p:pic>
      <p:pic>
        <p:nvPicPr>
          <p:cNvPr id="19" name="Graphic 18">
            <a:extLst>
              <a:ext uri="{FF2B5EF4-FFF2-40B4-BE49-F238E27FC236}">
                <a16:creationId xmlns:a16="http://schemas.microsoft.com/office/drawing/2014/main" id="{B9130936-CC34-0D41-B9EC-0F70EDBA6177}"/>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03171" y="1838046"/>
            <a:ext cx="719353" cy="719353"/>
          </a:xfrm>
          <a:prstGeom prst="rect">
            <a:avLst/>
          </a:prstGeom>
        </p:spPr>
      </p:pic>
      <p:sp>
        <p:nvSpPr>
          <p:cNvPr id="21" name="Content Placeholder 8">
            <a:extLst>
              <a:ext uri="{FF2B5EF4-FFF2-40B4-BE49-F238E27FC236}">
                <a16:creationId xmlns:a16="http://schemas.microsoft.com/office/drawing/2014/main" id="{BA524270-3615-3545-ABE6-0CF3BCF052AF}"/>
              </a:ext>
              <a:ext uri="{C183D7F6-B498-43B3-948B-1728B52AA6E4}">
                <adec:decorative xmlns:adec="http://schemas.microsoft.com/office/drawing/2017/decorative" val="1"/>
              </a:ext>
            </a:extLst>
          </p:cNvPr>
          <p:cNvSpPr txBox="1">
            <a:spLocks/>
          </p:cNvSpPr>
          <p:nvPr/>
        </p:nvSpPr>
        <p:spPr>
          <a:xfrm>
            <a:off x="419100" y="1528176"/>
            <a:ext cx="3195970" cy="3663992"/>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4D27AA"/>
                </a:solidFill>
                <a:effectLst/>
                <a:uLnTx/>
                <a:uFillTx/>
                <a:latin typeface="Amazon Ember Light" panose="020B0403020204020204" pitchFamily="34" charset="0"/>
              </a:rPr>
              <a:t>Choices made by using the</a:t>
            </a:r>
            <a:br>
              <a:rPr kumimoji="0" lang="en-US" sz="2000" b="1" i="0" u="none" strike="noStrike" kern="1200" cap="none" spc="0" normalizeH="0" baseline="0" noProof="0" dirty="0">
                <a:ln>
                  <a:noFill/>
                </a:ln>
                <a:solidFill>
                  <a:srgbClr val="4D27AA"/>
                </a:solidFill>
                <a:effectLst/>
                <a:uLnTx/>
                <a:uFillTx/>
                <a:latin typeface="Amazon Ember Light" panose="020B0403020204020204" pitchFamily="34" charset="0"/>
              </a:rPr>
            </a:br>
            <a:r>
              <a:rPr kumimoji="0" lang="en-US" sz="2000" b="1" i="0" u="none" strike="noStrike" kern="1200" cap="none" spc="0" normalizeH="0" baseline="0" noProof="0" dirty="0">
                <a:ln>
                  <a:noFill/>
                </a:ln>
                <a:solidFill>
                  <a:srgbClr val="4D27AA"/>
                </a:solidFill>
                <a:effectLst/>
                <a:uLnTx/>
                <a:uFillTx/>
                <a:latin typeface="Amazon Ember Light" panose="020B0403020204020204" pitchFamily="34" charset="0"/>
              </a:rPr>
              <a:t>Launch Instance Wizard:</a:t>
            </a:r>
            <a:br>
              <a:rPr kumimoji="0" lang="en-US" sz="2400" b="1" i="0" u="none" strike="noStrike" kern="1200" cap="none" spc="0" normalizeH="0" baseline="0" noProof="0" dirty="0">
                <a:ln>
                  <a:noFill/>
                </a:ln>
                <a:solidFill>
                  <a:srgbClr val="4D27AA"/>
                </a:solidFill>
                <a:effectLst/>
                <a:uLnTx/>
                <a:uFillTx/>
                <a:latin typeface="Amazon Ember Light" panose="020B0403020204020204" pitchFamily="34" charset="0"/>
              </a:rPr>
            </a:br>
            <a:endParaRPr kumimoji="0" lang="en-US" sz="2000" b="0" i="0" u="none" strike="noStrike" kern="1200" cap="none" spc="0" normalizeH="0" baseline="0" noProof="0" dirty="0">
              <a:ln>
                <a:noFill/>
              </a:ln>
              <a:solidFill>
                <a:srgbClr val="000000"/>
              </a:solidFill>
              <a:effectLst/>
              <a:uLnTx/>
              <a:uFillTx/>
              <a:latin typeface="Amazon Ember Light" panose="020B0403020204020204" pitchFamily="34" charset="0"/>
            </a:endParaRP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AMI</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Instance Type</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Network settings</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IAM role</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User data</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Storage options</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Tags</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000000"/>
                </a:solidFill>
                <a:effectLst/>
                <a:uLnTx/>
                <a:uFillTx/>
                <a:latin typeface="Amazon Ember Light" panose="020B0403020204020204" pitchFamily="34" charset="0"/>
              </a:rPr>
              <a:t>Security group</a:t>
            </a:r>
          </a:p>
          <a:p>
            <a:pPr marL="514350" marR="0" lvl="0" indent="-514350" algn="l" defTabSz="914400" rtl="0" eaLnBrk="1" fontAlgn="auto" latinLnBrk="0" hangingPunct="1">
              <a:lnSpc>
                <a:spcPct val="100000"/>
              </a:lnSpc>
              <a:spcBef>
                <a:spcPts val="400"/>
              </a:spcBef>
              <a:spcAft>
                <a:spcPts val="0"/>
              </a:spcAft>
              <a:buClrTx/>
              <a:buSzTx/>
              <a:buFont typeface="+mj-lt"/>
              <a:buAutoNum type="arabicPeriod"/>
              <a:tabLst/>
              <a:defRPr/>
            </a:pPr>
            <a:r>
              <a:rPr kumimoji="0" lang="en-US" sz="1600" b="1" i="0" u="none" strike="noStrike" kern="1200" cap="none" spc="0" normalizeH="0" baseline="0" noProof="0" dirty="0">
                <a:ln>
                  <a:noFill/>
                </a:ln>
                <a:solidFill>
                  <a:srgbClr val="E617E6"/>
                </a:solidFill>
                <a:effectLst/>
                <a:uLnTx/>
                <a:uFillTx/>
                <a:latin typeface="Amazon Ember Light" panose="020B0403020204020204" pitchFamily="34" charset="0"/>
              </a:rPr>
              <a:t>Key pair</a:t>
            </a:r>
            <a:endParaRPr kumimoji="0" lang="en-US" sz="1800" b="1" i="0" u="none" strike="noStrike" kern="1200" cap="none" spc="0" normalizeH="0" baseline="0" noProof="0" dirty="0">
              <a:ln>
                <a:noFill/>
              </a:ln>
              <a:solidFill>
                <a:srgbClr val="E617E6"/>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35490096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CBB63-9388-144A-A1AB-BB832437E3CA}"/>
              </a:ext>
            </a:extLst>
          </p:cNvPr>
          <p:cNvSpPr>
            <a:spLocks noGrp="1"/>
          </p:cNvSpPr>
          <p:nvPr>
            <p:ph type="title"/>
          </p:nvPr>
        </p:nvSpPr>
        <p:spPr>
          <a:xfrm>
            <a:off x="419100" y="365125"/>
            <a:ext cx="8610600" cy="474119"/>
          </a:xfrm>
        </p:spPr>
        <p:txBody>
          <a:bodyPr/>
          <a:lstStyle/>
          <a:p>
            <a:r>
              <a:rPr lang="en-US" sz="3600" dirty="0"/>
              <a:t>Amazon EC2 console view of a running EC2 instance</a:t>
            </a:r>
          </a:p>
        </p:txBody>
      </p:sp>
      <p:sp>
        <p:nvSpPr>
          <p:cNvPr id="4" name="Slide Number Placeholder 3">
            <a:extLst>
              <a:ext uri="{FF2B5EF4-FFF2-40B4-BE49-F238E27FC236}">
                <a16:creationId xmlns:a16="http://schemas.microsoft.com/office/drawing/2014/main" id="{F01F03A1-BF91-EB48-8D27-2ECE760F502D}"/>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6" name="Footer Placeholder 5">
            <a:extLst>
              <a:ext uri="{FF2B5EF4-FFF2-40B4-BE49-F238E27FC236}">
                <a16:creationId xmlns:a16="http://schemas.microsoft.com/office/drawing/2014/main" id="{A97A7853-E175-9C43-8CF7-5643FBCEBF0A}"/>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pic>
        <p:nvPicPr>
          <p:cNvPr id="7" name="Picture 6" descr="screen capture of the EC2 console view of a running instance, with the Description panel showing details.">
            <a:extLst>
              <a:ext uri="{FF2B5EF4-FFF2-40B4-BE49-F238E27FC236}">
                <a16:creationId xmlns:a16="http://schemas.microsoft.com/office/drawing/2014/main" id="{0DD282FC-22D6-0849-B301-275B2200233F}"/>
              </a:ext>
            </a:extLst>
          </p:cNvPr>
          <p:cNvPicPr>
            <a:picLocks noChangeAspect="1"/>
          </p:cNvPicPr>
          <p:nvPr/>
        </p:nvPicPr>
        <p:blipFill>
          <a:blip r:embed="rId4"/>
          <a:stretch>
            <a:fillRect/>
          </a:stretch>
        </p:blipFill>
        <p:spPr>
          <a:xfrm>
            <a:off x="1541322" y="1410368"/>
            <a:ext cx="8859978" cy="4945982"/>
          </a:xfrm>
          <a:prstGeom prst="rect">
            <a:avLst/>
          </a:prstGeom>
          <a:ln>
            <a:solidFill>
              <a:schemeClr val="accent1"/>
            </a:solidFill>
          </a:ln>
        </p:spPr>
      </p:pic>
    </p:spTree>
    <p:custDataLst>
      <p:tags r:id="rId1"/>
    </p:custDataLst>
    <p:extLst>
      <p:ext uri="{BB962C8B-B14F-4D97-AF65-F5344CB8AC3E}">
        <p14:creationId xmlns:p14="http://schemas.microsoft.com/office/powerpoint/2010/main" val="10732795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E4A8E24F-530D-674E-82AB-1053BF2E8516}"/>
              </a:ext>
              <a:ext uri="{C183D7F6-B498-43B3-948B-1728B52AA6E4}">
                <adec:decorative xmlns:adec="http://schemas.microsoft.com/office/drawing/2017/decorative" val="1"/>
              </a:ext>
            </a:extLst>
          </p:cNvPr>
          <p:cNvSpPr/>
          <p:nvPr/>
        </p:nvSpPr>
        <p:spPr>
          <a:xfrm>
            <a:off x="6233533" y="3456881"/>
            <a:ext cx="5709424" cy="241997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14" name="Title 13">
            <a:extLst>
              <a:ext uri="{FF2B5EF4-FFF2-40B4-BE49-F238E27FC236}">
                <a16:creationId xmlns:a16="http://schemas.microsoft.com/office/drawing/2014/main" id="{583A2482-2DCD-B446-86FC-3673D9C832AE}"/>
              </a:ext>
            </a:extLst>
          </p:cNvPr>
          <p:cNvSpPr>
            <a:spLocks noGrp="1"/>
          </p:cNvSpPr>
          <p:nvPr>
            <p:ph type="title"/>
          </p:nvPr>
        </p:nvSpPr>
        <p:spPr/>
        <p:txBody>
          <a:bodyPr/>
          <a:lstStyle/>
          <a:p>
            <a:r>
              <a:rPr lang="en-US" sz="3600" dirty="0"/>
              <a:t>Another option: Launch an EC2 instance with the AWS Command Line Interface </a:t>
            </a:r>
          </a:p>
        </p:txBody>
      </p:sp>
      <p:sp>
        <p:nvSpPr>
          <p:cNvPr id="22" name="Content Placeholder 21">
            <a:extLst>
              <a:ext uri="{FF2B5EF4-FFF2-40B4-BE49-F238E27FC236}">
                <a16:creationId xmlns:a16="http://schemas.microsoft.com/office/drawing/2014/main" id="{E0BAFFB2-CBCF-0245-B234-B9C9FFC031AC}"/>
              </a:ext>
            </a:extLst>
          </p:cNvPr>
          <p:cNvSpPr>
            <a:spLocks noGrp="1"/>
          </p:cNvSpPr>
          <p:nvPr>
            <p:ph idx="1"/>
          </p:nvPr>
        </p:nvSpPr>
        <p:spPr/>
        <p:txBody>
          <a:bodyPr/>
          <a:lstStyle/>
          <a:p>
            <a:r>
              <a:rPr lang="en-US" sz="2400" dirty="0"/>
              <a:t>EC2 instances can also be created programmatically.</a:t>
            </a:r>
          </a:p>
          <a:p>
            <a:endParaRPr lang="en-US" sz="2000" dirty="0"/>
          </a:p>
          <a:p>
            <a:pPr marL="0" indent="0">
              <a:buNone/>
            </a:pPr>
            <a:endParaRPr lang="en-US" sz="2000" dirty="0"/>
          </a:p>
          <a:p>
            <a:r>
              <a:rPr lang="en-US" sz="2400" dirty="0"/>
              <a:t>This example shows how simple the command can be.</a:t>
            </a:r>
            <a:endParaRPr lang="en-US" sz="2000" dirty="0"/>
          </a:p>
          <a:p>
            <a:pPr lvl="1"/>
            <a:r>
              <a:rPr lang="en-US" sz="1800" dirty="0"/>
              <a:t>This command assumes that the key pair and security group already exist.</a:t>
            </a:r>
          </a:p>
          <a:p>
            <a:pPr lvl="1"/>
            <a:endParaRPr lang="en-US" sz="1800" dirty="0"/>
          </a:p>
          <a:p>
            <a:pPr lvl="1"/>
            <a:r>
              <a:rPr lang="en-US" sz="1800" dirty="0"/>
              <a:t>More options could be specified. See the </a:t>
            </a:r>
            <a:r>
              <a:rPr lang="en-US" sz="1800" dirty="0">
                <a:hlinkClick r:id="rId4"/>
              </a:rPr>
              <a:t>AWS CLI Command Reference</a:t>
            </a:r>
            <a:r>
              <a:rPr lang="en-US" sz="1800" dirty="0"/>
              <a:t> for details.</a:t>
            </a:r>
            <a:endParaRPr lang="en-US" sz="2000" dirty="0"/>
          </a:p>
        </p:txBody>
      </p:sp>
      <p:sp>
        <p:nvSpPr>
          <p:cNvPr id="4" name="Slide Number Placeholder 3">
            <a:extLst>
              <a:ext uri="{FF2B5EF4-FFF2-40B4-BE49-F238E27FC236}">
                <a16:creationId xmlns:a16="http://schemas.microsoft.com/office/drawing/2014/main" id="{76666A41-0DFD-8F45-9191-FD68F3DE70EE}"/>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6" name="Footer Placeholder 5">
            <a:extLst>
              <a:ext uri="{FF2B5EF4-FFF2-40B4-BE49-F238E27FC236}">
                <a16:creationId xmlns:a16="http://schemas.microsoft.com/office/drawing/2014/main" id="{E42BAB57-F858-6E4C-B21A-FA15514461F7}"/>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17" name="TextBox 16">
            <a:extLst>
              <a:ext uri="{FF2B5EF4-FFF2-40B4-BE49-F238E27FC236}">
                <a16:creationId xmlns:a16="http://schemas.microsoft.com/office/drawing/2014/main" id="{67513463-9905-0941-94B0-A1BCE060F3CB}"/>
              </a:ext>
            </a:extLst>
          </p:cNvPr>
          <p:cNvSpPr txBox="1"/>
          <p:nvPr/>
        </p:nvSpPr>
        <p:spPr>
          <a:xfrm>
            <a:off x="6320354" y="3559427"/>
            <a:ext cx="5570756" cy="224676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Lucida Console" panose="020B0609040504020204" pitchFamily="49" charset="0"/>
                <a:ea typeface="+mn-ea"/>
                <a:cs typeface="+mn-cs"/>
              </a:rPr>
              <a:t>aws ec2 run-instances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Lucida Console" panose="020B0609040504020204" pitchFamily="49" charset="0"/>
                <a:ea typeface="+mn-ea"/>
                <a:cs typeface="+mn-cs"/>
              </a:rPr>
              <a:t>--image-id ami-1a2b3c4d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Lucida Console" panose="020B0609040504020204" pitchFamily="49" charset="0"/>
                <a:ea typeface="+mn-ea"/>
                <a:cs typeface="+mn-cs"/>
              </a:rPr>
              <a:t>--count 1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Lucida Console" panose="020B0609040504020204" pitchFamily="49" charset="0"/>
                <a:ea typeface="+mn-ea"/>
                <a:cs typeface="+mn-cs"/>
              </a:rPr>
              <a:t>--instance-type c3.large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Lucida Console" panose="020B0609040504020204" pitchFamily="49" charset="0"/>
                <a:ea typeface="+mn-ea"/>
                <a:cs typeface="+mn-cs"/>
              </a:rPr>
              <a:t>--key-name MyKeyPair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Lucida Console" panose="020B0609040504020204" pitchFamily="49" charset="0"/>
                <a:ea typeface="+mn-ea"/>
                <a:cs typeface="+mn-cs"/>
              </a:rPr>
              <a:t>--security-groups MySecurityGroup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Lucida Console" panose="020B0609040504020204" pitchFamily="49" charset="0"/>
                <a:ea typeface="Amazon Ember Light" panose="020B0403020204020204" pitchFamily="34" charset="0"/>
                <a:cs typeface="Amazon Ember Light" panose="020B0403020204020204" pitchFamily="34" charset="0"/>
              </a:rPr>
              <a:t>--region us-east-1</a:t>
            </a:r>
          </a:p>
        </p:txBody>
      </p:sp>
      <p:sp>
        <p:nvSpPr>
          <p:cNvPr id="18" name="TextBox 17">
            <a:extLst>
              <a:ext uri="{FF2B5EF4-FFF2-40B4-BE49-F238E27FC236}">
                <a16:creationId xmlns:a16="http://schemas.microsoft.com/office/drawing/2014/main" id="{A3400BFE-0EE3-2F44-805A-6719DB29A578}"/>
              </a:ext>
            </a:extLst>
          </p:cNvPr>
          <p:cNvSpPr txBox="1"/>
          <p:nvPr/>
        </p:nvSpPr>
        <p:spPr>
          <a:xfrm>
            <a:off x="7831988" y="2114343"/>
            <a:ext cx="208566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mn-ea"/>
                <a:cs typeface="+mn-cs"/>
              </a:rPr>
              <a:t>AWS Command Line Interface (AWS CLI)</a:t>
            </a:r>
          </a:p>
        </p:txBody>
      </p:sp>
      <p:pic>
        <p:nvPicPr>
          <p:cNvPr id="19" name="Graphic 18">
            <a:extLst>
              <a:ext uri="{FF2B5EF4-FFF2-40B4-BE49-F238E27FC236}">
                <a16:creationId xmlns:a16="http://schemas.microsoft.com/office/drawing/2014/main" id="{E258282E-4963-954F-B8AE-19273169F55E}"/>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19222" y="1355408"/>
            <a:ext cx="711200" cy="711200"/>
          </a:xfrm>
          <a:prstGeom prst="rect">
            <a:avLst/>
          </a:prstGeom>
        </p:spPr>
      </p:pic>
      <p:sp>
        <p:nvSpPr>
          <p:cNvPr id="24" name="TextBox 23">
            <a:extLst>
              <a:ext uri="{FF2B5EF4-FFF2-40B4-BE49-F238E27FC236}">
                <a16:creationId xmlns:a16="http://schemas.microsoft.com/office/drawing/2014/main" id="{4ABF5473-14D7-8E4A-BF2A-078577E8FC0C}"/>
              </a:ext>
            </a:extLst>
          </p:cNvPr>
          <p:cNvSpPr txBox="1"/>
          <p:nvPr/>
        </p:nvSpPr>
        <p:spPr>
          <a:xfrm>
            <a:off x="6144254" y="3079943"/>
            <a:ext cx="284084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D27AA"/>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Example command:</a:t>
            </a:r>
          </a:p>
        </p:txBody>
      </p:sp>
    </p:spTree>
    <p:custDataLst>
      <p:tags r:id="rId1"/>
    </p:custDataLst>
    <p:extLst>
      <p:ext uri="{BB962C8B-B14F-4D97-AF65-F5344CB8AC3E}">
        <p14:creationId xmlns:p14="http://schemas.microsoft.com/office/powerpoint/2010/main" val="35314839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Amazon EC2 instance lifecycle</a:t>
            </a:r>
          </a:p>
        </p:txBody>
      </p:sp>
      <p:grpSp>
        <p:nvGrpSpPr>
          <p:cNvPr id="23" name="Group 22" descr="diagram showing the states an instance can have after launch. A launched instance becomes &quot;pending&quot; and then &quot;running&quot;. Running instances can be rebooted, terminated, or stopped. A stopped instance can be started or termninated."/>
          <p:cNvGrpSpPr/>
          <p:nvPr/>
        </p:nvGrpSpPr>
        <p:grpSpPr>
          <a:xfrm>
            <a:off x="1147146" y="1364438"/>
            <a:ext cx="9288624" cy="4826316"/>
            <a:chOff x="1147146" y="1364438"/>
            <a:chExt cx="9288624" cy="4826316"/>
          </a:xfrm>
        </p:grpSpPr>
        <p:sp>
          <p:nvSpPr>
            <p:cNvPr id="52" name="Rectangle 51">
              <a:extLst>
                <a:ext uri="{FF2B5EF4-FFF2-40B4-BE49-F238E27FC236}">
                  <a16:creationId xmlns:a16="http://schemas.microsoft.com/office/drawing/2014/main" id="{B6751EC9-C4AA-E744-AEC5-B1E7EF5C711C}"/>
                </a:ext>
                <a:ext uri="{C183D7F6-B498-43B3-948B-1728B52AA6E4}">
                  <adec:decorative xmlns:adec="http://schemas.microsoft.com/office/drawing/2017/decorative" val="1"/>
                </a:ext>
              </a:extLst>
            </p:cNvPr>
            <p:cNvSpPr/>
            <p:nvPr/>
          </p:nvSpPr>
          <p:spPr>
            <a:xfrm>
              <a:off x="6089211" y="1624171"/>
              <a:ext cx="4346559" cy="4566583"/>
            </a:xfrm>
            <a:prstGeom prst="rect">
              <a:avLst/>
            </a:prstGeom>
            <a:solidFill>
              <a:schemeClr val="bg1">
                <a:lumMod val="95000"/>
              </a:schemeClr>
            </a:solidFill>
            <a:ln w="22225">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Light"/>
                  <a:ea typeface="+mn-ea"/>
                  <a:cs typeface="+mn-cs"/>
                </a:rPr>
                <a:t>Only instances backed by Amazon EBS</a:t>
              </a:r>
            </a:p>
          </p:txBody>
        </p:sp>
        <p:sp>
          <p:nvSpPr>
            <p:cNvPr id="6" name="TextBox 71">
              <a:extLst>
                <a:ext uri="{C183D7F6-B498-43B3-948B-1728B52AA6E4}">
                  <adec:decorative xmlns:adec="http://schemas.microsoft.com/office/drawing/2017/decorative" val="1"/>
                </a:ext>
              </a:extLst>
            </p:cNvPr>
            <p:cNvSpPr txBox="1"/>
            <p:nvPr/>
          </p:nvSpPr>
          <p:spPr>
            <a:xfrm>
              <a:off x="1766093" y="2856257"/>
              <a:ext cx="858375" cy="207509"/>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Amazon Ember" panose="020B0603020204020204" pitchFamily="34" charset="0"/>
                </a:rPr>
                <a:t>AMI</a:t>
              </a:r>
            </a:p>
          </p:txBody>
        </p:sp>
        <p:cxnSp>
          <p:nvCxnSpPr>
            <p:cNvPr id="9" name="Straight Arrow Connector 8"/>
            <p:cNvCxnSpPr>
              <a:cxnSpLocks/>
              <a:stCxn id="49" idx="3"/>
              <a:endCxn id="10" idx="1"/>
            </p:cNvCxnSpPr>
            <p:nvPr/>
          </p:nvCxnSpPr>
          <p:spPr>
            <a:xfrm>
              <a:off x="2546731" y="2498105"/>
              <a:ext cx="1100690" cy="0"/>
            </a:xfrm>
            <a:prstGeom prst="straightConnector1">
              <a:avLst/>
            </a:prstGeom>
            <a:ln w="19050">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0" name="Rounded Rectangle 9"/>
            <p:cNvSpPr/>
            <p:nvPr/>
          </p:nvSpPr>
          <p:spPr>
            <a:xfrm>
              <a:off x="3647421" y="2203189"/>
              <a:ext cx="1395752" cy="589831"/>
            </a:xfrm>
            <a:prstGeom prst="roundRect">
              <a:avLst/>
            </a:prstGeom>
            <a:solidFill>
              <a:srgbClr val="FFFD78">
                <a:alpha val="50000"/>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lumMod val="50000"/>
                    </a:srgbClr>
                  </a:solidFill>
                  <a:effectLst/>
                  <a:uLnTx/>
                  <a:uFillTx/>
                  <a:latin typeface="Amazon Ember Light"/>
                  <a:ea typeface="Amazon Ember" panose="020B0603020204020204" pitchFamily="34" charset="0"/>
                  <a:cs typeface="Amazon Ember" panose="020B0603020204020204" pitchFamily="34" charset="0"/>
                </a:rPr>
                <a:t>pending</a:t>
              </a:r>
            </a:p>
          </p:txBody>
        </p:sp>
        <p:sp>
          <p:nvSpPr>
            <p:cNvPr id="12" name="TextBox 71"/>
            <p:cNvSpPr txBox="1"/>
            <p:nvPr/>
          </p:nvSpPr>
          <p:spPr>
            <a:xfrm>
              <a:off x="2624468" y="2260613"/>
              <a:ext cx="815962" cy="207509"/>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Amazon Ember" panose="020B0603020204020204" pitchFamily="34" charset="0"/>
                </a:rPr>
                <a:t>Launch</a:t>
              </a:r>
            </a:p>
          </p:txBody>
        </p:sp>
        <p:sp>
          <p:nvSpPr>
            <p:cNvPr id="16" name="Rounded Rectangle 15"/>
            <p:cNvSpPr/>
            <p:nvPr/>
          </p:nvSpPr>
          <p:spPr>
            <a:xfrm>
              <a:off x="3641008" y="3333298"/>
              <a:ext cx="1395752" cy="589831"/>
            </a:xfrm>
            <a:prstGeom prst="roundRect">
              <a:avLst/>
            </a:prstGeom>
            <a:solidFill>
              <a:srgbClr val="73FB79">
                <a:alpha val="23922"/>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lumMod val="50000"/>
                    </a:srgbClr>
                  </a:solidFill>
                  <a:effectLst/>
                  <a:uLnTx/>
                  <a:uFillTx/>
                  <a:latin typeface="Amazon Ember Light"/>
                  <a:ea typeface="Amazon Ember" panose="020B0603020204020204" pitchFamily="34" charset="0"/>
                  <a:cs typeface="Amazon Ember" panose="020B0603020204020204" pitchFamily="34" charset="0"/>
                </a:rPr>
                <a:t>running</a:t>
              </a:r>
            </a:p>
          </p:txBody>
        </p:sp>
        <p:cxnSp>
          <p:nvCxnSpPr>
            <p:cNvPr id="17" name="Straight Arrow Connector 16"/>
            <p:cNvCxnSpPr>
              <a:cxnSpLocks/>
              <a:stCxn id="10" idx="2"/>
              <a:endCxn id="16" idx="0"/>
            </p:cNvCxnSpPr>
            <p:nvPr/>
          </p:nvCxnSpPr>
          <p:spPr>
            <a:xfrm flipH="1">
              <a:off x="4338884" y="2793020"/>
              <a:ext cx="6413" cy="540278"/>
            </a:xfrm>
            <a:prstGeom prst="straightConnector1">
              <a:avLst/>
            </a:prstGeom>
            <a:ln>
              <a:solidFill>
                <a:srgbClr val="757574"/>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2563600" y="3701582"/>
              <a:ext cx="1094661" cy="0"/>
            </a:xfrm>
            <a:prstGeom prst="straightConnector1">
              <a:avLst/>
            </a:prstGeom>
            <a:ln w="19050">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2" name="Rounded Rectangle 41"/>
            <p:cNvSpPr/>
            <p:nvPr/>
          </p:nvSpPr>
          <p:spPr>
            <a:xfrm>
              <a:off x="1147146" y="3333298"/>
              <a:ext cx="1395752" cy="589830"/>
            </a:xfrm>
            <a:prstGeom prst="roundRect">
              <a:avLst/>
            </a:prstGeom>
            <a:solidFill>
              <a:schemeClr val="accent2">
                <a:lumMod val="60000"/>
                <a:lumOff val="40000"/>
              </a:scheme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lumMod val="50000"/>
                    </a:srgbClr>
                  </a:solidFill>
                  <a:effectLst/>
                  <a:uLnTx/>
                  <a:uFillTx/>
                  <a:latin typeface="Amazon Ember Light"/>
                  <a:ea typeface="Amazon Ember" panose="020B0603020204020204" pitchFamily="34" charset="0"/>
                  <a:cs typeface="Amazon Ember" panose="020B0603020204020204" pitchFamily="34" charset="0"/>
                </a:rPr>
                <a:t>rebooting</a:t>
              </a:r>
            </a:p>
          </p:txBody>
        </p:sp>
        <p:sp>
          <p:nvSpPr>
            <p:cNvPr id="47" name="TextBox 71"/>
            <p:cNvSpPr txBox="1"/>
            <p:nvPr/>
          </p:nvSpPr>
          <p:spPr>
            <a:xfrm>
              <a:off x="2669392" y="3268770"/>
              <a:ext cx="858375" cy="207509"/>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Amazon Ember" panose="020B0603020204020204" pitchFamily="34" charset="0"/>
                </a:rPr>
                <a:t>Reboot</a:t>
              </a:r>
            </a:p>
          </p:txBody>
        </p:sp>
        <p:cxnSp>
          <p:nvCxnSpPr>
            <p:cNvPr id="48" name="Straight Arrow Connector 47"/>
            <p:cNvCxnSpPr/>
            <p:nvPr/>
          </p:nvCxnSpPr>
          <p:spPr>
            <a:xfrm flipH="1" flipV="1">
              <a:off x="2542898" y="3497587"/>
              <a:ext cx="1098110" cy="1"/>
            </a:xfrm>
            <a:prstGeom prst="straightConnector1">
              <a:avLst/>
            </a:prstGeom>
            <a:ln w="19050">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76" name="Group 75">
              <a:extLst>
                <a:ext uri="{C183D7F6-B498-43B3-948B-1728B52AA6E4}">
                  <adec:decorative xmlns:adec="http://schemas.microsoft.com/office/drawing/2017/decorative" val="1"/>
                </a:ext>
              </a:extLst>
            </p:cNvPr>
            <p:cNvGrpSpPr/>
            <p:nvPr/>
          </p:nvGrpSpPr>
          <p:grpSpPr>
            <a:xfrm>
              <a:off x="5043174" y="2265027"/>
              <a:ext cx="4219994" cy="1068271"/>
              <a:chOff x="3833412" y="1132752"/>
              <a:chExt cx="3164995" cy="801203"/>
            </a:xfrm>
          </p:grpSpPr>
          <p:cxnSp>
            <p:nvCxnSpPr>
              <p:cNvPr id="57" name="Elbow Connector 56"/>
              <p:cNvCxnSpPr>
                <a:cxnSpLocks/>
                <a:stCxn id="39" idx="0"/>
                <a:endCxn id="10" idx="3"/>
              </p:cNvCxnSpPr>
              <p:nvPr/>
            </p:nvCxnSpPr>
            <p:spPr>
              <a:xfrm rot="16200000" flipV="1">
                <a:off x="5102712" y="38260"/>
                <a:ext cx="626395" cy="3164995"/>
              </a:xfrm>
              <a:prstGeom prst="bentConnector2">
                <a:avLst/>
              </a:prstGeom>
              <a:ln>
                <a:solidFill>
                  <a:srgbClr val="757574"/>
                </a:solidFill>
                <a:tailEnd type="triangle"/>
              </a:ln>
            </p:spPr>
            <p:style>
              <a:lnRef idx="2">
                <a:schemeClr val="accent1"/>
              </a:lnRef>
              <a:fillRef idx="0">
                <a:schemeClr val="accent1"/>
              </a:fillRef>
              <a:effectRef idx="1">
                <a:schemeClr val="accent1"/>
              </a:effectRef>
              <a:fontRef idx="minor">
                <a:schemeClr val="tx1"/>
              </a:fontRef>
            </p:style>
          </p:cxnSp>
          <p:sp>
            <p:nvSpPr>
              <p:cNvPr id="61" name="TextBox 71"/>
              <p:cNvSpPr txBox="1"/>
              <p:nvPr/>
            </p:nvSpPr>
            <p:spPr>
              <a:xfrm>
                <a:off x="5341881" y="1132752"/>
                <a:ext cx="643781" cy="155632"/>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Amazon Ember" panose="020B0603020204020204" pitchFamily="34" charset="0"/>
                  </a:rPr>
                  <a:t>Start</a:t>
                </a:r>
              </a:p>
            </p:txBody>
          </p:sp>
        </p:grpSp>
        <p:grpSp>
          <p:nvGrpSpPr>
            <p:cNvPr id="72" name="Group 71"/>
            <p:cNvGrpSpPr/>
            <p:nvPr/>
          </p:nvGrpSpPr>
          <p:grpSpPr>
            <a:xfrm>
              <a:off x="3641009" y="5091978"/>
              <a:ext cx="1394933" cy="955553"/>
              <a:chOff x="2987063" y="3252969"/>
              <a:chExt cx="1046200" cy="716666"/>
            </a:xfrm>
          </p:grpSpPr>
          <p:sp>
            <p:nvSpPr>
              <p:cNvPr id="21" name="Rounded Rectangle 20"/>
              <p:cNvSpPr/>
              <p:nvPr/>
            </p:nvSpPr>
            <p:spPr>
              <a:xfrm>
                <a:off x="2987063" y="3527262"/>
                <a:ext cx="1046200" cy="442373"/>
              </a:xfrm>
              <a:prstGeom prst="roundRect">
                <a:avLst/>
              </a:prstGeom>
              <a:solidFill>
                <a:srgbClr val="FF0000">
                  <a:alpha val="23922"/>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lumMod val="50000"/>
                      </a:srgbClr>
                    </a:solidFill>
                    <a:effectLst/>
                    <a:uLnTx/>
                    <a:uFillTx/>
                    <a:latin typeface="Amazon Ember Light"/>
                    <a:ea typeface="Amazon Ember" panose="020B0603020204020204" pitchFamily="34" charset="0"/>
                    <a:cs typeface="Amazon Ember" panose="020B0603020204020204" pitchFamily="34" charset="0"/>
                  </a:rPr>
                  <a:t>terminated</a:t>
                </a:r>
              </a:p>
            </p:txBody>
          </p:sp>
          <p:cxnSp>
            <p:nvCxnSpPr>
              <p:cNvPr id="33" name="Straight Arrow Connector 32"/>
              <p:cNvCxnSpPr>
                <a:cxnSpLocks/>
                <a:stCxn id="19" idx="2"/>
                <a:endCxn id="21" idx="0"/>
              </p:cNvCxnSpPr>
              <p:nvPr/>
            </p:nvCxnSpPr>
            <p:spPr>
              <a:xfrm flipH="1">
                <a:off x="3510163" y="3252969"/>
                <a:ext cx="1" cy="274293"/>
              </a:xfrm>
              <a:prstGeom prst="straightConnector1">
                <a:avLst/>
              </a:prstGeom>
              <a:ln>
                <a:solidFill>
                  <a:srgbClr val="757574"/>
                </a:solidFill>
                <a:tailEnd type="triangle"/>
              </a:ln>
            </p:spPr>
            <p:style>
              <a:lnRef idx="2">
                <a:schemeClr val="accent1"/>
              </a:lnRef>
              <a:fillRef idx="0">
                <a:schemeClr val="accent1"/>
              </a:fillRef>
              <a:effectRef idx="1">
                <a:schemeClr val="accent1"/>
              </a:effectRef>
              <a:fontRef idx="minor">
                <a:schemeClr val="tx1"/>
              </a:fontRef>
            </p:style>
          </p:cxnSp>
        </p:grpSp>
        <p:grpSp>
          <p:nvGrpSpPr>
            <p:cNvPr id="71" name="Group 70"/>
            <p:cNvGrpSpPr/>
            <p:nvPr/>
          </p:nvGrpSpPr>
          <p:grpSpPr>
            <a:xfrm>
              <a:off x="3641009" y="3907463"/>
              <a:ext cx="1394935" cy="1184515"/>
              <a:chOff x="2987063" y="2364581"/>
              <a:chExt cx="1046201" cy="888388"/>
            </a:xfrm>
          </p:grpSpPr>
          <p:sp>
            <p:nvSpPr>
              <p:cNvPr id="19" name="Rounded Rectangle 18"/>
              <p:cNvSpPr/>
              <p:nvPr/>
            </p:nvSpPr>
            <p:spPr>
              <a:xfrm>
                <a:off x="2987063" y="2810596"/>
                <a:ext cx="1046201" cy="442373"/>
              </a:xfrm>
              <a:prstGeom prst="roundRect">
                <a:avLst/>
              </a:prstGeom>
              <a:solidFill>
                <a:srgbClr val="FFFD78">
                  <a:alpha val="50000"/>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lumMod val="50000"/>
                      </a:srgbClr>
                    </a:solidFill>
                    <a:effectLst/>
                    <a:uLnTx/>
                    <a:uFillTx/>
                    <a:latin typeface="Amazon Ember Light"/>
                    <a:ea typeface="Amazon Ember" panose="020B0603020204020204" pitchFamily="34" charset="0"/>
                    <a:cs typeface="Amazon Ember" panose="020B0603020204020204" pitchFamily="34" charset="0"/>
                  </a:rPr>
                  <a:t>shutting-down</a:t>
                </a:r>
              </a:p>
            </p:txBody>
          </p:sp>
          <p:cxnSp>
            <p:nvCxnSpPr>
              <p:cNvPr id="32" name="Straight Arrow Connector 31"/>
              <p:cNvCxnSpPr>
                <a:cxnSpLocks/>
                <a:endCxn id="19" idx="0"/>
              </p:cNvCxnSpPr>
              <p:nvPr/>
            </p:nvCxnSpPr>
            <p:spPr>
              <a:xfrm flipH="1">
                <a:off x="3510164" y="2364581"/>
                <a:ext cx="2965" cy="446015"/>
              </a:xfrm>
              <a:prstGeom prst="straightConnector1">
                <a:avLst/>
              </a:prstGeom>
              <a:ln>
                <a:solidFill>
                  <a:srgbClr val="757574"/>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71"/>
              <p:cNvSpPr txBox="1"/>
              <p:nvPr/>
            </p:nvSpPr>
            <p:spPr>
              <a:xfrm>
                <a:off x="3191238" y="2542396"/>
                <a:ext cx="733558" cy="155632"/>
              </a:xfrm>
              <a:prstGeom prst="rect">
                <a:avLst/>
              </a:prstGeom>
              <a:solidFill>
                <a:schemeClr val="bg1"/>
              </a:solid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Amazon Ember" panose="020B0603020204020204" pitchFamily="34" charset="0"/>
                  </a:rPr>
                  <a:t>Terminate</a:t>
                </a:r>
              </a:p>
            </p:txBody>
          </p:sp>
        </p:grpSp>
        <p:grpSp>
          <p:nvGrpSpPr>
            <p:cNvPr id="77" name="Group 76"/>
            <p:cNvGrpSpPr/>
            <p:nvPr/>
          </p:nvGrpSpPr>
          <p:grpSpPr>
            <a:xfrm>
              <a:off x="5035944" y="3923128"/>
              <a:ext cx="4227225" cy="1829488"/>
              <a:chOff x="3590581" y="2376331"/>
              <a:chExt cx="3170416" cy="1372119"/>
            </a:xfrm>
          </p:grpSpPr>
          <p:cxnSp>
            <p:nvCxnSpPr>
              <p:cNvPr id="63" name="Elbow Connector 62"/>
              <p:cNvCxnSpPr>
                <a:cxnSpLocks/>
                <a:stCxn id="39" idx="2"/>
                <a:endCxn id="21" idx="3"/>
              </p:cNvCxnSpPr>
              <p:nvPr/>
            </p:nvCxnSpPr>
            <p:spPr>
              <a:xfrm rot="5400000">
                <a:off x="4489729" y="1477183"/>
                <a:ext cx="1372119" cy="3170416"/>
              </a:xfrm>
              <a:prstGeom prst="bentConnector2">
                <a:avLst/>
              </a:prstGeom>
              <a:ln>
                <a:solidFill>
                  <a:srgbClr val="757574"/>
                </a:solidFill>
                <a:tailEnd type="triangle"/>
              </a:ln>
            </p:spPr>
            <p:style>
              <a:lnRef idx="2">
                <a:schemeClr val="accent1"/>
              </a:lnRef>
              <a:fillRef idx="0">
                <a:schemeClr val="accent1"/>
              </a:fillRef>
              <a:effectRef idx="1">
                <a:schemeClr val="accent1"/>
              </a:effectRef>
              <a:fontRef idx="minor">
                <a:schemeClr val="tx1"/>
              </a:fontRef>
            </p:style>
          </p:cxnSp>
          <p:sp>
            <p:nvSpPr>
              <p:cNvPr id="64" name="TextBox 71"/>
              <p:cNvSpPr txBox="1"/>
              <p:nvPr/>
            </p:nvSpPr>
            <p:spPr>
              <a:xfrm>
                <a:off x="5054591" y="3549275"/>
                <a:ext cx="862147" cy="155632"/>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Amazon Ember" panose="020B0603020204020204" pitchFamily="34" charset="0"/>
                  </a:rPr>
                  <a:t>Terminate</a:t>
                </a:r>
              </a:p>
            </p:txBody>
          </p:sp>
        </p:grpSp>
        <p:cxnSp>
          <p:nvCxnSpPr>
            <p:cNvPr id="36" name="Straight Arrow Connector 35"/>
            <p:cNvCxnSpPr>
              <a:cxnSpLocks/>
              <a:stCxn id="16" idx="3"/>
              <a:endCxn id="38" idx="1"/>
            </p:cNvCxnSpPr>
            <p:nvPr/>
          </p:nvCxnSpPr>
          <p:spPr>
            <a:xfrm flipV="1">
              <a:off x="5036760" y="3628213"/>
              <a:ext cx="1726055" cy="1"/>
            </a:xfrm>
            <a:prstGeom prst="straightConnector1">
              <a:avLst/>
            </a:prstGeom>
            <a:ln w="19050">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7" name="TextBox 71"/>
            <p:cNvSpPr txBox="1"/>
            <p:nvPr/>
          </p:nvSpPr>
          <p:spPr>
            <a:xfrm>
              <a:off x="4976647" y="3366926"/>
              <a:ext cx="1171861" cy="729504"/>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Amazon Ember" panose="020B0603020204020204" pitchFamily="34" charset="0"/>
                </a:rPr>
                <a:t>Stop</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Amazon Ember" panose="020B0603020204020204" pitchFamily="34" charset="0"/>
                </a:rPr>
                <a:t>Stop-Hibernate</a:t>
              </a:r>
            </a:p>
          </p:txBody>
        </p:sp>
        <p:sp>
          <p:nvSpPr>
            <p:cNvPr id="38" name="Rounded Rectangle 37"/>
            <p:cNvSpPr/>
            <p:nvPr/>
          </p:nvSpPr>
          <p:spPr>
            <a:xfrm>
              <a:off x="6762815" y="3333298"/>
              <a:ext cx="1374674" cy="589830"/>
            </a:xfrm>
            <a:prstGeom prst="roundRect">
              <a:avLst/>
            </a:prstGeom>
            <a:solidFill>
              <a:srgbClr val="FFFD78">
                <a:alpha val="50000"/>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lumMod val="50000"/>
                    </a:srgbClr>
                  </a:solidFill>
                  <a:effectLst/>
                  <a:uLnTx/>
                  <a:uFillTx/>
                  <a:latin typeface="Amazon Ember Light"/>
                  <a:ea typeface="Amazon Ember" panose="020B0603020204020204" pitchFamily="34" charset="0"/>
                  <a:cs typeface="Amazon Ember" panose="020B0603020204020204" pitchFamily="34" charset="0"/>
                </a:rPr>
                <a:t>stopping</a:t>
              </a:r>
            </a:p>
          </p:txBody>
        </p:sp>
        <p:sp>
          <p:nvSpPr>
            <p:cNvPr id="39" name="Rounded Rectangle 38"/>
            <p:cNvSpPr/>
            <p:nvPr/>
          </p:nvSpPr>
          <p:spPr>
            <a:xfrm>
              <a:off x="8575829" y="3333298"/>
              <a:ext cx="1374675" cy="589830"/>
            </a:xfrm>
            <a:prstGeom prst="roundRect">
              <a:avLst/>
            </a:prstGeom>
            <a:solidFill>
              <a:srgbClr val="FF0000">
                <a:alpha val="23922"/>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lumMod val="50000"/>
                    </a:srgbClr>
                  </a:solidFill>
                  <a:effectLst/>
                  <a:uLnTx/>
                  <a:uFillTx/>
                  <a:latin typeface="Amazon Ember Light"/>
                  <a:ea typeface="Amazon Ember" panose="020B0603020204020204" pitchFamily="34" charset="0"/>
                  <a:cs typeface="Amazon Ember" panose="020B0603020204020204" pitchFamily="34" charset="0"/>
                </a:rPr>
                <a:t>stopped</a:t>
              </a:r>
            </a:p>
          </p:txBody>
        </p:sp>
        <p:cxnSp>
          <p:nvCxnSpPr>
            <p:cNvPr id="40" name="Straight Arrow Connector 39"/>
            <p:cNvCxnSpPr>
              <a:cxnSpLocks/>
              <a:stCxn id="38" idx="3"/>
              <a:endCxn id="39" idx="1"/>
            </p:cNvCxnSpPr>
            <p:nvPr/>
          </p:nvCxnSpPr>
          <p:spPr>
            <a:xfrm>
              <a:off x="8137489" y="3628213"/>
              <a:ext cx="438340" cy="0"/>
            </a:xfrm>
            <a:prstGeom prst="straightConnector1">
              <a:avLst/>
            </a:prstGeom>
            <a:ln>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49" name="Graphic 48">
              <a:extLst>
                <a:ext uri="{FF2B5EF4-FFF2-40B4-BE49-F238E27FC236}">
                  <a16:creationId xmlns:a16="http://schemas.microsoft.com/office/drawing/2014/main" id="{098B6D9A-1DD0-DB49-A3B1-06B3623B506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71030" y="2160254"/>
              <a:ext cx="675701" cy="675701"/>
            </a:xfrm>
            <a:prstGeom prst="rect">
              <a:avLst/>
            </a:prstGeom>
          </p:spPr>
        </p:pic>
        <p:pic>
          <p:nvPicPr>
            <p:cNvPr id="50" name="Graphic 49">
              <a:extLst>
                <a:ext uri="{FF2B5EF4-FFF2-40B4-BE49-F238E27FC236}">
                  <a16:creationId xmlns:a16="http://schemas.microsoft.com/office/drawing/2014/main" id="{8DAAD020-BA8D-284F-882A-5D3E71ED3E6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085" y="1364438"/>
              <a:ext cx="591829" cy="591829"/>
            </a:xfrm>
            <a:prstGeom prst="rect">
              <a:avLst/>
            </a:prstGeom>
          </p:spPr>
        </p:pic>
      </p:grpSp>
      <p:sp>
        <p:nvSpPr>
          <p:cNvPr id="8" name="Footer Placeholder 7">
            <a:extLst>
              <a:ext uri="{FF2B5EF4-FFF2-40B4-BE49-F238E27FC236}">
                <a16:creationId xmlns:a16="http://schemas.microsoft.com/office/drawing/2014/main" id="{69F52E2A-02A2-8C48-8BE7-01A2E5C2B5EA}"/>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a:endParaRPr>
          </a:p>
        </p:txBody>
      </p:sp>
      <p:sp>
        <p:nvSpPr>
          <p:cNvPr id="11" name="Slide Number Placeholder 10">
            <a:extLst>
              <a:ext uri="{FF2B5EF4-FFF2-40B4-BE49-F238E27FC236}">
                <a16:creationId xmlns:a16="http://schemas.microsoft.com/office/drawing/2014/main" id="{7CA05716-DE85-0A40-829B-2BA3A696DD99}"/>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900" b="0" i="0" u="none" strike="noStrike" kern="1200" cap="none" spc="0" normalizeH="0" baseline="0" noProof="0" dirty="0">
              <a:ln>
                <a:noFill/>
              </a:ln>
              <a:solidFill>
                <a:srgbClr val="000000">
                  <a:tint val="75000"/>
                </a:srgbClr>
              </a:solidFill>
              <a:effectLst/>
              <a:uLnTx/>
              <a:uFillTx/>
              <a:latin typeface="Amazon Ember Light"/>
            </a:endParaRPr>
          </a:p>
        </p:txBody>
      </p:sp>
    </p:spTree>
    <p:custDataLst>
      <p:tags r:id="rId1"/>
    </p:custDataLst>
    <p:extLst>
      <p:ext uri="{BB962C8B-B14F-4D97-AF65-F5344CB8AC3E}">
        <p14:creationId xmlns:p14="http://schemas.microsoft.com/office/powerpoint/2010/main" val="5098839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Instance hibernation option </a:t>
            </a:r>
          </a:p>
        </p:txBody>
      </p:sp>
      <p:sp>
        <p:nvSpPr>
          <p:cNvPr id="3" name="Content Placeholder 2"/>
          <p:cNvSpPr>
            <a:spLocks noGrp="1"/>
          </p:cNvSpPr>
          <p:nvPr>
            <p:ph idx="1"/>
          </p:nvPr>
        </p:nvSpPr>
        <p:spPr>
          <a:xfrm>
            <a:off x="419100" y="3263183"/>
            <a:ext cx="11353800" cy="2913779"/>
          </a:xfrm>
        </p:spPr>
        <p:txBody>
          <a:bodyPr/>
          <a:lstStyle/>
          <a:p>
            <a:r>
              <a:rPr lang="en-US" sz="2400" dirty="0"/>
              <a:t>Benefits</a:t>
            </a:r>
          </a:p>
          <a:p>
            <a:pPr lvl="1"/>
            <a:r>
              <a:rPr lang="en-US" sz="2000" dirty="0"/>
              <a:t>It saves the contents from the instance memory (RAM). </a:t>
            </a:r>
          </a:p>
          <a:p>
            <a:pPr lvl="1"/>
            <a:r>
              <a:rPr lang="en-US" sz="2000" dirty="0"/>
              <a:t>On instance restart, RAM contents are reloaded, previously running processes are resumed.</a:t>
            </a:r>
          </a:p>
          <a:p>
            <a:pPr lvl="1"/>
            <a:r>
              <a:rPr lang="en-US" sz="2000" dirty="0"/>
              <a:t>You can save on cost in a hibernated state versus a running state (costs are similar to a stopped instance).</a:t>
            </a:r>
            <a:endParaRPr lang="en-US" sz="1800" dirty="0"/>
          </a:p>
          <a:p>
            <a:r>
              <a:rPr lang="en-US" sz="2400" dirty="0"/>
              <a:t>Prerequisites</a:t>
            </a:r>
          </a:p>
          <a:p>
            <a:pPr lvl="1"/>
            <a:r>
              <a:rPr lang="en-US" sz="2000" dirty="0"/>
              <a:t>Only certain Linux AMIs (such as Amazon Linux 2) and only certain instance families support it.</a:t>
            </a:r>
          </a:p>
          <a:p>
            <a:pPr lvl="1"/>
            <a:r>
              <a:rPr lang="en-US" sz="2000" dirty="0"/>
              <a:t>Instance must have an encrypted Amazon EBS root volume and a maximum of150 GB RAM.</a:t>
            </a:r>
          </a:p>
          <a:p>
            <a:pPr lvl="1"/>
            <a:r>
              <a:rPr lang="en-US" sz="2000" dirty="0"/>
              <a:t>Hibernation must be enabled at instance launch.</a:t>
            </a:r>
          </a:p>
          <a:p>
            <a:pPr lvl="1"/>
            <a:endParaRPr lang="en-US" sz="2000" dirty="0"/>
          </a:p>
          <a:p>
            <a:endParaRPr lang="en-US" sz="2400" dirty="0"/>
          </a:p>
        </p:txBody>
      </p:sp>
      <p:sp>
        <p:nvSpPr>
          <p:cNvPr id="5" name="Slide Number Placeholder 4">
            <a:extLst>
              <a:ext uri="{FF2B5EF4-FFF2-40B4-BE49-F238E27FC236}">
                <a16:creationId xmlns:a16="http://schemas.microsoft.com/office/drawing/2014/main" id="{10AD9707-4A7F-0644-B0C3-827A58AAE139}"/>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4" name="Footer Placeholder 3">
            <a:extLst>
              <a:ext uri="{FF2B5EF4-FFF2-40B4-BE49-F238E27FC236}">
                <a16:creationId xmlns:a16="http://schemas.microsoft.com/office/drawing/2014/main" id="{1FD1C623-D69E-AF49-877B-0EF84B6C057E}"/>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pic>
        <p:nvPicPr>
          <p:cNvPr id="6" name="Picture 5" descr="diagram showing an instance entering and then exiting hibernation.">
            <a:extLst>
              <a:ext uri="{FF2B5EF4-FFF2-40B4-BE49-F238E27FC236}">
                <a16:creationId xmlns:a16="http://schemas.microsoft.com/office/drawing/2014/main" id="{5C672129-9A94-1044-BB4F-172E397AE0E3}"/>
              </a:ext>
            </a:extLst>
          </p:cNvPr>
          <p:cNvPicPr>
            <a:picLocks noChangeAspect="1"/>
          </p:cNvPicPr>
          <p:nvPr/>
        </p:nvPicPr>
        <p:blipFill>
          <a:blip r:embed="rId4"/>
          <a:stretch>
            <a:fillRect/>
          </a:stretch>
        </p:blipFill>
        <p:spPr>
          <a:xfrm>
            <a:off x="2020340" y="1189531"/>
            <a:ext cx="8763774" cy="2420993"/>
          </a:xfrm>
          <a:prstGeom prst="rect">
            <a:avLst/>
          </a:prstGeom>
        </p:spPr>
      </p:pic>
    </p:spTree>
    <p:custDataLst>
      <p:tags r:id="rId1"/>
    </p:custDataLst>
    <p:extLst>
      <p:ext uri="{BB962C8B-B14F-4D97-AF65-F5344CB8AC3E}">
        <p14:creationId xmlns:p14="http://schemas.microsoft.com/office/powerpoint/2010/main" val="15108813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EE466-2810-F740-80BF-441C6A03C8D2}"/>
              </a:ext>
            </a:extLst>
          </p:cNvPr>
          <p:cNvSpPr>
            <a:spLocks noGrp="1"/>
          </p:cNvSpPr>
          <p:nvPr>
            <p:ph type="title"/>
          </p:nvPr>
        </p:nvSpPr>
        <p:spPr/>
        <p:txBody>
          <a:bodyPr/>
          <a:lstStyle/>
          <a:p>
            <a:r>
              <a:rPr lang="en-US" dirty="0"/>
              <a:t>Consider using an Elastic IP address</a:t>
            </a:r>
          </a:p>
        </p:txBody>
      </p:sp>
      <p:sp>
        <p:nvSpPr>
          <p:cNvPr id="3" name="Content Placeholder 2">
            <a:extLst>
              <a:ext uri="{FF2B5EF4-FFF2-40B4-BE49-F238E27FC236}">
                <a16:creationId xmlns:a16="http://schemas.microsoft.com/office/drawing/2014/main" id="{9429DD88-0F1B-B347-A103-CDEBE616C4E2}"/>
              </a:ext>
            </a:extLst>
          </p:cNvPr>
          <p:cNvSpPr>
            <a:spLocks noGrp="1"/>
          </p:cNvSpPr>
          <p:nvPr>
            <p:ph idx="1"/>
          </p:nvPr>
        </p:nvSpPr>
        <p:spPr/>
        <p:txBody>
          <a:bodyPr/>
          <a:lstStyle/>
          <a:p>
            <a:r>
              <a:rPr lang="en-US" sz="2400" b="1" dirty="0">
                <a:solidFill>
                  <a:schemeClr val="accent5"/>
                </a:solidFill>
              </a:rPr>
              <a:t>Rebooting</a:t>
            </a:r>
            <a:r>
              <a:rPr lang="en-US" sz="2400" dirty="0"/>
              <a:t> an instance will </a:t>
            </a:r>
            <a:r>
              <a:rPr lang="en-US" sz="2400" i="1" dirty="0"/>
              <a:t>not</a:t>
            </a:r>
            <a:r>
              <a:rPr lang="en-US" sz="2400" dirty="0"/>
              <a:t> change any IP addresses or DNS hostnames.</a:t>
            </a:r>
          </a:p>
          <a:p>
            <a:endParaRPr lang="en-US" sz="2400" dirty="0"/>
          </a:p>
          <a:p>
            <a:r>
              <a:rPr lang="en-US" sz="2400" dirty="0"/>
              <a:t>When an instance is </a:t>
            </a:r>
            <a:r>
              <a:rPr lang="en-US" sz="2400" b="1" dirty="0">
                <a:solidFill>
                  <a:schemeClr val="accent5"/>
                </a:solidFill>
              </a:rPr>
              <a:t>stopped</a:t>
            </a:r>
            <a:r>
              <a:rPr lang="en-US" sz="2400" dirty="0"/>
              <a:t> and then </a:t>
            </a:r>
            <a:r>
              <a:rPr lang="en-US" sz="2400" b="1" dirty="0">
                <a:solidFill>
                  <a:schemeClr val="accent5"/>
                </a:solidFill>
              </a:rPr>
              <a:t>started</a:t>
            </a:r>
            <a:r>
              <a:rPr lang="en-US" sz="2400" dirty="0"/>
              <a:t> again – </a:t>
            </a:r>
          </a:p>
          <a:p>
            <a:pPr lvl="1"/>
            <a:r>
              <a:rPr lang="en-US" sz="2000" dirty="0">
                <a:solidFill>
                  <a:schemeClr val="accent6"/>
                </a:solidFill>
              </a:rPr>
              <a:t>The </a:t>
            </a:r>
            <a:r>
              <a:rPr lang="en-US" sz="2000" i="1" dirty="0">
                <a:solidFill>
                  <a:schemeClr val="accent6"/>
                </a:solidFill>
              </a:rPr>
              <a:t>public</a:t>
            </a:r>
            <a:r>
              <a:rPr lang="en-US" sz="2000" dirty="0">
                <a:solidFill>
                  <a:schemeClr val="accent6"/>
                </a:solidFill>
              </a:rPr>
              <a:t> IPv4 address and </a:t>
            </a:r>
            <a:r>
              <a:rPr lang="en-US" sz="2000" i="1" dirty="0">
                <a:solidFill>
                  <a:schemeClr val="accent6"/>
                </a:solidFill>
              </a:rPr>
              <a:t>external</a:t>
            </a:r>
            <a:r>
              <a:rPr lang="en-US" sz="2000" dirty="0">
                <a:solidFill>
                  <a:schemeClr val="accent6"/>
                </a:solidFill>
              </a:rPr>
              <a:t> DNS hostname will change.</a:t>
            </a:r>
            <a:br>
              <a:rPr lang="en-US" sz="2000" dirty="0">
                <a:solidFill>
                  <a:schemeClr val="accent6"/>
                </a:solidFill>
              </a:rPr>
            </a:br>
            <a:endParaRPr lang="en-US" sz="2000" dirty="0">
              <a:solidFill>
                <a:schemeClr val="accent6"/>
              </a:solidFill>
            </a:endParaRPr>
          </a:p>
          <a:p>
            <a:pPr lvl="1"/>
            <a:r>
              <a:rPr lang="en-US" sz="2000" dirty="0"/>
              <a:t>The </a:t>
            </a:r>
            <a:r>
              <a:rPr lang="en-US" sz="2000" i="1" dirty="0"/>
              <a:t>private</a:t>
            </a:r>
            <a:r>
              <a:rPr lang="en-US" sz="2000" dirty="0"/>
              <a:t> IPv4 address and internal DNS hostname do </a:t>
            </a:r>
            <a:r>
              <a:rPr lang="en-US" sz="2000" i="1" dirty="0"/>
              <a:t>not</a:t>
            </a:r>
            <a:r>
              <a:rPr lang="en-US" sz="2000" dirty="0"/>
              <a:t> change.</a:t>
            </a:r>
          </a:p>
          <a:p>
            <a:endParaRPr lang="en-US" sz="2000" dirty="0"/>
          </a:p>
          <a:p>
            <a:pPr lvl="1"/>
            <a:endParaRPr lang="en-US" sz="2000" dirty="0"/>
          </a:p>
        </p:txBody>
      </p:sp>
      <p:sp>
        <p:nvSpPr>
          <p:cNvPr id="4" name="Slide Number Placeholder 3">
            <a:extLst>
              <a:ext uri="{FF2B5EF4-FFF2-40B4-BE49-F238E27FC236}">
                <a16:creationId xmlns:a16="http://schemas.microsoft.com/office/drawing/2014/main" id="{46C56D74-85A6-3748-81BD-94FA3C1C0E42}"/>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10" name="Content Placeholder 9">
            <a:extLst>
              <a:ext uri="{FF2B5EF4-FFF2-40B4-BE49-F238E27FC236}">
                <a16:creationId xmlns:a16="http://schemas.microsoft.com/office/drawing/2014/main" id="{1109DBB5-8287-244A-847A-205E873200E8}"/>
              </a:ext>
            </a:extLst>
          </p:cNvPr>
          <p:cNvSpPr>
            <a:spLocks noGrp="1"/>
          </p:cNvSpPr>
          <p:nvPr>
            <p:ph idx="13"/>
          </p:nvPr>
        </p:nvSpPr>
        <p:spPr/>
        <p:txBody>
          <a:bodyPr/>
          <a:lstStyle/>
          <a:p>
            <a:r>
              <a:rPr lang="en-US" sz="2400" dirty="0"/>
              <a:t>If you require a persistent public IP address – </a:t>
            </a:r>
          </a:p>
          <a:p>
            <a:pPr lvl="1"/>
            <a:r>
              <a:rPr lang="en-US" sz="2000" dirty="0"/>
              <a:t>first allocate a new Elastic IP address in the Region where the instance exists. </a:t>
            </a:r>
          </a:p>
          <a:p>
            <a:pPr lvl="1"/>
            <a:r>
              <a:rPr lang="en-US" sz="2000" dirty="0"/>
              <a:t>Associate an </a:t>
            </a:r>
            <a:r>
              <a:rPr lang="en-US" sz="2000" b="1" dirty="0">
                <a:solidFill>
                  <a:schemeClr val="accent5"/>
                </a:solidFill>
              </a:rPr>
              <a:t>Elastic IP address </a:t>
            </a:r>
            <a:r>
              <a:rPr lang="en-US" sz="2000" dirty="0"/>
              <a:t>with the instance.</a:t>
            </a:r>
          </a:p>
          <a:p>
            <a:pPr lvl="1"/>
            <a:endParaRPr lang="en-US" sz="2000" dirty="0"/>
          </a:p>
          <a:p>
            <a:r>
              <a:rPr lang="en-US" sz="2400" dirty="0"/>
              <a:t>Elastic IP address characteristics – </a:t>
            </a:r>
          </a:p>
          <a:p>
            <a:pPr lvl="1"/>
            <a:r>
              <a:rPr lang="en-US" sz="2000" dirty="0"/>
              <a:t>Can be associated with instances in the Region as needed.</a:t>
            </a:r>
            <a:br>
              <a:rPr lang="en-US" sz="2000" dirty="0"/>
            </a:br>
            <a:endParaRPr lang="en-US" sz="2000" dirty="0"/>
          </a:p>
          <a:p>
            <a:pPr lvl="1"/>
            <a:r>
              <a:rPr lang="en-US" sz="2000" dirty="0"/>
              <a:t>Remains allocated to your account until you choose to release it.</a:t>
            </a:r>
            <a:endParaRPr lang="en-US" dirty="0"/>
          </a:p>
        </p:txBody>
      </p:sp>
      <p:sp>
        <p:nvSpPr>
          <p:cNvPr id="5" name="Footer Placeholder 4">
            <a:extLst>
              <a:ext uri="{FF2B5EF4-FFF2-40B4-BE49-F238E27FC236}">
                <a16:creationId xmlns:a16="http://schemas.microsoft.com/office/drawing/2014/main" id="{C3E8BE48-ED51-314D-B9AE-08A0778B7016}"/>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grpSp>
        <p:nvGrpSpPr>
          <p:cNvPr id="9" name="Group 8">
            <a:extLst>
              <a:ext uri="{FF2B5EF4-FFF2-40B4-BE49-F238E27FC236}">
                <a16:creationId xmlns:a16="http://schemas.microsoft.com/office/drawing/2014/main" id="{3F08C504-C754-DC47-8A0E-1E931906EF3C}"/>
              </a:ext>
              <a:ext uri="{C183D7F6-B498-43B3-948B-1728B52AA6E4}">
                <adec:decorative xmlns:adec="http://schemas.microsoft.com/office/drawing/2017/decorative" val="1"/>
              </a:ext>
            </a:extLst>
          </p:cNvPr>
          <p:cNvGrpSpPr/>
          <p:nvPr/>
        </p:nvGrpSpPr>
        <p:grpSpPr>
          <a:xfrm>
            <a:off x="5395862" y="5102916"/>
            <a:ext cx="1242346" cy="1253434"/>
            <a:chOff x="10493446" y="1882588"/>
            <a:chExt cx="1242346" cy="1253434"/>
          </a:xfrm>
        </p:grpSpPr>
        <p:pic>
          <p:nvPicPr>
            <p:cNvPr id="7" name="Graphic 6">
              <a:extLst>
                <a:ext uri="{FF2B5EF4-FFF2-40B4-BE49-F238E27FC236}">
                  <a16:creationId xmlns:a16="http://schemas.microsoft.com/office/drawing/2014/main" id="{866370B7-12A0-6849-9E77-0515885171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23789" y="1882588"/>
              <a:ext cx="781660" cy="781660"/>
            </a:xfrm>
            <a:prstGeom prst="rect">
              <a:avLst/>
            </a:prstGeom>
          </p:spPr>
        </p:pic>
        <p:sp>
          <p:nvSpPr>
            <p:cNvPr id="8" name="TextBox 7">
              <a:extLst>
                <a:ext uri="{FF2B5EF4-FFF2-40B4-BE49-F238E27FC236}">
                  <a16:creationId xmlns:a16="http://schemas.microsoft.com/office/drawing/2014/main" id="{D57E80BE-4DB8-7F47-BFCA-E1DED74BD78A}"/>
                </a:ext>
              </a:extLst>
            </p:cNvPr>
            <p:cNvSpPr txBox="1"/>
            <p:nvPr/>
          </p:nvSpPr>
          <p:spPr>
            <a:xfrm>
              <a:off x="10493446" y="2551247"/>
              <a:ext cx="124234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Elastic IP Address</a:t>
              </a:r>
            </a:p>
          </p:txBody>
        </p:sp>
      </p:grpSp>
    </p:spTree>
    <p:custDataLst>
      <p:tags r:id="rId1"/>
    </p:custDataLst>
    <p:extLst>
      <p:ext uri="{BB962C8B-B14F-4D97-AF65-F5344CB8AC3E}">
        <p14:creationId xmlns:p14="http://schemas.microsoft.com/office/powerpoint/2010/main" val="1402466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dirty="0"/>
              <a:t>Private, public, and elastic IP addresses</a:t>
            </a:r>
          </a:p>
        </p:txBody>
      </p:sp>
      <p:sp>
        <p:nvSpPr>
          <p:cNvPr id="37" name="Content Placeholder 2"/>
          <p:cNvSpPr>
            <a:spLocks noGrp="1"/>
          </p:cNvSpPr>
          <p:nvPr>
            <p:ph idx="1"/>
          </p:nvPr>
        </p:nvSpPr>
        <p:spPr>
          <a:xfrm>
            <a:off x="399311" y="1282770"/>
            <a:ext cx="11353800" cy="4648788"/>
          </a:xfrm>
        </p:spPr>
        <p:txBody>
          <a:bodyPr>
            <a:normAutofit/>
          </a:bodyPr>
          <a:lstStyle/>
          <a:p>
            <a:pPr marL="647692" indent="-342900"/>
            <a:r>
              <a:rPr lang="en-US" sz="2400" dirty="0"/>
              <a:t>Public IP addresses change when an instance is stopped and restarted.</a:t>
            </a:r>
          </a:p>
          <a:p>
            <a:pPr marL="647692" indent="-342900"/>
            <a:r>
              <a:rPr lang="en-US" sz="2400" dirty="0"/>
              <a:t>Use Elastic IP addresses for static, public IP addresses.</a:t>
            </a:r>
          </a:p>
        </p:txBody>
      </p:sp>
      <p:sp>
        <p:nvSpPr>
          <p:cNvPr id="8" name="TextBox 7"/>
          <p:cNvSpPr txBox="1"/>
          <p:nvPr/>
        </p:nvSpPr>
        <p:spPr>
          <a:xfrm>
            <a:off x="1584042" y="4524948"/>
            <a:ext cx="1428271" cy="37965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mn-cs"/>
              </a:rPr>
              <a:t>Instance 1</a:t>
            </a:r>
          </a:p>
        </p:txBody>
      </p:sp>
      <p:sp>
        <p:nvSpPr>
          <p:cNvPr id="13" name="TextBox 12"/>
          <p:cNvSpPr txBox="1"/>
          <p:nvPr/>
        </p:nvSpPr>
        <p:spPr>
          <a:xfrm>
            <a:off x="5171002" y="4524948"/>
            <a:ext cx="1454937" cy="37965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mn-cs"/>
              </a:rPr>
              <a:t>Instance 2</a:t>
            </a:r>
          </a:p>
        </p:txBody>
      </p:sp>
      <p:cxnSp>
        <p:nvCxnSpPr>
          <p:cNvPr id="19" name="Straight Arrow Connector 18"/>
          <p:cNvCxnSpPr>
            <a:stCxn id="13" idx="1"/>
            <a:endCxn id="8" idx="3"/>
          </p:cNvCxnSpPr>
          <p:nvPr/>
        </p:nvCxnSpPr>
        <p:spPr>
          <a:xfrm flipH="1">
            <a:off x="3012313" y="4714776"/>
            <a:ext cx="215868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2647340" y="3903949"/>
            <a:ext cx="2191627" cy="6669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mn-cs"/>
              </a:rPr>
              <a:t>172.31.22.16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mn-cs"/>
              </a:rPr>
              <a:t>Private IP address</a:t>
            </a:r>
          </a:p>
        </p:txBody>
      </p:sp>
      <p:sp>
        <p:nvSpPr>
          <p:cNvPr id="22" name="TextBox 21"/>
          <p:cNvSpPr txBox="1"/>
          <p:nvPr/>
        </p:nvSpPr>
        <p:spPr>
          <a:xfrm>
            <a:off x="7473318" y="2790110"/>
            <a:ext cx="3281669" cy="6669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mn-cs"/>
              </a:rPr>
              <a:t>54.183.34.127</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mn-cs"/>
              </a:rPr>
              <a:t>Public IP address</a:t>
            </a:r>
            <a:r>
              <a:rPr kumimoji="0" lang="en-US" sz="1867" b="0"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mn-cs"/>
              </a:rPr>
              <a:t> (transient)</a:t>
            </a:r>
          </a:p>
        </p:txBody>
      </p:sp>
      <p:cxnSp>
        <p:nvCxnSpPr>
          <p:cNvPr id="24" name="Elbow Connector 23"/>
          <p:cNvCxnSpPr/>
          <p:nvPr/>
        </p:nvCxnSpPr>
        <p:spPr>
          <a:xfrm rot="16200000" flipV="1">
            <a:off x="6037665" y="-77309"/>
            <a:ext cx="466065" cy="8089604"/>
          </a:xfrm>
          <a:prstGeom prst="bentConnector3">
            <a:avLst>
              <a:gd name="adj1" fmla="val 149049"/>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p:nvPr/>
        </p:nvCxnSpPr>
        <p:spPr>
          <a:xfrm rot="10800000">
            <a:off x="6210133" y="4197135"/>
            <a:ext cx="4044803" cy="950060"/>
          </a:xfrm>
          <a:prstGeom prst="bentConnector3">
            <a:avLst>
              <a:gd name="adj1" fmla="val 50000"/>
            </a:avLst>
          </a:prstGeom>
          <a:ln w="190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7642639" y="5228353"/>
            <a:ext cx="2924198" cy="6669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mn-cs"/>
              </a:rPr>
              <a:t>54.77.95.100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mn-cs"/>
              </a:rPr>
              <a:t>Elastic IP address</a:t>
            </a:r>
            <a:r>
              <a:rPr kumimoji="0" lang="en-US" sz="1867" b="0"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mn-cs"/>
              </a:rPr>
              <a:t> (static)</a:t>
            </a:r>
            <a:endParaRPr kumimoji="0" lang="en-US" sz="1867" b="1"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mn-cs"/>
            </a:endParaRPr>
          </a:p>
        </p:txBody>
      </p:sp>
      <p:pic>
        <p:nvPicPr>
          <p:cNvPr id="26" name="Graphic 20">
            <a:extLst>
              <a:ext uri="{FF2B5EF4-FFF2-40B4-BE49-F238E27FC236}">
                <a16:creationId xmlns:a16="http://schemas.microsoft.com/office/drawing/2014/main" id="{7A14C722-6428-F644-AAFC-49DE6CD659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93431" y="3797683"/>
            <a:ext cx="675125" cy="789365"/>
          </a:xfrm>
          <a:prstGeom prst="rect">
            <a:avLst/>
          </a:prstGeom>
        </p:spPr>
      </p:pic>
      <p:pic>
        <p:nvPicPr>
          <p:cNvPr id="27" name="Graphic 20">
            <a:extLst>
              <a:ext uri="{FF2B5EF4-FFF2-40B4-BE49-F238E27FC236}">
                <a16:creationId xmlns:a16="http://schemas.microsoft.com/office/drawing/2014/main" id="{7A14C722-6428-F644-AAFC-49DE6CD659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39567" y="3797683"/>
            <a:ext cx="675125" cy="789365"/>
          </a:xfrm>
          <a:prstGeom prst="rect">
            <a:avLst/>
          </a:prstGeom>
        </p:spPr>
      </p:pic>
      <p:pic>
        <p:nvPicPr>
          <p:cNvPr id="28" name="Graphic 15">
            <a:extLst>
              <a:ext uri="{FF2B5EF4-FFF2-40B4-BE49-F238E27FC236}">
                <a16:creationId xmlns:a16="http://schemas.microsoft.com/office/drawing/2014/main" id="{3AE4BA5B-DE17-F54A-8FC6-8FB0A95F67F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66914" y="3936512"/>
            <a:ext cx="1626947" cy="1626947"/>
          </a:xfrm>
          <a:prstGeom prst="rect">
            <a:avLst/>
          </a:prstGeom>
        </p:spPr>
      </p:pic>
      <p:sp>
        <p:nvSpPr>
          <p:cNvPr id="29" name="TextBox 28">
            <a:extLst>
              <a:ext uri="{FF2B5EF4-FFF2-40B4-BE49-F238E27FC236}">
                <a16:creationId xmlns:a16="http://schemas.microsoft.com/office/drawing/2014/main" id="{B2EF5FDF-E6AC-9B45-9985-723F61E2113E}"/>
              </a:ext>
            </a:extLst>
          </p:cNvPr>
          <p:cNvSpPr txBox="1"/>
          <p:nvPr/>
        </p:nvSpPr>
        <p:spPr>
          <a:xfrm>
            <a:off x="10399120" y="5175397"/>
            <a:ext cx="10727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32F3E"/>
                </a:solidFill>
                <a:effectLst/>
                <a:uLnTx/>
                <a:uFillTx/>
                <a:latin typeface="Amazon Ember" panose="02000000000000000000" pitchFamily="2" charset="0"/>
                <a:ea typeface="+mn-ea"/>
                <a:cs typeface="+mn-cs"/>
              </a:rPr>
              <a:t>Internet</a:t>
            </a:r>
          </a:p>
        </p:txBody>
      </p:sp>
      <p:sp>
        <p:nvSpPr>
          <p:cNvPr id="32" name="Rectangle 31">
            <a:extLst>
              <a:ext uri="{FF2B5EF4-FFF2-40B4-BE49-F238E27FC236}">
                <a16:creationId xmlns:a16="http://schemas.microsoft.com/office/drawing/2014/main" id="{A05DFD40-FB52-1447-9826-BC9166A843E2}"/>
              </a:ext>
            </a:extLst>
          </p:cNvPr>
          <p:cNvSpPr/>
          <p:nvPr/>
        </p:nvSpPr>
        <p:spPr>
          <a:xfrm>
            <a:off x="730345" y="2843686"/>
            <a:ext cx="6728725" cy="3595213"/>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mazon Ember" panose="02000000000000000000" pitchFamily="2" charset="0"/>
                <a:ea typeface="+mn-ea"/>
                <a:cs typeface="+mn-cs"/>
              </a:rPr>
              <a:t>VPC</a:t>
            </a:r>
          </a:p>
        </p:txBody>
      </p:sp>
      <p:pic>
        <p:nvPicPr>
          <p:cNvPr id="33" name="Graphic 12">
            <a:extLst>
              <a:ext uri="{FF2B5EF4-FFF2-40B4-BE49-F238E27FC236}">
                <a16:creationId xmlns:a16="http://schemas.microsoft.com/office/drawing/2014/main" id="{AFC8BF74-4532-7C44-9F77-B9851D2426F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0347" y="2843687"/>
            <a:ext cx="277535" cy="277535"/>
          </a:xfrm>
          <a:prstGeom prst="rect">
            <a:avLst/>
          </a:prstGeom>
        </p:spPr>
      </p:pic>
      <p:sp>
        <p:nvSpPr>
          <p:cNvPr id="36" name="Rectangle 35">
            <a:extLst>
              <a:ext uri="{FF2B5EF4-FFF2-40B4-BE49-F238E27FC236}">
                <a16:creationId xmlns:a16="http://schemas.microsoft.com/office/drawing/2014/main" id="{17E1801B-860A-C149-8A1E-285AB4A01BBF}"/>
              </a:ext>
            </a:extLst>
          </p:cNvPr>
          <p:cNvSpPr/>
          <p:nvPr/>
        </p:nvSpPr>
        <p:spPr>
          <a:xfrm>
            <a:off x="1149390" y="3181210"/>
            <a:ext cx="5904883" cy="2990989"/>
          </a:xfrm>
          <a:prstGeom prst="rect">
            <a:avLst/>
          </a:prstGeom>
          <a:noFill/>
          <a:ln w="12700" cap="flat" cmpd="sng" algn="ctr">
            <a:solidFill>
              <a:srgbClr val="1D8900"/>
            </a:solidFill>
            <a:prstDash val="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Amazon Ember" panose="02000000000000000000" pitchFamily="2" charset="0"/>
                <a:ea typeface="+mn-ea"/>
                <a:cs typeface="+mn-cs"/>
              </a:rPr>
              <a:t>Public subnet</a:t>
            </a:r>
          </a:p>
        </p:txBody>
      </p:sp>
      <p:pic>
        <p:nvPicPr>
          <p:cNvPr id="39" name="Graphic 60">
            <a:extLst>
              <a:ext uri="{FF2B5EF4-FFF2-40B4-BE49-F238E27FC236}">
                <a16:creationId xmlns:a16="http://schemas.microsoft.com/office/drawing/2014/main" id="{B1722D17-6FC5-F440-95C2-01D5EBAA69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49391" y="3181211"/>
            <a:ext cx="330200" cy="330200"/>
          </a:xfrm>
          <a:prstGeom prst="rect">
            <a:avLst/>
          </a:prstGeom>
        </p:spPr>
      </p:pic>
      <p:sp>
        <p:nvSpPr>
          <p:cNvPr id="21" name="Footer Placeholder 2"/>
          <p:cNvSpPr>
            <a:spLocks noGrp="1"/>
          </p:cNvSpPr>
          <p:nvPr>
            <p:ph type="ftr" sz="quarter" idx="4294967295"/>
          </p:nvPr>
        </p:nvSpPr>
        <p:spPr>
          <a:xfrm>
            <a:off x="571500" y="6508750"/>
            <a:ext cx="6871048"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panose="02000000000000000000" pitchFamily="2"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panose="02000000000000000000" pitchFamily="2" charset="0"/>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panose="02000000000000000000" pitchFamily="2" charset="0"/>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900" b="0" i="0" u="none" strike="noStrike" kern="1200" cap="none" spc="0" normalizeH="0" baseline="0" noProof="0" dirty="0">
              <a:ln>
                <a:noFill/>
              </a:ln>
              <a:solidFill>
                <a:srgbClr val="000000">
                  <a:tint val="75000"/>
                </a:srgbClr>
              </a:solidFill>
              <a:effectLst/>
              <a:uLnTx/>
              <a:uFillTx/>
              <a:latin typeface="Amazon Ember" panose="02000000000000000000" pitchFamily="2" charset="0"/>
            </a:endParaRPr>
          </a:p>
        </p:txBody>
      </p:sp>
    </p:spTree>
    <p:custDataLst>
      <p:tags r:id="rId1"/>
    </p:custDataLst>
    <p:extLst>
      <p:ext uri="{BB962C8B-B14F-4D97-AF65-F5344CB8AC3E}">
        <p14:creationId xmlns:p14="http://schemas.microsoft.com/office/powerpoint/2010/main" val="4180135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97E95-F754-724A-A501-4F7E2A5466C9}"/>
              </a:ext>
            </a:extLst>
          </p:cNvPr>
          <p:cNvSpPr>
            <a:spLocks noGrp="1"/>
          </p:cNvSpPr>
          <p:nvPr>
            <p:ph type="title"/>
          </p:nvPr>
        </p:nvSpPr>
        <p:spPr/>
        <p:txBody>
          <a:bodyPr/>
          <a:lstStyle/>
          <a:p>
            <a:r>
              <a:rPr lang="en-US" dirty="0"/>
              <a:t>Compute Services in the Cloud</a:t>
            </a:r>
          </a:p>
        </p:txBody>
      </p:sp>
      <p:sp>
        <p:nvSpPr>
          <p:cNvPr id="3" name="Content Placeholder 2">
            <a:extLst>
              <a:ext uri="{FF2B5EF4-FFF2-40B4-BE49-F238E27FC236}">
                <a16:creationId xmlns:a16="http://schemas.microsoft.com/office/drawing/2014/main" id="{049BC7CF-AB6E-BA4F-B23A-2FDFDF5DBBEF}"/>
              </a:ext>
            </a:extLst>
          </p:cNvPr>
          <p:cNvSpPr>
            <a:spLocks noGrp="1"/>
          </p:cNvSpPr>
          <p:nvPr>
            <p:ph idx="1"/>
          </p:nvPr>
        </p:nvSpPr>
        <p:spPr>
          <a:xfrm>
            <a:off x="838200" y="1493116"/>
            <a:ext cx="10515600" cy="4351338"/>
          </a:xfrm>
        </p:spPr>
        <p:txBody>
          <a:bodyPr/>
          <a:lstStyle/>
          <a:p>
            <a:pPr marL="0" indent="0">
              <a:buNone/>
            </a:pPr>
            <a:r>
              <a:rPr lang="en-US" dirty="0"/>
              <a:t>Four options:</a:t>
            </a:r>
          </a:p>
          <a:p>
            <a:r>
              <a:rPr lang="en-US" sz="2400" b="1" dirty="0"/>
              <a:t>Virtual Machine (IaaS)</a:t>
            </a:r>
            <a:r>
              <a:rPr lang="en-US" sz="2400" dirty="0"/>
              <a:t>– </a:t>
            </a:r>
            <a:r>
              <a:rPr lang="en-US" sz="2400" dirty="0">
                <a:highlight>
                  <a:srgbClr val="FFFF00"/>
                </a:highlight>
              </a:rPr>
              <a:t>this is the focus of today’s lecture</a:t>
            </a:r>
          </a:p>
          <a:p>
            <a:pPr lvl="1"/>
            <a:r>
              <a:rPr lang="en-US" sz="2000" dirty="0"/>
              <a:t>AWS</a:t>
            </a:r>
            <a:r>
              <a:rPr lang="en-US" sz="2000" dirty="0">
                <a:sym typeface="Wingdings" pitchFamily="2" charset="2"/>
              </a:rPr>
              <a:t> EC2</a:t>
            </a:r>
          </a:p>
          <a:p>
            <a:pPr lvl="1"/>
            <a:r>
              <a:rPr lang="en-US" sz="2000" dirty="0">
                <a:sym typeface="Wingdings" pitchFamily="2" charset="2"/>
              </a:rPr>
              <a:t>GCP VMs</a:t>
            </a:r>
          </a:p>
          <a:p>
            <a:r>
              <a:rPr lang="en-US" sz="2400" b="1" dirty="0">
                <a:sym typeface="Wingdings" pitchFamily="2" charset="2"/>
              </a:rPr>
              <a:t>Platform for applications (</a:t>
            </a:r>
            <a:r>
              <a:rPr lang="en-US" sz="2400" b="1" dirty="0" err="1">
                <a:sym typeface="Wingdings" pitchFamily="2" charset="2"/>
              </a:rPr>
              <a:t>Paas</a:t>
            </a:r>
            <a:r>
              <a:rPr lang="en-US" sz="2400" b="1" dirty="0">
                <a:sym typeface="Wingdings" pitchFamily="2" charset="2"/>
              </a:rPr>
              <a:t>):</a:t>
            </a:r>
          </a:p>
          <a:p>
            <a:pPr lvl="1"/>
            <a:r>
              <a:rPr lang="en-US" sz="2000" dirty="0">
                <a:sym typeface="Wingdings" pitchFamily="2" charset="2"/>
              </a:rPr>
              <a:t>AWS Elastic Beanstalk</a:t>
            </a:r>
          </a:p>
          <a:p>
            <a:pPr lvl="1"/>
            <a:r>
              <a:rPr lang="en-US" sz="2000" dirty="0">
                <a:sym typeface="Wingdings" pitchFamily="2" charset="2"/>
              </a:rPr>
              <a:t>GCP </a:t>
            </a:r>
            <a:r>
              <a:rPr lang="en-US" sz="2000" dirty="0" err="1">
                <a:sym typeface="Wingdings" pitchFamily="2" charset="2"/>
              </a:rPr>
              <a:t>AppEngine</a:t>
            </a:r>
            <a:endParaRPr lang="en-US" sz="2000" dirty="0">
              <a:sym typeface="Wingdings" pitchFamily="2" charset="2"/>
            </a:endParaRPr>
          </a:p>
          <a:p>
            <a:r>
              <a:rPr lang="en-US" sz="2400" b="1" dirty="0">
                <a:sym typeface="Wingdings" pitchFamily="2" charset="2"/>
              </a:rPr>
              <a:t>Serverless Compute </a:t>
            </a:r>
          </a:p>
          <a:p>
            <a:pPr lvl="1"/>
            <a:r>
              <a:rPr lang="en-US" sz="2000" dirty="0">
                <a:sym typeface="Wingdings" pitchFamily="2" charset="2"/>
              </a:rPr>
              <a:t>AWS Lambda</a:t>
            </a:r>
          </a:p>
          <a:p>
            <a:pPr lvl="1"/>
            <a:r>
              <a:rPr lang="en-US" sz="2000" dirty="0">
                <a:sym typeface="Wingdings" pitchFamily="2" charset="2"/>
              </a:rPr>
              <a:t>GCP Cloud Functions</a:t>
            </a:r>
          </a:p>
          <a:p>
            <a:r>
              <a:rPr lang="en-US" sz="2400" b="1" dirty="0">
                <a:sym typeface="Wingdings" pitchFamily="2" charset="2"/>
              </a:rPr>
              <a:t>Containers (Docker) (hybrid between IaaS and PaaS):</a:t>
            </a:r>
          </a:p>
          <a:p>
            <a:pPr lvl="1"/>
            <a:r>
              <a:rPr lang="en-US" sz="2000" dirty="0">
                <a:sym typeface="Wingdings" pitchFamily="2" charset="2"/>
              </a:rPr>
              <a:t>AWS Elastic Container Services (ECS)</a:t>
            </a:r>
          </a:p>
          <a:p>
            <a:pPr lvl="1"/>
            <a:r>
              <a:rPr lang="en-US" sz="2000" dirty="0">
                <a:sym typeface="Wingdings" pitchFamily="2" charset="2"/>
              </a:rPr>
              <a:t>GCP  Google Kubernetes Engine (GKE)</a:t>
            </a:r>
          </a:p>
          <a:p>
            <a:pPr lvl="1"/>
            <a:endParaRPr lang="en-US" dirty="0"/>
          </a:p>
        </p:txBody>
      </p:sp>
      <p:sp>
        <p:nvSpPr>
          <p:cNvPr id="4" name="Footer Placeholder 3">
            <a:extLst>
              <a:ext uri="{FF2B5EF4-FFF2-40B4-BE49-F238E27FC236}">
                <a16:creationId xmlns:a16="http://schemas.microsoft.com/office/drawing/2014/main" id="{276870D9-1C02-544E-8AA2-915DAB9A9BF6}"/>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1AE9A290-5A9D-E84A-97E3-89BDD2EA8B46}"/>
              </a:ext>
            </a:extLst>
          </p:cNvPr>
          <p:cNvSpPr>
            <a:spLocks noGrp="1"/>
          </p:cNvSpPr>
          <p:nvPr>
            <p:ph type="sldNum" sz="quarter" idx="12"/>
          </p:nvPr>
        </p:nvSpPr>
        <p:spPr/>
        <p:txBody>
          <a:bodyPr/>
          <a:lstStyle/>
          <a:p>
            <a:fld id="{282CF0B9-EE7B-6F44-881A-1A8450A68866}" type="slidenum">
              <a:rPr lang="en-US" smtClean="0"/>
              <a:t>7</a:t>
            </a:fld>
            <a:endParaRPr lang="en-US"/>
          </a:p>
        </p:txBody>
      </p:sp>
    </p:spTree>
    <p:extLst>
      <p:ext uri="{BB962C8B-B14F-4D97-AF65-F5344CB8AC3E}">
        <p14:creationId xmlns:p14="http://schemas.microsoft.com/office/powerpoint/2010/main" val="39645341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EC2 instance metadata</a:t>
            </a:r>
          </a:p>
        </p:txBody>
      </p:sp>
      <p:sp>
        <p:nvSpPr>
          <p:cNvPr id="3" name="Content Placeholder 2"/>
          <p:cNvSpPr>
            <a:spLocks noGrp="1"/>
          </p:cNvSpPr>
          <p:nvPr>
            <p:ph idx="1"/>
          </p:nvPr>
        </p:nvSpPr>
        <p:spPr>
          <a:xfrm>
            <a:off x="419100" y="1528175"/>
            <a:ext cx="11353800" cy="4648788"/>
          </a:xfrm>
        </p:spPr>
        <p:txBody>
          <a:bodyPr/>
          <a:lstStyle/>
          <a:p>
            <a:r>
              <a:rPr lang="en-US" b="1" dirty="0">
                <a:solidFill>
                  <a:schemeClr val="accent5"/>
                </a:solidFill>
              </a:rPr>
              <a:t>Instance metadata</a:t>
            </a:r>
            <a:r>
              <a:rPr lang="en-US" dirty="0"/>
              <a:t> is data about your instance.</a:t>
            </a:r>
          </a:p>
          <a:p>
            <a:r>
              <a:rPr lang="en-US" dirty="0"/>
              <a:t>While you are connected to the instance, you can view it – </a:t>
            </a:r>
          </a:p>
          <a:p>
            <a:pPr lvl="1"/>
            <a:r>
              <a:rPr lang="en-US" sz="2000" dirty="0"/>
              <a:t>In a browser: </a:t>
            </a:r>
            <a:r>
              <a:rPr lang="en-US" sz="2000" dirty="0">
                <a:latin typeface="Lucida Console" panose="020B0609040504020204" pitchFamily="49" charset="0"/>
              </a:rPr>
              <a:t>http://169.254.169.254/latest/meta-data/</a:t>
            </a:r>
            <a:endParaRPr lang="en-US" sz="2000" dirty="0"/>
          </a:p>
          <a:p>
            <a:pPr lvl="1"/>
            <a:r>
              <a:rPr lang="en-US" sz="2000" dirty="0"/>
              <a:t>In a terminal window: </a:t>
            </a:r>
            <a:r>
              <a:rPr lang="en-US" sz="2000" dirty="0">
                <a:latin typeface="Lucida Console" panose="020B0609040504020204" pitchFamily="49" charset="0"/>
              </a:rPr>
              <a:t>curl </a:t>
            </a:r>
            <a:r>
              <a:rPr lang="en-US" sz="2000" dirty="0">
                <a:latin typeface="Lucida Console" panose="020B0609040504020204" pitchFamily="49" charset="0"/>
                <a:hlinkClick r:id="rId4"/>
              </a:rPr>
              <a:t>http://169.254.169.254/latest/meta-data/</a:t>
            </a:r>
            <a:endParaRPr lang="en-US" sz="2000" dirty="0">
              <a:latin typeface="Lucida Console" panose="020B0609040504020204" pitchFamily="49" charset="0"/>
            </a:endParaRPr>
          </a:p>
          <a:p>
            <a:pPr lvl="1"/>
            <a:r>
              <a:rPr lang="en-US" sz="2000" dirty="0"/>
              <a:t>The IP address </a:t>
            </a:r>
            <a:r>
              <a:rPr lang="en-US" sz="2000" i="1" dirty="0">
                <a:latin typeface="Lucida Console" panose="020B0609040504020204" pitchFamily="49" charset="0"/>
              </a:rPr>
              <a:t>169.254.169.254</a:t>
            </a:r>
            <a:r>
              <a:rPr lang="en-US" sz="2000" dirty="0"/>
              <a:t> is a link-local address and it is valid only from the instance. </a:t>
            </a:r>
          </a:p>
          <a:p>
            <a:r>
              <a:rPr lang="en-US" dirty="0"/>
              <a:t>Example retrievable values – </a:t>
            </a:r>
          </a:p>
          <a:p>
            <a:pPr lvl="1"/>
            <a:r>
              <a:rPr lang="en-US" sz="2000" dirty="0"/>
              <a:t>Public IP address, private IP address, public hostname, instance ID, security groups, Region, Availability Zone.</a:t>
            </a:r>
          </a:p>
          <a:p>
            <a:pPr lvl="1"/>
            <a:r>
              <a:rPr lang="en-US" sz="2000" dirty="0"/>
              <a:t>Any user data specified at instance launch can also be accessed at: </a:t>
            </a:r>
            <a:r>
              <a:rPr lang="en-US" sz="2000" dirty="0">
                <a:latin typeface="Lucida Console" panose="020B0609040504020204" pitchFamily="49" charset="0"/>
              </a:rPr>
              <a:t>http://169.254.169.254/latest/user-data/</a:t>
            </a:r>
            <a:endParaRPr lang="en-US" sz="2000" dirty="0"/>
          </a:p>
          <a:p>
            <a:r>
              <a:rPr lang="en-US" dirty="0"/>
              <a:t>It can be used to configure or manage a running instance.</a:t>
            </a:r>
          </a:p>
          <a:p>
            <a:pPr lvl="1"/>
            <a:r>
              <a:rPr lang="en-US" sz="2000" dirty="0"/>
              <a:t>For example, author a configuration script that reads the metadata and uses it to configure applications or OS settings.</a:t>
            </a:r>
            <a:endParaRPr lang="en-US" dirty="0"/>
          </a:p>
          <a:p>
            <a:pPr marL="0" indent="0">
              <a:buNone/>
            </a:pPr>
            <a:endParaRPr lang="en-US" dirty="0"/>
          </a:p>
          <a:p>
            <a:pPr marL="457200" lvl="1" indent="0">
              <a:buNone/>
            </a:pPr>
            <a:endParaRPr lang="en-US" dirty="0"/>
          </a:p>
        </p:txBody>
      </p:sp>
      <p:sp>
        <p:nvSpPr>
          <p:cNvPr id="4" name="Footer Placeholder 3">
            <a:extLst>
              <a:ext uri="{FF2B5EF4-FFF2-40B4-BE49-F238E27FC236}">
                <a16:creationId xmlns:a16="http://schemas.microsoft.com/office/drawing/2014/main" id="{B207D6EA-5296-BD41-A320-C3963A34C3CF}"/>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5" name="Slide Number Placeholder 4">
            <a:extLst>
              <a:ext uri="{FF2B5EF4-FFF2-40B4-BE49-F238E27FC236}">
                <a16:creationId xmlns:a16="http://schemas.microsoft.com/office/drawing/2014/main" id="{E9A27CC0-5DFB-924B-B321-63CD3E636323}"/>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18469092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49B58-7A92-774E-BC3A-BB4486AE738A}"/>
              </a:ext>
            </a:extLst>
          </p:cNvPr>
          <p:cNvSpPr>
            <a:spLocks noGrp="1"/>
          </p:cNvSpPr>
          <p:nvPr>
            <p:ph type="title"/>
          </p:nvPr>
        </p:nvSpPr>
        <p:spPr/>
        <p:txBody>
          <a:bodyPr/>
          <a:lstStyle/>
          <a:p>
            <a:r>
              <a:rPr lang="en-US" dirty="0"/>
              <a:t>Amazon CloudWatch for monitoring</a:t>
            </a:r>
          </a:p>
        </p:txBody>
      </p:sp>
      <p:sp>
        <p:nvSpPr>
          <p:cNvPr id="3" name="Content Placeholder 2">
            <a:extLst>
              <a:ext uri="{FF2B5EF4-FFF2-40B4-BE49-F238E27FC236}">
                <a16:creationId xmlns:a16="http://schemas.microsoft.com/office/drawing/2014/main" id="{30241FC8-E0C7-C442-A897-0F948721DFA1}"/>
              </a:ext>
            </a:extLst>
          </p:cNvPr>
          <p:cNvSpPr>
            <a:spLocks noGrp="1"/>
          </p:cNvSpPr>
          <p:nvPr>
            <p:ph idx="1"/>
          </p:nvPr>
        </p:nvSpPr>
        <p:spPr>
          <a:xfrm>
            <a:off x="312967" y="1528175"/>
            <a:ext cx="6118434" cy="4648788"/>
          </a:xfrm>
        </p:spPr>
        <p:txBody>
          <a:bodyPr/>
          <a:lstStyle/>
          <a:p>
            <a:r>
              <a:rPr lang="en-US" sz="2000" dirty="0"/>
              <a:t>Use </a:t>
            </a:r>
            <a:r>
              <a:rPr lang="en-US" sz="2000" b="1" dirty="0">
                <a:solidFill>
                  <a:schemeClr val="accent5"/>
                </a:solidFill>
              </a:rPr>
              <a:t>Amazon CloudWatch </a:t>
            </a:r>
            <a:r>
              <a:rPr lang="en-US" sz="2000" dirty="0"/>
              <a:t>to monitor EC2 instances</a:t>
            </a:r>
          </a:p>
          <a:p>
            <a:pPr lvl="1"/>
            <a:r>
              <a:rPr lang="en-US" sz="1800" dirty="0"/>
              <a:t>Provides near-real-time metrics</a:t>
            </a:r>
          </a:p>
          <a:p>
            <a:pPr lvl="1"/>
            <a:r>
              <a:rPr lang="en-US" sz="1800" dirty="0"/>
              <a:t>Provides charts in the Amazon EC2 console </a:t>
            </a:r>
            <a:r>
              <a:rPr lang="en-US" sz="1800" b="1" dirty="0"/>
              <a:t>Monitoring</a:t>
            </a:r>
            <a:r>
              <a:rPr lang="en-US" sz="1800" dirty="0"/>
              <a:t> tab that you can view</a:t>
            </a:r>
          </a:p>
          <a:p>
            <a:pPr lvl="1"/>
            <a:r>
              <a:rPr lang="en-US" sz="1800" dirty="0"/>
              <a:t>Maintains 15 months of historical data</a:t>
            </a:r>
          </a:p>
          <a:p>
            <a:pPr lvl="1"/>
            <a:endParaRPr lang="en-US" sz="1800" dirty="0"/>
          </a:p>
          <a:p>
            <a:r>
              <a:rPr lang="en-US" sz="2000" b="1" dirty="0">
                <a:solidFill>
                  <a:schemeClr val="accent5"/>
                </a:solidFill>
              </a:rPr>
              <a:t>Basic monitoring</a:t>
            </a:r>
          </a:p>
          <a:p>
            <a:pPr lvl="1"/>
            <a:r>
              <a:rPr lang="en-US" sz="1800" dirty="0"/>
              <a:t>Default, no additional cost</a:t>
            </a:r>
          </a:p>
          <a:p>
            <a:pPr lvl="1"/>
            <a:r>
              <a:rPr lang="en-US" sz="1800" dirty="0"/>
              <a:t>Metric data sent to CloudWatch every 5 minutes</a:t>
            </a:r>
          </a:p>
          <a:p>
            <a:pPr lvl="1"/>
            <a:endParaRPr lang="en-US" sz="1800" dirty="0"/>
          </a:p>
          <a:p>
            <a:r>
              <a:rPr lang="en-US" sz="2000" b="1" dirty="0">
                <a:solidFill>
                  <a:schemeClr val="accent5"/>
                </a:solidFill>
              </a:rPr>
              <a:t>Detailed monitoring</a:t>
            </a:r>
          </a:p>
          <a:p>
            <a:pPr lvl="1"/>
            <a:r>
              <a:rPr lang="en-US" sz="1800" dirty="0"/>
              <a:t>Fixed monthly rate for seven pre-selected metrics </a:t>
            </a:r>
          </a:p>
          <a:p>
            <a:pPr lvl="1"/>
            <a:r>
              <a:rPr lang="en-US" sz="1800" dirty="0"/>
              <a:t>Metric data delivered every 1 minute</a:t>
            </a:r>
          </a:p>
          <a:p>
            <a:endParaRPr lang="en-US" sz="2000" dirty="0"/>
          </a:p>
        </p:txBody>
      </p:sp>
      <p:sp>
        <p:nvSpPr>
          <p:cNvPr id="4" name="Slide Number Placeholder 3">
            <a:extLst>
              <a:ext uri="{FF2B5EF4-FFF2-40B4-BE49-F238E27FC236}">
                <a16:creationId xmlns:a16="http://schemas.microsoft.com/office/drawing/2014/main" id="{D0CFF0B1-4102-484F-B02A-21FE01BF14CF}"/>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5" name="Footer Placeholder 4">
            <a:extLst>
              <a:ext uri="{FF2B5EF4-FFF2-40B4-BE49-F238E27FC236}">
                <a16:creationId xmlns:a16="http://schemas.microsoft.com/office/drawing/2014/main" id="{C86E1920-02E4-5B4E-AE3E-B9509C5D4EC6}"/>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grpSp>
        <p:nvGrpSpPr>
          <p:cNvPr id="22" name="Group 21" descr="screen capture of the EC2 console showing the Monitoring tab view. The charts in the monitoring tab are highlighted.">
            <a:extLst>
              <a:ext uri="{FF2B5EF4-FFF2-40B4-BE49-F238E27FC236}">
                <a16:creationId xmlns:a16="http://schemas.microsoft.com/office/drawing/2014/main" id="{90F3373A-15A9-BA47-B8DE-433C0BC56FC8}"/>
              </a:ext>
            </a:extLst>
          </p:cNvPr>
          <p:cNvGrpSpPr/>
          <p:nvPr/>
        </p:nvGrpSpPr>
        <p:grpSpPr>
          <a:xfrm>
            <a:off x="6200325" y="1279221"/>
            <a:ext cx="5452849" cy="5384589"/>
            <a:chOff x="6278337" y="1279221"/>
            <a:chExt cx="5452849" cy="5384589"/>
          </a:xfrm>
        </p:grpSpPr>
        <p:grpSp>
          <p:nvGrpSpPr>
            <p:cNvPr id="21" name="Group 20">
              <a:extLst>
                <a:ext uri="{FF2B5EF4-FFF2-40B4-BE49-F238E27FC236}">
                  <a16:creationId xmlns:a16="http://schemas.microsoft.com/office/drawing/2014/main" id="{544BFC06-028E-6244-9EC8-642758CE4CC0}"/>
                </a:ext>
              </a:extLst>
            </p:cNvPr>
            <p:cNvGrpSpPr/>
            <p:nvPr/>
          </p:nvGrpSpPr>
          <p:grpSpPr>
            <a:xfrm>
              <a:off x="6278337" y="2250006"/>
              <a:ext cx="5293307" cy="4413804"/>
              <a:chOff x="6278337" y="2250006"/>
              <a:chExt cx="5293307" cy="4413804"/>
            </a:xfrm>
          </p:grpSpPr>
          <p:pic>
            <p:nvPicPr>
              <p:cNvPr id="15" name="Picture 14">
                <a:extLst>
                  <a:ext uri="{FF2B5EF4-FFF2-40B4-BE49-F238E27FC236}">
                    <a16:creationId xmlns:a16="http://schemas.microsoft.com/office/drawing/2014/main" id="{2776498D-DCDA-A44E-A03A-99B6942BD933}"/>
                  </a:ext>
                </a:extLst>
              </p:cNvPr>
              <p:cNvPicPr>
                <a:picLocks noChangeAspect="1"/>
              </p:cNvPicPr>
              <p:nvPr/>
            </p:nvPicPr>
            <p:blipFill>
              <a:blip r:embed="rId4"/>
              <a:stretch>
                <a:fillRect/>
              </a:stretch>
            </p:blipFill>
            <p:spPr>
              <a:xfrm>
                <a:off x="6278337" y="2250006"/>
                <a:ext cx="5293307" cy="4413804"/>
              </a:xfrm>
              <a:prstGeom prst="rect">
                <a:avLst/>
              </a:prstGeom>
              <a:ln>
                <a:solidFill>
                  <a:schemeClr val="accent1"/>
                </a:solidFill>
              </a:ln>
            </p:spPr>
          </p:pic>
          <p:sp>
            <p:nvSpPr>
              <p:cNvPr id="20" name="Rectangle 19">
                <a:extLst>
                  <a:ext uri="{FF2B5EF4-FFF2-40B4-BE49-F238E27FC236}">
                    <a16:creationId xmlns:a16="http://schemas.microsoft.com/office/drawing/2014/main" id="{7421B20E-971C-F94B-BE0A-0A4F1BC083C6}"/>
                  </a:ext>
                </a:extLst>
              </p:cNvPr>
              <p:cNvSpPr/>
              <p:nvPr/>
            </p:nvSpPr>
            <p:spPr>
              <a:xfrm>
                <a:off x="9453372" y="2311342"/>
                <a:ext cx="907107" cy="12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grpSp>
        <p:sp>
          <p:nvSpPr>
            <p:cNvPr id="11" name="TextBox 10">
              <a:extLst>
                <a:ext uri="{FF2B5EF4-FFF2-40B4-BE49-F238E27FC236}">
                  <a16:creationId xmlns:a16="http://schemas.microsoft.com/office/drawing/2014/main" id="{ED5E8DC3-DB8F-DD4C-881B-983BF361CA46}"/>
                </a:ext>
              </a:extLst>
            </p:cNvPr>
            <p:cNvSpPr txBox="1"/>
            <p:nvPr/>
          </p:nvSpPr>
          <p:spPr>
            <a:xfrm>
              <a:off x="6920607" y="1850747"/>
              <a:ext cx="218875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CloudWatch</a:t>
              </a:r>
            </a:p>
          </p:txBody>
        </p:sp>
        <p:pic>
          <p:nvPicPr>
            <p:cNvPr id="12" name="Graphic 11">
              <a:extLst>
                <a:ext uri="{FF2B5EF4-FFF2-40B4-BE49-F238E27FC236}">
                  <a16:creationId xmlns:a16="http://schemas.microsoft.com/office/drawing/2014/main" id="{034236BD-4692-4E4F-9923-5554DA4E39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40662" y="1302107"/>
              <a:ext cx="548640" cy="548640"/>
            </a:xfrm>
            <a:prstGeom prst="rect">
              <a:avLst/>
            </a:prstGeom>
          </p:spPr>
        </p:pic>
        <p:pic>
          <p:nvPicPr>
            <p:cNvPr id="13" name="Graphic 12">
              <a:extLst>
                <a:ext uri="{FF2B5EF4-FFF2-40B4-BE49-F238E27FC236}">
                  <a16:creationId xmlns:a16="http://schemas.microsoft.com/office/drawing/2014/main" id="{9C9DBC19-E45D-0947-BB1F-4C9CB8F501E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29457" y="1279221"/>
              <a:ext cx="548640" cy="548640"/>
            </a:xfrm>
            <a:prstGeom prst="rect">
              <a:avLst/>
            </a:prstGeom>
          </p:spPr>
        </p:pic>
        <p:sp>
          <p:nvSpPr>
            <p:cNvPr id="14" name="TextBox 13">
              <a:extLst>
                <a:ext uri="{FF2B5EF4-FFF2-40B4-BE49-F238E27FC236}">
                  <a16:creationId xmlns:a16="http://schemas.microsoft.com/office/drawing/2014/main" id="{30D6A80C-E29F-894D-AED8-7F8FE21352E1}"/>
                </a:ext>
              </a:extLst>
            </p:cNvPr>
            <p:cNvSpPr txBox="1"/>
            <p:nvPr/>
          </p:nvSpPr>
          <p:spPr>
            <a:xfrm>
              <a:off x="9076368" y="1851586"/>
              <a:ext cx="265481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Instance with CloudWatch</a:t>
              </a:r>
            </a:p>
          </p:txBody>
        </p:sp>
        <p:cxnSp>
          <p:nvCxnSpPr>
            <p:cNvPr id="17" name="Straight Arrow Connector 16">
              <a:extLst>
                <a:ext uri="{FF2B5EF4-FFF2-40B4-BE49-F238E27FC236}">
                  <a16:creationId xmlns:a16="http://schemas.microsoft.com/office/drawing/2014/main" id="{7316A9C0-79D0-5C4F-85A0-D5382F6C0027}"/>
                </a:ext>
              </a:extLst>
            </p:cNvPr>
            <p:cNvCxnSpPr>
              <a:cxnSpLocks/>
              <a:stCxn id="13" idx="3"/>
              <a:endCxn id="18" idx="3"/>
            </p:cNvCxnSpPr>
            <p:nvPr/>
          </p:nvCxnSpPr>
          <p:spPr>
            <a:xfrm>
              <a:off x="10678097" y="1553541"/>
              <a:ext cx="809054" cy="3330711"/>
            </a:xfrm>
            <a:prstGeom prst="bentConnector3">
              <a:avLst>
                <a:gd name="adj1" fmla="val 128255"/>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FF6B8632-2A1E-534B-B465-8A40B36AE9E7}"/>
                </a:ext>
              </a:extLst>
            </p:cNvPr>
            <p:cNvSpPr/>
            <p:nvPr/>
          </p:nvSpPr>
          <p:spPr>
            <a:xfrm>
              <a:off x="7254175" y="3469819"/>
              <a:ext cx="4232976" cy="2828865"/>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Amazon Ember Light"/>
                <a:ea typeface="+mn-ea"/>
                <a:cs typeface="+mn-cs"/>
              </a:endParaRPr>
            </a:p>
          </p:txBody>
        </p:sp>
      </p:grpSp>
    </p:spTree>
    <p:custDataLst>
      <p:tags r:id="rId1"/>
    </p:custDataLst>
    <p:extLst>
      <p:ext uri="{BB962C8B-B14F-4D97-AF65-F5344CB8AC3E}">
        <p14:creationId xmlns:p14="http://schemas.microsoft.com/office/powerpoint/2010/main" val="31552655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1F0458-3057-6C4E-AA8A-F09A50D08BCB}"/>
              </a:ext>
              <a:ext uri="{C183D7F6-B498-43B3-948B-1728B52AA6E4}">
                <adec:decorative xmlns:adec="http://schemas.microsoft.com/office/drawing/2017/decorative" val="1"/>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t>Section 2 key takeaways</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FFFFFF"/>
                </a:solidFill>
                <a:effectLst/>
                <a:uLnTx/>
                <a:uFillTx/>
                <a:latin typeface="Amazon Ember Light" panose="020B0403020204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72</a:t>
            </a:fld>
            <a:endParaRPr kumimoji="0" lang="en-US" sz="900" b="0" i="0" u="none" strike="noStrike" kern="1200" cap="none" spc="0" normalizeH="0" baseline="0" noProof="0" dirty="0">
              <a:ln>
                <a:noFill/>
              </a:ln>
              <a:solidFill>
                <a:srgbClr val="FFFFFF"/>
              </a:solidFill>
              <a:effectLst/>
              <a:uLnTx/>
              <a:uFillTx/>
              <a:latin typeface="Amazon Ember Light" panose="020B0403020204020204" pitchFamily="34" charset="0"/>
            </a:endParaRP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sz="2000" b="1" dirty="0">
                <a:solidFill>
                  <a:schemeClr val="accent5"/>
                </a:solidFill>
              </a:rPr>
              <a:t>Amazon EC2</a:t>
            </a:r>
            <a:r>
              <a:rPr lang="en-US" sz="2000" dirty="0"/>
              <a:t> enables you to run Windows and Linux </a:t>
            </a:r>
            <a:r>
              <a:rPr lang="en-US" sz="2000" b="1" dirty="0">
                <a:solidFill>
                  <a:schemeClr val="accent5"/>
                </a:solidFill>
              </a:rPr>
              <a:t>virtual machines </a:t>
            </a:r>
            <a:r>
              <a:rPr lang="en-US" sz="2000" dirty="0"/>
              <a:t>in the cloud.</a:t>
            </a:r>
          </a:p>
          <a:p>
            <a:r>
              <a:rPr lang="en-US" sz="2000" dirty="0"/>
              <a:t>You launch </a:t>
            </a:r>
            <a:r>
              <a:rPr lang="en-US" sz="2000" b="1" dirty="0">
                <a:solidFill>
                  <a:schemeClr val="accent5"/>
                </a:solidFill>
              </a:rPr>
              <a:t>EC2 instances</a:t>
            </a:r>
            <a:r>
              <a:rPr lang="en-US" sz="2000" dirty="0"/>
              <a:t> from an </a:t>
            </a:r>
            <a:r>
              <a:rPr lang="en-US" sz="2000" b="1" dirty="0">
                <a:solidFill>
                  <a:schemeClr val="accent5"/>
                </a:solidFill>
              </a:rPr>
              <a:t>AMI</a:t>
            </a:r>
            <a:r>
              <a:rPr lang="en-US" sz="2000" dirty="0"/>
              <a:t> template into a VPC in your account.</a:t>
            </a:r>
          </a:p>
          <a:p>
            <a:r>
              <a:rPr lang="en-US" sz="2000" dirty="0"/>
              <a:t>You can choose from many </a:t>
            </a:r>
            <a:r>
              <a:rPr lang="en-US" sz="2000" b="1" dirty="0">
                <a:solidFill>
                  <a:schemeClr val="accent5"/>
                </a:solidFill>
              </a:rPr>
              <a:t>instance types</a:t>
            </a:r>
            <a:r>
              <a:rPr lang="en-US" sz="2000" dirty="0"/>
              <a:t>. Each instance type offers different combinations of CPU, RAM, storage, and networking capabilities.</a:t>
            </a:r>
          </a:p>
          <a:p>
            <a:r>
              <a:rPr lang="en-US" sz="2000" dirty="0"/>
              <a:t>You can configure </a:t>
            </a:r>
            <a:r>
              <a:rPr lang="en-US" sz="2000" b="1" dirty="0">
                <a:solidFill>
                  <a:schemeClr val="accent5"/>
                </a:solidFill>
              </a:rPr>
              <a:t>security groups </a:t>
            </a:r>
            <a:r>
              <a:rPr lang="en-US" sz="2000" dirty="0"/>
              <a:t>to control access to instances (specify allowed ports and source).</a:t>
            </a:r>
          </a:p>
          <a:p>
            <a:r>
              <a:rPr lang="en-US" sz="2000" b="1" dirty="0">
                <a:solidFill>
                  <a:schemeClr val="accent5"/>
                </a:solidFill>
              </a:rPr>
              <a:t>User data </a:t>
            </a:r>
            <a:r>
              <a:rPr lang="en-US" sz="2000" dirty="0"/>
              <a:t>enables you to specify a script to run the first time that an instance launches. </a:t>
            </a:r>
          </a:p>
          <a:p>
            <a:r>
              <a:rPr lang="en-US" sz="2000" dirty="0"/>
              <a:t>Only </a:t>
            </a:r>
            <a:r>
              <a:rPr lang="en-US" sz="2000" b="1" dirty="0">
                <a:solidFill>
                  <a:schemeClr val="accent5"/>
                </a:solidFill>
              </a:rPr>
              <a:t>instances that are backed by Amazon EBS </a:t>
            </a:r>
            <a:r>
              <a:rPr lang="en-US" sz="2000" dirty="0"/>
              <a:t>can be stopped. </a:t>
            </a:r>
          </a:p>
          <a:p>
            <a:r>
              <a:rPr lang="en-US" sz="2000" dirty="0"/>
              <a:t>You can use </a:t>
            </a:r>
            <a:r>
              <a:rPr lang="en-US" sz="2000" b="1" dirty="0">
                <a:solidFill>
                  <a:schemeClr val="accent5"/>
                </a:solidFill>
              </a:rPr>
              <a:t>Amazon CloudWatch </a:t>
            </a:r>
            <a:r>
              <a:rPr lang="en-US" sz="2000" dirty="0"/>
              <a:t>to capture and review metrics on EC2 instances.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Tree>
    <p:custDataLst>
      <p:tags r:id="rId1"/>
    </p:custDataLst>
    <p:extLst>
      <p:ext uri="{BB962C8B-B14F-4D97-AF65-F5344CB8AC3E}">
        <p14:creationId xmlns:p14="http://schemas.microsoft.com/office/powerpoint/2010/main" val="30491992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02AFD6E-C3E3-C544-8427-5B0745F2F707}"/>
              </a:ext>
              <a:ext uri="{C183D7F6-B498-43B3-948B-1728B52AA6E4}">
                <adec:decorative xmlns:adec="http://schemas.microsoft.com/office/drawing/2017/decorative" val="1"/>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2" name="Title 1"/>
          <p:cNvSpPr>
            <a:spLocks noGrp="1"/>
          </p:cNvSpPr>
          <p:nvPr>
            <p:ph type="title"/>
          </p:nvPr>
        </p:nvSpPr>
        <p:spPr/>
        <p:txBody>
          <a:bodyPr>
            <a:noAutofit/>
          </a:bodyPr>
          <a:lstStyle/>
          <a:p>
            <a:pPr algn="ctr"/>
            <a:r>
              <a:rPr lang="en-US" sz="4400" dirty="0"/>
              <a:t>Recorded Amazon EC2 demonstration</a:t>
            </a:r>
          </a:p>
        </p:txBody>
      </p:sp>
      <p:sp>
        <p:nvSpPr>
          <p:cNvPr id="6" name="Slide Number Placeholder 5">
            <a:extLst>
              <a:ext uri="{FF2B5EF4-FFF2-40B4-BE49-F238E27FC236}">
                <a16:creationId xmlns:a16="http://schemas.microsoft.com/office/drawing/2014/main" id="{E45F18BC-26B5-8144-8736-0B73EB5369EF}"/>
              </a:ext>
              <a:ext uri="{C183D7F6-B498-43B3-948B-1728B52AA6E4}">
                <adec:decorative xmlns:adec="http://schemas.microsoft.com/office/drawing/2017/decorative" val="1"/>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FFFFFF"/>
                </a:solidFill>
                <a:effectLst/>
                <a:uLnTx/>
                <a:uFillTx/>
                <a:latin typeface="Amazon Ember Light" panose="020B0403020204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73</a:t>
            </a:fld>
            <a:endParaRPr kumimoji="0" lang="en-US" sz="900" b="0" i="0" u="none" strike="noStrike" kern="1200" cap="none" spc="0" normalizeH="0" baseline="0" noProof="0" dirty="0">
              <a:ln>
                <a:noFill/>
              </a:ln>
              <a:solidFill>
                <a:srgbClr val="FFFFFF"/>
              </a:solidFill>
              <a:effectLst/>
              <a:uLnTx/>
              <a:uFillTx/>
              <a:latin typeface="Amazon Ember Light" panose="020B0403020204020204" pitchFamily="34" charset="0"/>
            </a:endParaRPr>
          </a:p>
        </p:txBody>
      </p:sp>
      <p:pic>
        <p:nvPicPr>
          <p:cNvPr id="4" name="Picture 3">
            <a:hlinkClick r:id="rId4"/>
            <a:extLst>
              <a:ext uri="{FF2B5EF4-FFF2-40B4-BE49-F238E27FC236}">
                <a16:creationId xmlns:a16="http://schemas.microsoft.com/office/drawing/2014/main" id="{45DBDA2E-3B4A-8641-9422-2E88C41F073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604392" y="1916909"/>
            <a:ext cx="6139932" cy="3195637"/>
          </a:xfrm>
          <a:prstGeom prst="rect">
            <a:avLst/>
          </a:prstGeom>
        </p:spPr>
      </p:pic>
    </p:spTree>
    <p:custDataLst>
      <p:tags r:id="rId1"/>
    </p:custDataLst>
    <p:extLst>
      <p:ext uri="{BB962C8B-B14F-4D97-AF65-F5344CB8AC3E}">
        <p14:creationId xmlns:p14="http://schemas.microsoft.com/office/powerpoint/2010/main" val="11003623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2A977F79-488E-0448-AF87-F01F6C9ACA72}"/>
              </a:ext>
              <a:ext uri="{C183D7F6-B498-43B3-948B-1728B52AA6E4}">
                <adec:decorative xmlns:adec="http://schemas.microsoft.com/office/drawing/2017/decorative" val="1"/>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2" name="Title 1"/>
          <p:cNvSpPr>
            <a:spLocks noGrp="1"/>
          </p:cNvSpPr>
          <p:nvPr>
            <p:ph type="title"/>
          </p:nvPr>
        </p:nvSpPr>
        <p:spPr/>
        <p:txBody>
          <a:bodyPr>
            <a:noAutofit/>
          </a:bodyPr>
          <a:lstStyle/>
          <a:p>
            <a:r>
              <a:rPr lang="en-US" dirty="0"/>
              <a:t>Lab 3: </a:t>
            </a:r>
            <a:br>
              <a:rPr lang="en-US" dirty="0"/>
            </a:br>
            <a:r>
              <a:rPr lang="en-US" dirty="0"/>
              <a:t>Introduction to Amazon EC2</a:t>
            </a:r>
          </a:p>
        </p:txBody>
      </p:sp>
      <p:sp>
        <p:nvSpPr>
          <p:cNvPr id="8" name="Slide Number Placeholder 7">
            <a:extLst>
              <a:ext uri="{FF2B5EF4-FFF2-40B4-BE49-F238E27FC236}">
                <a16:creationId xmlns:a16="http://schemas.microsoft.com/office/drawing/2014/main" id="{7851E20E-EFE0-DB4E-98AB-A73A70227D99}"/>
              </a:ext>
              <a:ext uri="{C183D7F6-B498-43B3-948B-1728B52AA6E4}">
                <adec:decorative xmlns:adec="http://schemas.microsoft.com/office/drawing/2017/decorative" val="1"/>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FFFFFF"/>
                </a:solidFill>
                <a:effectLst/>
                <a:uLnTx/>
                <a:uFillTx/>
                <a:latin typeface="Amazon Ember Light" panose="020B0403020204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74</a:t>
            </a:fld>
            <a:endParaRPr kumimoji="0" lang="en-US" sz="900" b="0" i="0" u="none" strike="noStrike" kern="1200" cap="none" spc="0" normalizeH="0" baseline="0" noProof="0" dirty="0">
              <a:ln>
                <a:noFill/>
              </a:ln>
              <a:solidFill>
                <a:srgbClr val="FFFFFF"/>
              </a:solidFill>
              <a:effectLst/>
              <a:uLnTx/>
              <a:uFillTx/>
              <a:latin typeface="Amazon Ember Light" panose="020B0403020204020204" pitchFamily="34" charset="0"/>
            </a:endParaRPr>
          </a:p>
        </p:txBody>
      </p:sp>
      <p:pic>
        <p:nvPicPr>
          <p:cNvPr id="10" name="Content Placeholder 3">
            <a:extLst>
              <a:ext uri="{FF2B5EF4-FFF2-40B4-BE49-F238E27FC236}">
                <a16:creationId xmlns:a16="http://schemas.microsoft.com/office/drawing/2014/main" id="{7D5B3482-C074-8E40-A746-E3E3D740744D}"/>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715000" y="1529655"/>
            <a:ext cx="5767388" cy="3983831"/>
          </a:xfrm>
          <a:prstGeom prst="rect">
            <a:avLst/>
          </a:prstGeom>
        </p:spPr>
      </p:pic>
    </p:spTree>
    <p:custDataLst>
      <p:tags r:id="rId1"/>
    </p:custDataLst>
    <p:extLst>
      <p:ext uri="{BB962C8B-B14F-4D97-AF65-F5344CB8AC3E}">
        <p14:creationId xmlns:p14="http://schemas.microsoft.com/office/powerpoint/2010/main" val="4565053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3 scenario</a:t>
            </a:r>
          </a:p>
        </p:txBody>
      </p:sp>
      <p:sp>
        <p:nvSpPr>
          <p:cNvPr id="3" name="Content Placeholder 2"/>
          <p:cNvSpPr>
            <a:spLocks noGrp="1"/>
          </p:cNvSpPr>
          <p:nvPr>
            <p:ph idx="1"/>
          </p:nvPr>
        </p:nvSpPr>
        <p:spPr>
          <a:xfrm>
            <a:off x="249171" y="1461571"/>
            <a:ext cx="11330609" cy="827344"/>
          </a:xfrm>
        </p:spPr>
        <p:txBody>
          <a:bodyPr>
            <a:normAutofit lnSpcReduction="10000"/>
          </a:bodyPr>
          <a:lstStyle/>
          <a:p>
            <a:pPr marL="0" lvl="1" indent="0">
              <a:spcBef>
                <a:spcPts val="1800"/>
              </a:spcBef>
              <a:spcAft>
                <a:spcPts val="800"/>
              </a:spcAft>
              <a:buNone/>
            </a:pPr>
            <a:r>
              <a:rPr lang="en-US" sz="2800" dirty="0"/>
              <a:t>In this lab, you will launch and configure your first virtual machine that runs on Amazon EC2. </a:t>
            </a:r>
          </a:p>
        </p:txBody>
      </p:sp>
      <p:sp>
        <p:nvSpPr>
          <p:cNvPr id="4" name="Footer Placeholder 3">
            <a:extLst>
              <a:ext uri="{FF2B5EF4-FFF2-40B4-BE49-F238E27FC236}">
                <a16:creationId xmlns:a16="http://schemas.microsoft.com/office/drawing/2014/main" id="{5F774010-6993-FF4A-9F39-8ADB5CD189D4}"/>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5" name="Slide Number Placeholder 4">
            <a:extLst>
              <a:ext uri="{FF2B5EF4-FFF2-40B4-BE49-F238E27FC236}">
                <a16:creationId xmlns:a16="http://schemas.microsoft.com/office/drawing/2014/main" id="{B7E010F3-0831-B745-A08F-C40C256B1EF1}"/>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grpSp>
        <p:nvGrpSpPr>
          <p:cNvPr id="49" name="Group 48" descr="diagram showing a web server instance in a public subnet. The subnet is in availability zone 1 and a VPC named Lab VPC.">
            <a:extLst>
              <a:ext uri="{FF2B5EF4-FFF2-40B4-BE49-F238E27FC236}">
                <a16:creationId xmlns:a16="http://schemas.microsoft.com/office/drawing/2014/main" id="{E1900DA7-3EF6-7149-BEA0-327FFF983FC7}"/>
              </a:ext>
            </a:extLst>
          </p:cNvPr>
          <p:cNvGrpSpPr/>
          <p:nvPr/>
        </p:nvGrpSpPr>
        <p:grpSpPr>
          <a:xfrm>
            <a:off x="3655470" y="2369847"/>
            <a:ext cx="4518009" cy="3783811"/>
            <a:chOff x="2286828" y="2384058"/>
            <a:chExt cx="4518009" cy="3783811"/>
          </a:xfrm>
        </p:grpSpPr>
        <p:sp>
          <p:nvSpPr>
            <p:cNvPr id="38" name="Rectangle 37">
              <a:extLst>
                <a:ext uri="{FF2B5EF4-FFF2-40B4-BE49-F238E27FC236}">
                  <a16:creationId xmlns:a16="http://schemas.microsoft.com/office/drawing/2014/main" id="{BDE47609-F308-404B-95FC-9F484C3C716F}"/>
                </a:ext>
              </a:extLst>
            </p:cNvPr>
            <p:cNvSpPr/>
            <p:nvPr/>
          </p:nvSpPr>
          <p:spPr>
            <a:xfrm>
              <a:off x="4559202" y="3662339"/>
              <a:ext cx="1710543" cy="1864886"/>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D27AA"/>
                  </a:solidFill>
                  <a:effectLst/>
                  <a:uLnTx/>
                  <a:uFillTx/>
                  <a:latin typeface="Amazon Ember Light"/>
                  <a:ea typeface="+mn-ea"/>
                  <a:cs typeface="+mn-cs"/>
                </a:rPr>
                <a:t>Public subnet</a:t>
              </a:r>
            </a:p>
          </p:txBody>
        </p:sp>
        <p:sp>
          <p:nvSpPr>
            <p:cNvPr id="30" name="Rectangle 29">
              <a:extLst>
                <a:ext uri="{FF2B5EF4-FFF2-40B4-BE49-F238E27FC236}">
                  <a16:creationId xmlns:a16="http://schemas.microsoft.com/office/drawing/2014/main" id="{D4C388C4-E5E3-5E4E-A417-3B469CE97805}"/>
                </a:ext>
              </a:extLst>
            </p:cNvPr>
            <p:cNvSpPr/>
            <p:nvPr/>
          </p:nvSpPr>
          <p:spPr>
            <a:xfrm>
              <a:off x="2820708" y="3329965"/>
              <a:ext cx="3617589" cy="2370748"/>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w="0"/>
                  <a:solidFill>
                    <a:srgbClr val="4D27AA"/>
                  </a:solidFill>
                  <a:effectLst/>
                  <a:uLnTx/>
                  <a:uFillTx/>
                  <a:latin typeface="Amazon Ember Light"/>
                  <a:ea typeface="+mn-ea"/>
                  <a:cs typeface="+mn-cs"/>
                </a:rPr>
                <a:t>Lab VPC</a:t>
              </a:r>
            </a:p>
          </p:txBody>
        </p:sp>
        <p:sp>
          <p:nvSpPr>
            <p:cNvPr id="31" name="Rectangle 30">
              <a:extLst>
                <a:ext uri="{FF2B5EF4-FFF2-40B4-BE49-F238E27FC236}">
                  <a16:creationId xmlns:a16="http://schemas.microsoft.com/office/drawing/2014/main" id="{21FEE625-8C6A-3C41-9B39-A39E83110C4A}"/>
                </a:ext>
              </a:extLst>
            </p:cNvPr>
            <p:cNvSpPr/>
            <p:nvPr/>
          </p:nvSpPr>
          <p:spPr>
            <a:xfrm>
              <a:off x="2286828" y="2384058"/>
              <a:ext cx="4518009" cy="378381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Amazon Ember Light"/>
                  <a:ea typeface="+mn-ea"/>
                  <a:cs typeface="+mn-cs"/>
                </a:rPr>
                <a:t>AWS Cloud</a:t>
              </a:r>
            </a:p>
          </p:txBody>
        </p:sp>
        <p:sp>
          <p:nvSpPr>
            <p:cNvPr id="32" name="Rectangle 31">
              <a:extLst>
                <a:ext uri="{FF2B5EF4-FFF2-40B4-BE49-F238E27FC236}">
                  <a16:creationId xmlns:a16="http://schemas.microsoft.com/office/drawing/2014/main" id="{43813717-EE3B-0A46-BC41-DB27B7F7CDCA}"/>
                </a:ext>
              </a:extLst>
            </p:cNvPr>
            <p:cNvSpPr/>
            <p:nvPr/>
          </p:nvSpPr>
          <p:spPr>
            <a:xfrm>
              <a:off x="4454802" y="2947911"/>
              <a:ext cx="1860055" cy="2881389"/>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6C2B3"/>
                  </a:solidFill>
                  <a:effectLst/>
                  <a:uLnTx/>
                  <a:uFillTx/>
                  <a:latin typeface="Amazon Ember Light"/>
                  <a:ea typeface="+mn-ea"/>
                  <a:cs typeface="+mn-cs"/>
                </a:rPr>
                <a:t>Availability Zone 1</a:t>
              </a:r>
            </a:p>
          </p:txBody>
        </p:sp>
        <p:pic>
          <p:nvPicPr>
            <p:cNvPr id="33" name="Graphic 32">
              <a:extLst>
                <a:ext uri="{FF2B5EF4-FFF2-40B4-BE49-F238E27FC236}">
                  <a16:creationId xmlns:a16="http://schemas.microsoft.com/office/drawing/2014/main" id="{CB287DD5-665F-0B4E-A089-5C9C8401D5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86828" y="2384058"/>
              <a:ext cx="277535" cy="277535"/>
            </a:xfrm>
            <a:prstGeom prst="rect">
              <a:avLst/>
            </a:prstGeom>
          </p:spPr>
        </p:pic>
        <p:pic>
          <p:nvPicPr>
            <p:cNvPr id="34" name="Graphic 33">
              <a:extLst>
                <a:ext uri="{FF2B5EF4-FFF2-40B4-BE49-F238E27FC236}">
                  <a16:creationId xmlns:a16="http://schemas.microsoft.com/office/drawing/2014/main" id="{6C66796A-3077-C649-890F-9ED3B1DCE4F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20708" y="3329965"/>
              <a:ext cx="277535" cy="277535"/>
            </a:xfrm>
            <a:prstGeom prst="rect">
              <a:avLst/>
            </a:prstGeom>
          </p:spPr>
        </p:pic>
        <p:pic>
          <p:nvPicPr>
            <p:cNvPr id="36" name="Graphic 35">
              <a:extLst>
                <a:ext uri="{FF2B5EF4-FFF2-40B4-BE49-F238E27FC236}">
                  <a16:creationId xmlns:a16="http://schemas.microsoft.com/office/drawing/2014/main" id="{B2A2CFDB-3786-214E-98C5-24E5E86727B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16997" y="4062784"/>
              <a:ext cx="394953" cy="394953"/>
            </a:xfrm>
            <a:prstGeom prst="rect">
              <a:avLst/>
            </a:prstGeom>
          </p:spPr>
        </p:pic>
        <p:sp>
          <p:nvSpPr>
            <p:cNvPr id="37" name="TextBox 36">
              <a:extLst>
                <a:ext uri="{FF2B5EF4-FFF2-40B4-BE49-F238E27FC236}">
                  <a16:creationId xmlns:a16="http://schemas.microsoft.com/office/drawing/2014/main" id="{66D35617-E1A4-7E4E-AA57-AF3C2C897AED}"/>
                </a:ext>
              </a:extLst>
            </p:cNvPr>
            <p:cNvSpPr txBox="1"/>
            <p:nvPr/>
          </p:nvSpPr>
          <p:spPr>
            <a:xfrm>
              <a:off x="4671923" y="4410437"/>
              <a:ext cx="14851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32F3E"/>
                  </a:solidFill>
                  <a:effectLst/>
                  <a:uLnTx/>
                  <a:uFillTx/>
                  <a:latin typeface="Amazon Ember Light"/>
                  <a:ea typeface="+mn-ea"/>
                  <a:cs typeface="+mn-cs"/>
                </a:rPr>
                <a:t>Web server</a:t>
              </a:r>
              <a:br>
                <a:rPr kumimoji="0" lang="en-US" sz="1600" b="0" i="0" u="none" strike="noStrike" kern="1200" cap="none" spc="0" normalizeH="0" baseline="0" noProof="0" dirty="0">
                  <a:ln>
                    <a:noFill/>
                  </a:ln>
                  <a:solidFill>
                    <a:srgbClr val="232F3E"/>
                  </a:solidFill>
                  <a:effectLst/>
                  <a:uLnTx/>
                  <a:uFillTx/>
                  <a:latin typeface="Amazon Ember Light"/>
                  <a:ea typeface="+mn-ea"/>
                  <a:cs typeface="+mn-cs"/>
                </a:rPr>
              </a:br>
              <a:r>
                <a:rPr kumimoji="0" lang="en-US" sz="1600" b="0" i="0" u="none" strike="noStrike" kern="1200" cap="none" spc="0" normalizeH="0" baseline="0" noProof="0" dirty="0">
                  <a:ln>
                    <a:noFill/>
                  </a:ln>
                  <a:solidFill>
                    <a:srgbClr val="232F3E"/>
                  </a:solidFill>
                  <a:effectLst/>
                  <a:uLnTx/>
                  <a:uFillTx/>
                  <a:latin typeface="Amazon Ember Light"/>
                  <a:ea typeface="+mn-ea"/>
                  <a:cs typeface="+mn-cs"/>
                </a:rPr>
                <a:t>instance</a:t>
              </a:r>
            </a:p>
          </p:txBody>
        </p:sp>
        <p:pic>
          <p:nvPicPr>
            <p:cNvPr id="40" name="Graphic 39">
              <a:extLst>
                <a:ext uri="{FF2B5EF4-FFF2-40B4-BE49-F238E27FC236}">
                  <a16:creationId xmlns:a16="http://schemas.microsoft.com/office/drawing/2014/main" id="{0330DD15-3518-C947-8F1E-DA11C561F0E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59144" y="3653567"/>
              <a:ext cx="274320" cy="274320"/>
            </a:xfrm>
            <a:prstGeom prst="rect">
              <a:avLst/>
            </a:prstGeom>
          </p:spPr>
        </p:pic>
        <p:sp>
          <p:nvSpPr>
            <p:cNvPr id="42" name="Rectangle 41">
              <a:extLst>
                <a:ext uri="{FF2B5EF4-FFF2-40B4-BE49-F238E27FC236}">
                  <a16:creationId xmlns:a16="http://schemas.microsoft.com/office/drawing/2014/main" id="{AC6338C9-4808-EA42-A2FC-2018ED9971FA}"/>
                </a:ext>
              </a:extLst>
            </p:cNvPr>
            <p:cNvSpPr/>
            <p:nvPr/>
          </p:nvSpPr>
          <p:spPr>
            <a:xfrm>
              <a:off x="2564364" y="2742525"/>
              <a:ext cx="4004031" cy="3215363"/>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6C2B3"/>
                  </a:solidFill>
                  <a:effectLst/>
                  <a:uLnTx/>
                  <a:uFillTx/>
                  <a:latin typeface="Amazon Ember Light"/>
                  <a:ea typeface="+mn-ea"/>
                  <a:cs typeface="+mn-cs"/>
                </a:rPr>
                <a:t>Region</a:t>
              </a:r>
            </a:p>
          </p:txBody>
        </p:sp>
        <p:pic>
          <p:nvPicPr>
            <p:cNvPr id="43" name="Graphic 42">
              <a:extLst>
                <a:ext uri="{FF2B5EF4-FFF2-40B4-BE49-F238E27FC236}">
                  <a16:creationId xmlns:a16="http://schemas.microsoft.com/office/drawing/2014/main" id="{CC5ED29E-4FBE-F54F-BA93-A562CDDEF1D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64363" y="2761925"/>
              <a:ext cx="274320" cy="274320"/>
            </a:xfrm>
            <a:prstGeom prst="rect">
              <a:avLst/>
            </a:prstGeom>
          </p:spPr>
        </p:pic>
      </p:grpSp>
    </p:spTree>
    <p:custDataLst>
      <p:tags r:id="rId1"/>
    </p:custDataLst>
    <p:extLst>
      <p:ext uri="{BB962C8B-B14F-4D97-AF65-F5344CB8AC3E}">
        <p14:creationId xmlns:p14="http://schemas.microsoft.com/office/powerpoint/2010/main" val="20724136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3: Tasks</a:t>
            </a:r>
          </a:p>
        </p:txBody>
      </p:sp>
      <p:sp>
        <p:nvSpPr>
          <p:cNvPr id="3" name="Content Placeholder 2"/>
          <p:cNvSpPr>
            <a:spLocks noGrp="1"/>
          </p:cNvSpPr>
          <p:nvPr>
            <p:ph idx="1"/>
          </p:nvPr>
        </p:nvSpPr>
        <p:spPr>
          <a:xfrm>
            <a:off x="419100" y="1528175"/>
            <a:ext cx="9034272" cy="4648788"/>
          </a:xfrm>
        </p:spPr>
        <p:txBody>
          <a:bodyPr/>
          <a:lstStyle/>
          <a:p>
            <a:pPr>
              <a:lnSpc>
                <a:spcPct val="150000"/>
              </a:lnSpc>
            </a:pPr>
            <a:r>
              <a:rPr lang="en-US" sz="2400" dirty="0">
                <a:latin typeface="+mn-lt"/>
              </a:rPr>
              <a:t>Task 1 – Launch Your Amazon EC2 Instance</a:t>
            </a:r>
          </a:p>
          <a:p>
            <a:pPr>
              <a:lnSpc>
                <a:spcPct val="150000"/>
              </a:lnSpc>
            </a:pPr>
            <a:r>
              <a:rPr lang="en-US" sz="2400" dirty="0"/>
              <a:t>Task 2 – </a:t>
            </a:r>
            <a:r>
              <a:rPr lang="en-US" sz="2400" dirty="0">
                <a:latin typeface="+mn-lt"/>
              </a:rPr>
              <a:t>Monitor Your Instance</a:t>
            </a:r>
          </a:p>
          <a:p>
            <a:pPr>
              <a:lnSpc>
                <a:spcPct val="150000"/>
              </a:lnSpc>
            </a:pPr>
            <a:r>
              <a:rPr lang="en-US" sz="2400" dirty="0"/>
              <a:t>Task 3 – </a:t>
            </a:r>
            <a:r>
              <a:rPr lang="en-US" sz="2400" dirty="0">
                <a:latin typeface="+mn-lt"/>
              </a:rPr>
              <a:t>Update Your Security Group and Access the Web Server</a:t>
            </a:r>
          </a:p>
          <a:p>
            <a:pPr>
              <a:lnSpc>
                <a:spcPct val="150000"/>
              </a:lnSpc>
            </a:pPr>
            <a:r>
              <a:rPr lang="en-US" sz="2400" dirty="0"/>
              <a:t>Task 4 – </a:t>
            </a:r>
            <a:r>
              <a:rPr lang="en-US" sz="2400" dirty="0">
                <a:latin typeface="+mn-lt"/>
              </a:rPr>
              <a:t>Resize Your Instance: Instance Type and EBS Volume</a:t>
            </a:r>
          </a:p>
          <a:p>
            <a:pPr>
              <a:lnSpc>
                <a:spcPct val="150000"/>
              </a:lnSpc>
            </a:pPr>
            <a:r>
              <a:rPr lang="en-US" sz="2400" dirty="0"/>
              <a:t>Task 5 – </a:t>
            </a:r>
            <a:r>
              <a:rPr lang="en-US" sz="2400" dirty="0">
                <a:latin typeface="+mn-lt"/>
              </a:rPr>
              <a:t>Explore EC2 Limits</a:t>
            </a:r>
          </a:p>
          <a:p>
            <a:pPr>
              <a:lnSpc>
                <a:spcPct val="150000"/>
              </a:lnSpc>
            </a:pPr>
            <a:r>
              <a:rPr lang="en-US" sz="2400" dirty="0"/>
              <a:t>Task 6 – </a:t>
            </a:r>
            <a:r>
              <a:rPr lang="en-US" sz="2400" dirty="0">
                <a:latin typeface="+mn-lt"/>
              </a:rPr>
              <a:t>Test Termination Protection</a:t>
            </a:r>
          </a:p>
        </p:txBody>
      </p:sp>
      <p:sp>
        <p:nvSpPr>
          <p:cNvPr id="5" name="Slide Number Placeholder 4">
            <a:extLst>
              <a:ext uri="{FF2B5EF4-FFF2-40B4-BE49-F238E27FC236}">
                <a16:creationId xmlns:a16="http://schemas.microsoft.com/office/drawing/2014/main" id="{92F5F2A1-6E67-C14A-9D7F-953321325B88}"/>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4" name="Footer Placeholder 3">
            <a:extLst>
              <a:ext uri="{FF2B5EF4-FFF2-40B4-BE49-F238E27FC236}">
                <a16:creationId xmlns:a16="http://schemas.microsoft.com/office/drawing/2014/main" id="{1437F06E-ECEC-8B46-B7C8-E1C131847058}"/>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18832191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3: Final product</a:t>
            </a:r>
          </a:p>
        </p:txBody>
      </p:sp>
      <p:sp>
        <p:nvSpPr>
          <p:cNvPr id="15" name="Content Placeholder 14">
            <a:extLst>
              <a:ext uri="{FF2B5EF4-FFF2-40B4-BE49-F238E27FC236}">
                <a16:creationId xmlns:a16="http://schemas.microsoft.com/office/drawing/2014/main" id="{69CC5531-FA4B-3543-A0EC-5AD24319FC56}"/>
              </a:ext>
            </a:extLst>
          </p:cNvPr>
          <p:cNvSpPr>
            <a:spLocks noGrp="1"/>
          </p:cNvSpPr>
          <p:nvPr>
            <p:ph idx="1"/>
          </p:nvPr>
        </p:nvSpPr>
        <p:spPr>
          <a:xfrm>
            <a:off x="419100" y="1528175"/>
            <a:ext cx="5021927" cy="4648788"/>
          </a:xfrm>
        </p:spPr>
        <p:txBody>
          <a:bodyPr/>
          <a:lstStyle/>
          <a:p>
            <a:pPr marL="0" indent="0">
              <a:buNone/>
            </a:pPr>
            <a:r>
              <a:rPr lang="en-US" sz="2400" dirty="0"/>
              <a:t>By the end of the lab, you will have:</a:t>
            </a:r>
          </a:p>
          <a:p>
            <a:pPr marL="457200" indent="-457200">
              <a:buFont typeface="+mj-lt"/>
              <a:buAutoNum type="arabicPeriod"/>
            </a:pPr>
            <a:r>
              <a:rPr lang="en-US" sz="1800" dirty="0"/>
              <a:t>Launched an instance that is configured as a web server</a:t>
            </a:r>
          </a:p>
          <a:p>
            <a:pPr marL="457200" indent="-457200">
              <a:buFont typeface="+mj-lt"/>
              <a:buAutoNum type="arabicPeriod"/>
            </a:pPr>
            <a:r>
              <a:rPr lang="en-US" sz="1800" dirty="0"/>
              <a:t>Viewed the instance system log</a:t>
            </a:r>
          </a:p>
          <a:p>
            <a:pPr marL="457200" indent="-457200">
              <a:buFont typeface="+mj-lt"/>
              <a:buAutoNum type="arabicPeriod"/>
            </a:pPr>
            <a:r>
              <a:rPr lang="en-US" sz="1800" dirty="0"/>
              <a:t>Reconfigured a security group</a:t>
            </a:r>
          </a:p>
          <a:p>
            <a:pPr marL="457200" indent="-457200">
              <a:buFont typeface="+mj-lt"/>
              <a:buAutoNum type="arabicPeriod"/>
            </a:pPr>
            <a:r>
              <a:rPr lang="en-US" sz="1800" dirty="0"/>
              <a:t>Modified the instance type and root volume size</a:t>
            </a:r>
            <a:endParaRPr lang="en-US" sz="2400" dirty="0"/>
          </a:p>
        </p:txBody>
      </p:sp>
      <p:sp>
        <p:nvSpPr>
          <p:cNvPr id="4" name="Slide Number Placeholder 3">
            <a:extLst>
              <a:ext uri="{FF2B5EF4-FFF2-40B4-BE49-F238E27FC236}">
                <a16:creationId xmlns:a16="http://schemas.microsoft.com/office/drawing/2014/main" id="{F6C8DCFB-0431-694F-805F-CEEEB5C8D9B6}"/>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3" name="Footer Placeholder 2">
            <a:extLst>
              <a:ext uri="{FF2B5EF4-FFF2-40B4-BE49-F238E27FC236}">
                <a16:creationId xmlns:a16="http://schemas.microsoft.com/office/drawing/2014/main" id="{5F8B1CAF-E612-8D41-9553-6825529728A6}"/>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grpSp>
        <p:nvGrpSpPr>
          <p:cNvPr id="42" name="Group 41" descr="diagram showing a t2.micro EC2 instance that was launched from an AMI being modified so that it is now a t2.small instance with a larger EBS root volume size."/>
          <p:cNvGrpSpPr/>
          <p:nvPr/>
        </p:nvGrpSpPr>
        <p:grpSpPr>
          <a:xfrm>
            <a:off x="5528604" y="1135484"/>
            <a:ext cx="5342596" cy="4878491"/>
            <a:chOff x="5528604" y="1135484"/>
            <a:chExt cx="5342596" cy="4878491"/>
          </a:xfrm>
        </p:grpSpPr>
        <p:cxnSp>
          <p:nvCxnSpPr>
            <p:cNvPr id="23" name="Straight Connector 22">
              <a:extLst>
                <a:ext uri="{FF2B5EF4-FFF2-40B4-BE49-F238E27FC236}">
                  <a16:creationId xmlns:a16="http://schemas.microsoft.com/office/drawing/2014/main" id="{635876D2-639A-D24E-ADDB-053C01B67A24}"/>
                </a:ext>
              </a:extLst>
            </p:cNvPr>
            <p:cNvCxnSpPr>
              <a:cxnSpLocks/>
            </p:cNvCxnSpPr>
            <p:nvPr/>
          </p:nvCxnSpPr>
          <p:spPr>
            <a:xfrm>
              <a:off x="7762129" y="1135484"/>
              <a:ext cx="1" cy="1"/>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963CCEF-4732-A140-B83A-A504A81DDC8E}"/>
                </a:ext>
              </a:extLst>
            </p:cNvPr>
            <p:cNvSpPr txBox="1"/>
            <p:nvPr/>
          </p:nvSpPr>
          <p:spPr>
            <a:xfrm>
              <a:off x="7309496" y="1301618"/>
              <a:ext cx="151330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Light"/>
                  <a:ea typeface="+mn-ea"/>
                  <a:cs typeface="+mn-cs"/>
                </a:rPr>
                <a:t>Amazon EC2</a:t>
              </a:r>
            </a:p>
          </p:txBody>
        </p:sp>
        <p:pic>
          <p:nvPicPr>
            <p:cNvPr id="21" name="Graphic 20">
              <a:extLst>
                <a:ext uri="{FF2B5EF4-FFF2-40B4-BE49-F238E27FC236}">
                  <a16:creationId xmlns:a16="http://schemas.microsoft.com/office/drawing/2014/main" id="{A4CAE151-76BF-074A-A4CD-C9C83B06E7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19911" y="1274311"/>
              <a:ext cx="274320" cy="274320"/>
            </a:xfrm>
            <a:prstGeom prst="rect">
              <a:avLst/>
            </a:prstGeom>
          </p:spPr>
        </p:pic>
        <p:sp>
          <p:nvSpPr>
            <p:cNvPr id="22" name="Rectangle 21">
              <a:extLst>
                <a:ext uri="{FF2B5EF4-FFF2-40B4-BE49-F238E27FC236}">
                  <a16:creationId xmlns:a16="http://schemas.microsoft.com/office/drawing/2014/main" id="{E3A698BA-DFAD-3649-B071-2A9F8A8F57F1}"/>
                </a:ext>
              </a:extLst>
            </p:cNvPr>
            <p:cNvSpPr/>
            <p:nvPr/>
          </p:nvSpPr>
          <p:spPr>
            <a:xfrm>
              <a:off x="5701667" y="2685984"/>
              <a:ext cx="1150289" cy="615367"/>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F3312"/>
                  </a:solidFill>
                  <a:effectLst/>
                  <a:uLnTx/>
                  <a:uFillTx/>
                  <a:latin typeface="Amazon Ember Light"/>
                  <a:ea typeface="+mn-ea"/>
                  <a:cs typeface="+mn-cs"/>
                </a:rPr>
                <a:t>Security group</a:t>
              </a:r>
            </a:p>
          </p:txBody>
        </p:sp>
        <p:pic>
          <p:nvPicPr>
            <p:cNvPr id="24" name="Graphic 23">
              <a:extLst>
                <a:ext uri="{FF2B5EF4-FFF2-40B4-BE49-F238E27FC236}">
                  <a16:creationId xmlns:a16="http://schemas.microsoft.com/office/drawing/2014/main" id="{3CAF36D4-35B6-E74A-9F57-E93844B8A4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04227" y="2536467"/>
              <a:ext cx="914400" cy="914400"/>
            </a:xfrm>
            <a:prstGeom prst="rect">
              <a:avLst/>
            </a:prstGeom>
          </p:spPr>
        </p:pic>
        <p:sp>
          <p:nvSpPr>
            <p:cNvPr id="25" name="TextBox 24">
              <a:extLst>
                <a:ext uri="{FF2B5EF4-FFF2-40B4-BE49-F238E27FC236}">
                  <a16:creationId xmlns:a16="http://schemas.microsoft.com/office/drawing/2014/main" id="{C858FB2D-9CA4-B446-8151-8BC00A4670D0}"/>
                </a:ext>
              </a:extLst>
            </p:cNvPr>
            <p:cNvSpPr txBox="1"/>
            <p:nvPr/>
          </p:nvSpPr>
          <p:spPr>
            <a:xfrm>
              <a:off x="8004775" y="3370100"/>
              <a:ext cx="151330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CD6E1C"/>
                  </a:solidFill>
                  <a:effectLst/>
                  <a:uLnTx/>
                  <a:uFillTx/>
                  <a:latin typeface="Amazon Ember Light"/>
                  <a:ea typeface="+mn-ea"/>
                  <a:cs typeface="+mn-cs"/>
                </a:rPr>
                <a:t>t2.micro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CD6E1C"/>
                  </a:solidFill>
                  <a:effectLst/>
                  <a:uLnTx/>
                  <a:uFillTx/>
                  <a:latin typeface="Amazon Ember Light"/>
                  <a:ea typeface="+mn-ea"/>
                  <a:cs typeface="+mn-cs"/>
                </a:rPr>
                <a:t>instance</a:t>
              </a:r>
            </a:p>
          </p:txBody>
        </p:sp>
        <p:pic>
          <p:nvPicPr>
            <p:cNvPr id="27" name="Graphic 26">
              <a:extLst>
                <a:ext uri="{FF2B5EF4-FFF2-40B4-BE49-F238E27FC236}">
                  <a16:creationId xmlns:a16="http://schemas.microsoft.com/office/drawing/2014/main" id="{F47DBE76-9D0B-8E4B-81CE-06E4F28E632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31124" y="2536467"/>
              <a:ext cx="914400" cy="914400"/>
            </a:xfrm>
            <a:prstGeom prst="rect">
              <a:avLst/>
            </a:prstGeom>
          </p:spPr>
        </p:pic>
        <p:cxnSp>
          <p:nvCxnSpPr>
            <p:cNvPr id="28" name="Straight Arrow Connector 27">
              <a:extLst>
                <a:ext uri="{FF2B5EF4-FFF2-40B4-BE49-F238E27FC236}">
                  <a16:creationId xmlns:a16="http://schemas.microsoft.com/office/drawing/2014/main" id="{EE4D7112-908D-4246-AE6D-C49C1E40D740}"/>
                </a:ext>
              </a:extLst>
            </p:cNvPr>
            <p:cNvCxnSpPr>
              <a:cxnSpLocks/>
              <a:endCxn id="27" idx="1"/>
            </p:cNvCxnSpPr>
            <p:nvPr/>
          </p:nvCxnSpPr>
          <p:spPr>
            <a:xfrm flipV="1">
              <a:off x="9219428" y="2993667"/>
              <a:ext cx="411696" cy="1"/>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A9D1A80-8998-5144-8482-73BF5421DBC4}"/>
                </a:ext>
              </a:extLst>
            </p:cNvPr>
            <p:cNvSpPr txBox="1"/>
            <p:nvPr/>
          </p:nvSpPr>
          <p:spPr>
            <a:xfrm>
              <a:off x="6812104" y="4347932"/>
              <a:ext cx="1602577"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mn-ea"/>
                  <a:cs typeface="+mn-cs"/>
                </a:rPr>
                <a:t>Amazon Elastic Block Store (Amazon EBS)</a:t>
              </a:r>
            </a:p>
          </p:txBody>
        </p:sp>
        <p:pic>
          <p:nvPicPr>
            <p:cNvPr id="30" name="Graphic 29">
              <a:extLst>
                <a:ext uri="{FF2B5EF4-FFF2-40B4-BE49-F238E27FC236}">
                  <a16:creationId xmlns:a16="http://schemas.microsoft.com/office/drawing/2014/main" id="{FCA21D59-36F2-EB4E-9E78-6FAE141FC2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70444" y="4368681"/>
              <a:ext cx="274320" cy="274320"/>
            </a:xfrm>
            <a:prstGeom prst="rect">
              <a:avLst/>
            </a:prstGeom>
          </p:spPr>
        </p:pic>
        <p:sp>
          <p:nvSpPr>
            <p:cNvPr id="32" name="TextBox 31">
              <a:extLst>
                <a:ext uri="{FF2B5EF4-FFF2-40B4-BE49-F238E27FC236}">
                  <a16:creationId xmlns:a16="http://schemas.microsoft.com/office/drawing/2014/main" id="{DBB75DB8-50E7-D941-A881-8132B79C6E2D}"/>
                </a:ext>
              </a:extLst>
            </p:cNvPr>
            <p:cNvSpPr txBox="1"/>
            <p:nvPr/>
          </p:nvSpPr>
          <p:spPr>
            <a:xfrm>
              <a:off x="8146524" y="5329502"/>
              <a:ext cx="114994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mn-ea"/>
                  <a:cs typeface="+mn-cs"/>
                </a:rPr>
                <a:t>8-GB root volume</a:t>
              </a:r>
            </a:p>
          </p:txBody>
        </p:sp>
        <p:pic>
          <p:nvPicPr>
            <p:cNvPr id="34" name="Graphic 33">
              <a:extLst>
                <a:ext uri="{FF2B5EF4-FFF2-40B4-BE49-F238E27FC236}">
                  <a16:creationId xmlns:a16="http://schemas.microsoft.com/office/drawing/2014/main" id="{4FF7917C-8109-524B-BC74-42473F6502E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526477" y="4835251"/>
              <a:ext cx="469900" cy="469900"/>
            </a:xfrm>
            <a:prstGeom prst="rect">
              <a:avLst/>
            </a:prstGeom>
          </p:spPr>
        </p:pic>
        <p:pic>
          <p:nvPicPr>
            <p:cNvPr id="35" name="Graphic 34">
              <a:extLst>
                <a:ext uri="{FF2B5EF4-FFF2-40B4-BE49-F238E27FC236}">
                  <a16:creationId xmlns:a16="http://schemas.microsoft.com/office/drawing/2014/main" id="{44995825-1C42-0A44-BD21-FF5F8750A14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90888" y="1859639"/>
              <a:ext cx="548640" cy="548640"/>
            </a:xfrm>
            <a:prstGeom prst="rect">
              <a:avLst/>
            </a:prstGeom>
          </p:spPr>
        </p:pic>
        <p:sp>
          <p:nvSpPr>
            <p:cNvPr id="36" name="TextBox 35">
              <a:extLst>
                <a:ext uri="{FF2B5EF4-FFF2-40B4-BE49-F238E27FC236}">
                  <a16:creationId xmlns:a16="http://schemas.microsoft.com/office/drawing/2014/main" id="{F52A1D78-E224-F241-B265-F961BAD64604}"/>
                </a:ext>
              </a:extLst>
            </p:cNvPr>
            <p:cNvSpPr txBox="1"/>
            <p:nvPr/>
          </p:nvSpPr>
          <p:spPr>
            <a:xfrm>
              <a:off x="7049722" y="2460846"/>
              <a:ext cx="103097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mn-ea"/>
                  <a:cs typeface="+mn-cs"/>
                </a:rPr>
                <a:t>AMI</a:t>
              </a:r>
            </a:p>
          </p:txBody>
        </p:sp>
        <p:cxnSp>
          <p:nvCxnSpPr>
            <p:cNvPr id="38" name="Straight Arrow Connector 40">
              <a:extLst>
                <a:ext uri="{FF2B5EF4-FFF2-40B4-BE49-F238E27FC236}">
                  <a16:creationId xmlns:a16="http://schemas.microsoft.com/office/drawing/2014/main" id="{1A0EF5C3-E7D0-A945-8305-CE7BF603EB7D}"/>
                </a:ext>
              </a:extLst>
            </p:cNvPr>
            <p:cNvCxnSpPr>
              <a:cxnSpLocks/>
              <a:stCxn id="35" idx="3"/>
              <a:endCxn id="24" idx="0"/>
            </p:cNvCxnSpPr>
            <p:nvPr/>
          </p:nvCxnSpPr>
          <p:spPr>
            <a:xfrm>
              <a:off x="7839528" y="2133959"/>
              <a:ext cx="921899" cy="402508"/>
            </a:xfrm>
            <a:prstGeom prst="bentConnector2">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EE54E3A-A807-1846-9293-47BA6BD1AFF8}"/>
                </a:ext>
              </a:extLst>
            </p:cNvPr>
            <p:cNvSpPr/>
            <p:nvPr/>
          </p:nvSpPr>
          <p:spPr>
            <a:xfrm>
              <a:off x="7097064" y="1284910"/>
              <a:ext cx="3774136" cy="2869880"/>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D86613"/>
                </a:solidFill>
                <a:effectLst/>
                <a:uLnTx/>
                <a:uFillTx/>
                <a:latin typeface="Amazon Ember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D86613"/>
                </a:solidFill>
                <a:effectLst/>
                <a:uLnTx/>
                <a:uFillTx/>
                <a:latin typeface="Amazon Ember Light"/>
                <a:ea typeface="+mn-ea"/>
                <a:cs typeface="+mn-cs"/>
              </a:endParaRPr>
            </a:p>
          </p:txBody>
        </p:sp>
        <p:sp>
          <p:nvSpPr>
            <p:cNvPr id="40" name="Rectangle 39">
              <a:extLst>
                <a:ext uri="{FF2B5EF4-FFF2-40B4-BE49-F238E27FC236}">
                  <a16:creationId xmlns:a16="http://schemas.microsoft.com/office/drawing/2014/main" id="{AF341B73-E4E1-6B4B-8059-7BB005BA95D6}"/>
                </a:ext>
              </a:extLst>
            </p:cNvPr>
            <p:cNvSpPr/>
            <p:nvPr/>
          </p:nvSpPr>
          <p:spPr>
            <a:xfrm>
              <a:off x="6571795" y="4368681"/>
              <a:ext cx="4299405" cy="1645294"/>
            </a:xfrm>
            <a:prstGeom prst="rect">
              <a:avLst/>
            </a:prstGeom>
            <a:noFill/>
            <a:ln w="12700">
              <a:solidFill>
                <a:srgbClr val="16966D"/>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D86613"/>
                </a:solidFill>
                <a:effectLst/>
                <a:uLnTx/>
                <a:uFillTx/>
                <a:latin typeface="Amazon Ember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D86613"/>
                </a:solidFill>
                <a:effectLst/>
                <a:uLnTx/>
                <a:uFillTx/>
                <a:latin typeface="Amazon Ember Light"/>
                <a:ea typeface="+mn-ea"/>
                <a:cs typeface="+mn-cs"/>
              </a:endParaRPr>
            </a:p>
          </p:txBody>
        </p:sp>
        <p:sp>
          <p:nvSpPr>
            <p:cNvPr id="43" name="TextBox 42">
              <a:extLst>
                <a:ext uri="{FF2B5EF4-FFF2-40B4-BE49-F238E27FC236}">
                  <a16:creationId xmlns:a16="http://schemas.microsoft.com/office/drawing/2014/main" id="{EA5C4F4C-78C0-AA4C-9FC2-784C97964733}"/>
                </a:ext>
              </a:extLst>
            </p:cNvPr>
            <p:cNvSpPr txBox="1"/>
            <p:nvPr/>
          </p:nvSpPr>
          <p:spPr>
            <a:xfrm>
              <a:off x="9433384" y="5328254"/>
              <a:ext cx="130988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mn-ea"/>
                  <a:cs typeface="+mn-cs"/>
                </a:rPr>
                <a:t>10-GB root volume</a:t>
              </a:r>
            </a:p>
          </p:txBody>
        </p:sp>
        <p:pic>
          <p:nvPicPr>
            <p:cNvPr id="44" name="Graphic 43">
              <a:extLst>
                <a:ext uri="{FF2B5EF4-FFF2-40B4-BE49-F238E27FC236}">
                  <a16:creationId xmlns:a16="http://schemas.microsoft.com/office/drawing/2014/main" id="{B06BFB5F-0C77-B449-92D2-4F0A5C02540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53374" y="4835251"/>
              <a:ext cx="469900" cy="469900"/>
            </a:xfrm>
            <a:prstGeom prst="rect">
              <a:avLst/>
            </a:prstGeom>
          </p:spPr>
        </p:pic>
        <p:cxnSp>
          <p:nvCxnSpPr>
            <p:cNvPr id="46" name="Straight Arrow Connector 45">
              <a:extLst>
                <a:ext uri="{FF2B5EF4-FFF2-40B4-BE49-F238E27FC236}">
                  <a16:creationId xmlns:a16="http://schemas.microsoft.com/office/drawing/2014/main" id="{B2FC79B8-CA93-8B49-B1F3-7D384090EB13}"/>
                </a:ext>
              </a:extLst>
            </p:cNvPr>
            <p:cNvCxnSpPr>
              <a:cxnSpLocks/>
              <a:stCxn id="34" idx="3"/>
              <a:endCxn id="44" idx="1"/>
            </p:cNvCxnSpPr>
            <p:nvPr/>
          </p:nvCxnSpPr>
          <p:spPr>
            <a:xfrm>
              <a:off x="8996377" y="5070201"/>
              <a:ext cx="856997"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CEDBF0E-31F6-7443-BB30-3E578A903BA0}"/>
                </a:ext>
              </a:extLst>
            </p:cNvPr>
            <p:cNvCxnSpPr>
              <a:cxnSpLocks/>
              <a:stCxn id="34" idx="0"/>
              <a:endCxn id="25" idx="2"/>
            </p:cNvCxnSpPr>
            <p:nvPr/>
          </p:nvCxnSpPr>
          <p:spPr>
            <a:xfrm flipV="1">
              <a:off x="8761427" y="3954875"/>
              <a:ext cx="1" cy="880376"/>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690A5C2-8D21-9148-A674-7CE61B542D42}"/>
                </a:ext>
              </a:extLst>
            </p:cNvPr>
            <p:cNvCxnSpPr>
              <a:cxnSpLocks/>
              <a:stCxn id="44" idx="0"/>
              <a:endCxn id="53" idx="2"/>
            </p:cNvCxnSpPr>
            <p:nvPr/>
          </p:nvCxnSpPr>
          <p:spPr>
            <a:xfrm flipV="1">
              <a:off x="10088324" y="3917437"/>
              <a:ext cx="1" cy="917814"/>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CDC671E3-6D29-E04A-A5FA-6355E17D1846}"/>
                </a:ext>
              </a:extLst>
            </p:cNvPr>
            <p:cNvSpPr/>
            <p:nvPr/>
          </p:nvSpPr>
          <p:spPr>
            <a:xfrm>
              <a:off x="5528604" y="2263928"/>
              <a:ext cx="1426145" cy="1243814"/>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w="0"/>
                  <a:solidFill>
                    <a:srgbClr val="4D27AA"/>
                  </a:solidFill>
                  <a:effectLst/>
                  <a:uLnTx/>
                  <a:uFillTx/>
                  <a:latin typeface="Amazon Ember Light"/>
                  <a:ea typeface="+mn-ea"/>
                  <a:cs typeface="+mn-cs"/>
                </a:rPr>
                <a:t>VPC</a:t>
              </a:r>
            </a:p>
          </p:txBody>
        </p:sp>
        <p:pic>
          <p:nvPicPr>
            <p:cNvPr id="50" name="Graphic 49">
              <a:extLst>
                <a:ext uri="{FF2B5EF4-FFF2-40B4-BE49-F238E27FC236}">
                  <a16:creationId xmlns:a16="http://schemas.microsoft.com/office/drawing/2014/main" id="{C89F16A5-3DBD-0A41-87B9-C7FBC8A39EE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542191" y="2258614"/>
              <a:ext cx="274320" cy="274320"/>
            </a:xfrm>
            <a:prstGeom prst="rect">
              <a:avLst/>
            </a:prstGeom>
          </p:spPr>
        </p:pic>
        <p:cxnSp>
          <p:nvCxnSpPr>
            <p:cNvPr id="52" name="Straight Arrow Connector 51">
              <a:extLst>
                <a:ext uri="{FF2B5EF4-FFF2-40B4-BE49-F238E27FC236}">
                  <a16:creationId xmlns:a16="http://schemas.microsoft.com/office/drawing/2014/main" id="{BC551D65-E4F7-B940-A5F4-A0E8CD92905C}"/>
                </a:ext>
              </a:extLst>
            </p:cNvPr>
            <p:cNvCxnSpPr>
              <a:cxnSpLocks/>
              <a:stCxn id="22" idx="3"/>
              <a:endCxn id="24" idx="1"/>
            </p:cNvCxnSpPr>
            <p:nvPr/>
          </p:nvCxnSpPr>
          <p:spPr>
            <a:xfrm flipV="1">
              <a:off x="6851956" y="2993667"/>
              <a:ext cx="1452271" cy="1"/>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518C7AC0-0128-3B48-A79C-A49E95840925}"/>
                </a:ext>
              </a:extLst>
            </p:cNvPr>
            <p:cNvSpPr txBox="1"/>
            <p:nvPr/>
          </p:nvSpPr>
          <p:spPr>
            <a:xfrm>
              <a:off x="9331672" y="3387660"/>
              <a:ext cx="151330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CD6E1C"/>
                  </a:solidFill>
                  <a:effectLst/>
                  <a:uLnTx/>
                  <a:uFillTx/>
                  <a:latin typeface="Amazon Ember Light"/>
                  <a:ea typeface="+mn-ea"/>
                  <a:cs typeface="+mn-cs"/>
                </a:rPr>
                <a:t>t2.small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CD6E1C"/>
                  </a:solidFill>
                  <a:effectLst/>
                  <a:uLnTx/>
                  <a:uFillTx/>
                  <a:latin typeface="Amazon Ember Light"/>
                  <a:ea typeface="+mn-ea"/>
                  <a:cs typeface="+mn-cs"/>
                </a:rPr>
                <a:t>instance</a:t>
              </a:r>
            </a:p>
          </p:txBody>
        </p:sp>
      </p:grpSp>
    </p:spTree>
    <p:custDataLst>
      <p:tags r:id="rId1"/>
    </p:custDataLst>
    <p:extLst>
      <p:ext uri="{BB962C8B-B14F-4D97-AF65-F5344CB8AC3E}">
        <p14:creationId xmlns:p14="http://schemas.microsoft.com/office/powerpoint/2010/main" val="42385320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Section 3: Amazon EC2 cost optimization</a:t>
            </a:r>
          </a:p>
        </p:txBody>
      </p:sp>
      <p:sp>
        <p:nvSpPr>
          <p:cNvPr id="5" name="Text Placeholder 4">
            <a:extLst>
              <a:ext uri="{FF2B5EF4-FFF2-40B4-BE49-F238E27FC236}">
                <a16:creationId xmlns:a16="http://schemas.microsoft.com/office/drawing/2014/main" id="{CCFB60D0-4DB9-4F4A-84AA-C41058AEAE12}"/>
              </a:ext>
            </a:extLst>
          </p:cNvPr>
          <p:cNvSpPr>
            <a:spLocks noGrp="1"/>
          </p:cNvSpPr>
          <p:nvPr>
            <p:ph type="body" sz="quarter" idx="10"/>
          </p:nvPr>
        </p:nvSpPr>
        <p:spPr/>
        <p:txBody>
          <a:bodyPr>
            <a:normAutofit/>
          </a:bodyPr>
          <a:lstStyle/>
          <a:p>
            <a:r>
              <a:rPr lang="en-US" dirty="0"/>
              <a:t>Module 6: Compute</a:t>
            </a:r>
          </a:p>
        </p:txBody>
      </p:sp>
      <p:sp>
        <p:nvSpPr>
          <p:cNvPr id="3" name="Footer Placeholder 2">
            <a:extLst>
              <a:ext uri="{FF2B5EF4-FFF2-40B4-BE49-F238E27FC236}">
                <a16:creationId xmlns:a16="http://schemas.microsoft.com/office/drawing/2014/main" id="{B72B0E41-B2D1-6641-B8F3-0A6671F66EDC}"/>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FFFFFF"/>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2650381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5BE538B-23AB-3F45-9B09-1966B19E8E8A}"/>
              </a:ext>
            </a:extLst>
          </p:cNvPr>
          <p:cNvSpPr>
            <a:spLocks noGrp="1"/>
          </p:cNvSpPr>
          <p:nvPr>
            <p:ph type="title"/>
          </p:nvPr>
        </p:nvSpPr>
        <p:spPr/>
        <p:txBody>
          <a:bodyPr/>
          <a:lstStyle/>
          <a:p>
            <a:r>
              <a:rPr lang="en-US" dirty="0"/>
              <a:t>Amazon EC2 pricing models</a:t>
            </a:r>
          </a:p>
        </p:txBody>
      </p:sp>
      <p:sp>
        <p:nvSpPr>
          <p:cNvPr id="9" name="Content Placeholder 8">
            <a:extLst>
              <a:ext uri="{FF2B5EF4-FFF2-40B4-BE49-F238E27FC236}">
                <a16:creationId xmlns:a16="http://schemas.microsoft.com/office/drawing/2014/main" id="{7A7E7A69-3224-0A42-8593-606D69F26BE9}"/>
              </a:ext>
            </a:extLst>
          </p:cNvPr>
          <p:cNvSpPr>
            <a:spLocks noGrp="1"/>
          </p:cNvSpPr>
          <p:nvPr>
            <p:ph idx="1"/>
          </p:nvPr>
        </p:nvSpPr>
        <p:spPr>
          <a:xfrm>
            <a:off x="419100" y="1528175"/>
            <a:ext cx="3735456" cy="4645152"/>
          </a:xfrm>
        </p:spPr>
        <p:txBody>
          <a:bodyPr/>
          <a:lstStyle/>
          <a:p>
            <a:pPr marL="0" indent="0">
              <a:buNone/>
            </a:pPr>
            <a:r>
              <a:rPr lang="en-US" sz="2400" b="1" dirty="0">
                <a:solidFill>
                  <a:schemeClr val="accent5"/>
                </a:solidFill>
              </a:rPr>
              <a:t>On-Demand Instances</a:t>
            </a:r>
          </a:p>
          <a:p>
            <a:r>
              <a:rPr lang="en-US" sz="1600" dirty="0"/>
              <a:t>Pay by the hour </a:t>
            </a:r>
          </a:p>
          <a:p>
            <a:r>
              <a:rPr lang="en-US" sz="1600" dirty="0"/>
              <a:t>No long-term commitments.</a:t>
            </a:r>
          </a:p>
          <a:p>
            <a:r>
              <a:rPr lang="en-US" sz="1600" dirty="0"/>
              <a:t>Eligible for the </a:t>
            </a:r>
            <a:r>
              <a:rPr lang="en-US" sz="1600" dirty="0">
                <a:hlinkClick r:id="rId4"/>
              </a:rPr>
              <a:t>AWS Free Tier</a:t>
            </a:r>
            <a:r>
              <a:rPr lang="en-US" sz="1600" dirty="0"/>
              <a:t>.</a:t>
            </a:r>
          </a:p>
          <a:p>
            <a:pPr marL="0" indent="0">
              <a:buNone/>
            </a:pPr>
            <a:endParaRPr lang="en-US" sz="1000" b="1" dirty="0">
              <a:solidFill>
                <a:schemeClr val="accent5"/>
              </a:solidFill>
            </a:endParaRPr>
          </a:p>
          <a:p>
            <a:pPr marL="0" indent="0">
              <a:buNone/>
            </a:pPr>
            <a:r>
              <a:rPr lang="en-US" sz="2400" b="1" dirty="0">
                <a:solidFill>
                  <a:schemeClr val="accent5"/>
                </a:solidFill>
              </a:rPr>
              <a:t>Dedicated Hosts</a:t>
            </a:r>
          </a:p>
          <a:p>
            <a:r>
              <a:rPr lang="en-US" sz="1600" dirty="0"/>
              <a:t>A physical server with EC2 instance capacity fully dedicated to your use.</a:t>
            </a:r>
          </a:p>
          <a:p>
            <a:endParaRPr lang="en-US" sz="1000" b="1" dirty="0">
              <a:solidFill>
                <a:schemeClr val="accent5"/>
              </a:solidFill>
            </a:endParaRPr>
          </a:p>
          <a:p>
            <a:pPr marL="0" indent="0">
              <a:buNone/>
            </a:pPr>
            <a:r>
              <a:rPr lang="en-US" sz="2400" b="1" dirty="0">
                <a:solidFill>
                  <a:schemeClr val="accent5"/>
                </a:solidFill>
              </a:rPr>
              <a:t>Dedicated Instances</a:t>
            </a:r>
          </a:p>
          <a:p>
            <a:r>
              <a:rPr lang="en-US" sz="1600" dirty="0"/>
              <a:t>Instances that run in a VPC on hardware that is dedicated to a single customer.</a:t>
            </a:r>
            <a:endParaRPr lang="en-US" sz="1600" b="1" dirty="0">
              <a:solidFill>
                <a:schemeClr val="accent5"/>
              </a:solidFill>
            </a:endParaRPr>
          </a:p>
          <a:p>
            <a:endParaRPr lang="en-US" sz="2000" b="1" dirty="0">
              <a:solidFill>
                <a:schemeClr val="accent5"/>
              </a:solidFill>
            </a:endParaRPr>
          </a:p>
        </p:txBody>
      </p:sp>
      <p:sp>
        <p:nvSpPr>
          <p:cNvPr id="4" name="Slide Number Placeholder 3">
            <a:extLst>
              <a:ext uri="{FF2B5EF4-FFF2-40B4-BE49-F238E27FC236}">
                <a16:creationId xmlns:a16="http://schemas.microsoft.com/office/drawing/2014/main" id="{FEFE9AD5-91C9-4A4A-89A6-C51BA77E8490}"/>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10" name="Content Placeholder 9">
            <a:extLst>
              <a:ext uri="{FF2B5EF4-FFF2-40B4-BE49-F238E27FC236}">
                <a16:creationId xmlns:a16="http://schemas.microsoft.com/office/drawing/2014/main" id="{1461312D-F447-604C-8AAE-F61C8F9D43AB}"/>
              </a:ext>
            </a:extLst>
          </p:cNvPr>
          <p:cNvSpPr>
            <a:spLocks noGrp="1"/>
          </p:cNvSpPr>
          <p:nvPr>
            <p:ph idx="13"/>
          </p:nvPr>
        </p:nvSpPr>
        <p:spPr>
          <a:xfrm>
            <a:off x="8173686" y="1528175"/>
            <a:ext cx="3593592" cy="4130503"/>
          </a:xfrm>
        </p:spPr>
        <p:txBody>
          <a:bodyPr/>
          <a:lstStyle/>
          <a:p>
            <a:pPr marL="0" indent="0">
              <a:buNone/>
            </a:pPr>
            <a:r>
              <a:rPr lang="en-US" sz="2400" b="1" dirty="0">
                <a:solidFill>
                  <a:schemeClr val="accent5"/>
                </a:solidFill>
              </a:rPr>
              <a:t>Spot Instances</a:t>
            </a:r>
          </a:p>
          <a:p>
            <a:r>
              <a:rPr lang="en-US" sz="1600" dirty="0"/>
              <a:t>Instances run as long as they are available and your bid is above the Spot Instance price.</a:t>
            </a:r>
          </a:p>
          <a:p>
            <a:r>
              <a:rPr lang="en-US" sz="1600" dirty="0">
                <a:solidFill>
                  <a:srgbClr val="FF0000"/>
                </a:solidFill>
              </a:rPr>
              <a:t>They can be interrupted </a:t>
            </a:r>
            <a:r>
              <a:rPr lang="en-US" sz="1600" dirty="0"/>
              <a:t>by AWS with a 2-minute notification.</a:t>
            </a:r>
          </a:p>
          <a:p>
            <a:r>
              <a:rPr lang="en-US" sz="1600" dirty="0"/>
              <a:t>Interruption options include terminated, stopped or hibernated.</a:t>
            </a:r>
          </a:p>
          <a:p>
            <a:r>
              <a:rPr lang="en-US" sz="1600" dirty="0"/>
              <a:t>Prices can be significantly less expensive compared to On-Demand Instances</a:t>
            </a:r>
          </a:p>
          <a:p>
            <a:r>
              <a:rPr lang="en-US" sz="1600" dirty="0"/>
              <a:t>Good choice when you have flexibility in when your applications can run.</a:t>
            </a:r>
          </a:p>
          <a:p>
            <a:endParaRPr lang="en-US" dirty="0"/>
          </a:p>
          <a:p>
            <a:endParaRPr lang="en-US" dirty="0"/>
          </a:p>
          <a:p>
            <a:pPr marL="457200" lvl="1" indent="0">
              <a:buNone/>
            </a:pPr>
            <a:endParaRPr lang="en-US" dirty="0"/>
          </a:p>
        </p:txBody>
      </p:sp>
      <p:sp>
        <p:nvSpPr>
          <p:cNvPr id="11" name="Content Placeholder 10">
            <a:extLst>
              <a:ext uri="{FF2B5EF4-FFF2-40B4-BE49-F238E27FC236}">
                <a16:creationId xmlns:a16="http://schemas.microsoft.com/office/drawing/2014/main" id="{6C870859-B456-9749-BAE5-58C591DD1F3D}"/>
              </a:ext>
            </a:extLst>
          </p:cNvPr>
          <p:cNvSpPr>
            <a:spLocks noGrp="1"/>
          </p:cNvSpPr>
          <p:nvPr>
            <p:ph idx="14"/>
          </p:nvPr>
        </p:nvSpPr>
        <p:spPr>
          <a:xfrm>
            <a:off x="4314209" y="1528175"/>
            <a:ext cx="3593592" cy="4316034"/>
          </a:xfrm>
        </p:spPr>
        <p:txBody>
          <a:bodyPr/>
          <a:lstStyle/>
          <a:p>
            <a:pPr marL="0" indent="0">
              <a:buNone/>
            </a:pPr>
            <a:r>
              <a:rPr lang="en-US" sz="2400" b="1" dirty="0">
                <a:solidFill>
                  <a:schemeClr val="accent5"/>
                </a:solidFill>
              </a:rPr>
              <a:t>Reserved Instances</a:t>
            </a:r>
          </a:p>
          <a:p>
            <a:r>
              <a:rPr lang="en-US" sz="1600" dirty="0">
                <a:highlight>
                  <a:srgbClr val="FFFF00"/>
                </a:highlight>
              </a:rPr>
              <a:t>Full, partial, or no upfront payment </a:t>
            </a:r>
            <a:r>
              <a:rPr lang="en-US" sz="1600" dirty="0"/>
              <a:t>for instance you reserve.</a:t>
            </a:r>
          </a:p>
          <a:p>
            <a:r>
              <a:rPr lang="en-US" sz="1600" dirty="0"/>
              <a:t>Discount on hourly charge for that instance.</a:t>
            </a:r>
          </a:p>
          <a:p>
            <a:r>
              <a:rPr lang="en-US" sz="1600" dirty="0"/>
              <a:t>1-year or 3-year term.</a:t>
            </a:r>
          </a:p>
          <a:p>
            <a:endParaRPr lang="en-US" sz="1400" dirty="0"/>
          </a:p>
          <a:p>
            <a:pPr marL="0" indent="0">
              <a:buNone/>
            </a:pPr>
            <a:r>
              <a:rPr lang="en-US" sz="2400" b="1" dirty="0">
                <a:solidFill>
                  <a:schemeClr val="accent5"/>
                </a:solidFill>
              </a:rPr>
              <a:t>Scheduled Reserved Instances</a:t>
            </a:r>
          </a:p>
          <a:p>
            <a:r>
              <a:rPr lang="en-US" sz="1600" dirty="0"/>
              <a:t>Purchase a capacity reservation that is always available on a recurring schedule you specify.</a:t>
            </a:r>
          </a:p>
          <a:p>
            <a:r>
              <a:rPr lang="en-US" sz="1600" dirty="0"/>
              <a:t>1-year term.</a:t>
            </a:r>
          </a:p>
        </p:txBody>
      </p:sp>
      <p:sp>
        <p:nvSpPr>
          <p:cNvPr id="5" name="Footer Placeholder 4">
            <a:extLst>
              <a:ext uri="{FF2B5EF4-FFF2-40B4-BE49-F238E27FC236}">
                <a16:creationId xmlns:a16="http://schemas.microsoft.com/office/drawing/2014/main" id="{AC2D9AD9-0B83-B341-AA18-C92803A9F609}"/>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2" name="TextBox 1">
            <a:extLst>
              <a:ext uri="{FF2B5EF4-FFF2-40B4-BE49-F238E27FC236}">
                <a16:creationId xmlns:a16="http://schemas.microsoft.com/office/drawing/2014/main" id="{68692509-AD77-0E4C-A138-43519957243F}"/>
              </a:ext>
            </a:extLst>
          </p:cNvPr>
          <p:cNvSpPr txBox="1"/>
          <p:nvPr/>
        </p:nvSpPr>
        <p:spPr>
          <a:xfrm>
            <a:off x="3162301" y="5841701"/>
            <a:ext cx="720581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4D27AA"/>
                </a:solidFill>
                <a:effectLst/>
                <a:uLnTx/>
                <a:uFillTx/>
                <a:latin typeface="Amazon Ember Light"/>
                <a:ea typeface="+mn-ea"/>
                <a:cs typeface="+mn-cs"/>
              </a:rPr>
              <a:t>Per second billing </a:t>
            </a:r>
            <a:r>
              <a:rPr kumimoji="0" lang="en-US" sz="1600" b="0" i="0" u="none" strike="noStrike" kern="1200" cap="none" spc="0" normalizeH="0" baseline="0" noProof="0" dirty="0">
                <a:ln>
                  <a:noFill/>
                </a:ln>
                <a:solidFill>
                  <a:srgbClr val="000000"/>
                </a:solidFill>
                <a:effectLst/>
                <a:uLnTx/>
                <a:uFillTx/>
                <a:latin typeface="Amazon Ember Light"/>
                <a:ea typeface="+mn-ea"/>
                <a:cs typeface="+mn-cs"/>
              </a:rPr>
              <a:t>available for On-Demand Instances, Reserved Instances, and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mn-ea"/>
                <a:cs typeface="+mn-cs"/>
              </a:rPr>
              <a:t>Spot Instances that run Amazon Linux or Ubuntu.</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331167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011C3-008D-CA42-B738-A52AEC60DC86}"/>
              </a:ext>
            </a:extLst>
          </p:cNvPr>
          <p:cNvSpPr>
            <a:spLocks noGrp="1"/>
          </p:cNvSpPr>
          <p:nvPr>
            <p:ph type="title"/>
          </p:nvPr>
        </p:nvSpPr>
        <p:spPr/>
        <p:txBody>
          <a:bodyPr/>
          <a:lstStyle/>
          <a:p>
            <a:r>
              <a:rPr lang="en-US" b="1" dirty="0"/>
              <a:t>Compute Services in the cloud (1/4):</a:t>
            </a:r>
            <a:br>
              <a:rPr lang="en-US" b="1" dirty="0"/>
            </a:br>
            <a:r>
              <a:rPr lang="en-US" b="1" dirty="0"/>
              <a:t>V</a:t>
            </a:r>
            <a:r>
              <a:rPr lang="en-US" dirty="0"/>
              <a:t>irtual </a:t>
            </a:r>
            <a:r>
              <a:rPr lang="en-US" b="1" dirty="0"/>
              <a:t>M</a:t>
            </a:r>
            <a:r>
              <a:rPr lang="en-US" dirty="0"/>
              <a:t>achines (VMs)</a:t>
            </a:r>
          </a:p>
        </p:txBody>
      </p:sp>
      <p:sp>
        <p:nvSpPr>
          <p:cNvPr id="3" name="Content Placeholder 2">
            <a:extLst>
              <a:ext uri="{FF2B5EF4-FFF2-40B4-BE49-F238E27FC236}">
                <a16:creationId xmlns:a16="http://schemas.microsoft.com/office/drawing/2014/main" id="{1CE9051D-2E60-AF49-A39C-3BE7F326802A}"/>
              </a:ext>
            </a:extLst>
          </p:cNvPr>
          <p:cNvSpPr>
            <a:spLocks noGrp="1"/>
          </p:cNvSpPr>
          <p:nvPr>
            <p:ph idx="1"/>
          </p:nvPr>
        </p:nvSpPr>
        <p:spPr/>
        <p:txBody>
          <a:bodyPr/>
          <a:lstStyle/>
          <a:p>
            <a:r>
              <a:rPr lang="en-US" sz="2400" dirty="0"/>
              <a:t>Public cloud data centers comprise many thousands of individual servers.</a:t>
            </a:r>
          </a:p>
          <a:p>
            <a:endParaRPr lang="en-US" sz="2400" dirty="0"/>
          </a:p>
          <a:p>
            <a:r>
              <a:rPr lang="en-US" sz="2400" dirty="0"/>
              <a:t>Some servers are used exclusively for data services and supporting infrastructure and others for hosting your computations.</a:t>
            </a:r>
          </a:p>
          <a:p>
            <a:endParaRPr lang="en-US" sz="2400" dirty="0"/>
          </a:p>
          <a:p>
            <a:r>
              <a:rPr lang="en-US" sz="2400" dirty="0"/>
              <a:t>Your computation in the cloud runs a </a:t>
            </a:r>
            <a:r>
              <a:rPr lang="en-US" sz="2400" b="1" dirty="0">
                <a:solidFill>
                  <a:srgbClr val="FF0000"/>
                </a:solidFill>
              </a:rPr>
              <a:t>virtual machine </a:t>
            </a:r>
            <a:r>
              <a:rPr lang="en-US" sz="2400" dirty="0"/>
              <a:t>which</a:t>
            </a:r>
            <a:r>
              <a:rPr lang="en-US" sz="2400" b="1" dirty="0"/>
              <a:t> </a:t>
            </a:r>
            <a:r>
              <a:rPr lang="en-US" sz="2400" dirty="0"/>
              <a:t>is just the software image of a complete machine that can be loaded onto the server and run like any other program.</a:t>
            </a:r>
          </a:p>
          <a:p>
            <a:endParaRPr lang="en-US" sz="2400" dirty="0"/>
          </a:p>
          <a:p>
            <a:r>
              <a:rPr lang="en-US" sz="2400" dirty="0"/>
              <a:t>Virtualization has been around in the computer industry since 1967, but it has only recently exploded in popularity thanks to the flexibility that the Internet offers.</a:t>
            </a:r>
          </a:p>
          <a:p>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A5CA5FED-9302-534F-9DAB-DE22F5DE2582}"/>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E9EDF6D6-B920-904E-9568-5383E7C70D28}"/>
              </a:ext>
            </a:extLst>
          </p:cNvPr>
          <p:cNvSpPr>
            <a:spLocks noGrp="1"/>
          </p:cNvSpPr>
          <p:nvPr>
            <p:ph type="sldNum" sz="quarter" idx="12"/>
          </p:nvPr>
        </p:nvSpPr>
        <p:spPr/>
        <p:txBody>
          <a:bodyPr/>
          <a:lstStyle/>
          <a:p>
            <a:fld id="{282CF0B9-EE7B-6F44-881A-1A8450A68866}" type="slidenum">
              <a:rPr lang="en-US" smtClean="0"/>
              <a:t>8</a:t>
            </a:fld>
            <a:endParaRPr lang="en-US"/>
          </a:p>
        </p:txBody>
      </p:sp>
    </p:spTree>
    <p:extLst>
      <p:ext uri="{BB962C8B-B14F-4D97-AF65-F5344CB8AC3E}">
        <p14:creationId xmlns:p14="http://schemas.microsoft.com/office/powerpoint/2010/main" val="35035217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Amazon EC2 pricing models: Benefits</a:t>
            </a:r>
          </a:p>
        </p:txBody>
      </p:sp>
      <p:graphicFrame>
        <p:nvGraphicFramePr>
          <p:cNvPr id="5" name="Content Placeholder 3"/>
          <p:cNvGraphicFramePr>
            <a:graphicFrameLocks noGrp="1"/>
          </p:cNvGraphicFramePr>
          <p:nvPr>
            <p:ph idx="1"/>
          </p:nvPr>
        </p:nvGraphicFramePr>
        <p:xfrm>
          <a:off x="579572" y="2834640"/>
          <a:ext cx="11047024" cy="1935480"/>
        </p:xfrm>
        <a:graphic>
          <a:graphicData uri="http://schemas.openxmlformats.org/drawingml/2006/table">
            <a:tbl>
              <a:tblPr firstRow="1" bandRow="1">
                <a:tableStyleId>{F5AB1C69-6EDB-4FF4-983F-18BD219EF322}</a:tableStyleId>
              </a:tblPr>
              <a:tblGrid>
                <a:gridCol w="2761756">
                  <a:extLst>
                    <a:ext uri="{9D8B030D-6E8A-4147-A177-3AD203B41FA5}">
                      <a16:colId xmlns:a16="http://schemas.microsoft.com/office/drawing/2014/main" val="20000"/>
                    </a:ext>
                  </a:extLst>
                </a:gridCol>
                <a:gridCol w="2761756">
                  <a:extLst>
                    <a:ext uri="{9D8B030D-6E8A-4147-A177-3AD203B41FA5}">
                      <a16:colId xmlns:a16="http://schemas.microsoft.com/office/drawing/2014/main" val="20001"/>
                    </a:ext>
                  </a:extLst>
                </a:gridCol>
                <a:gridCol w="2761756">
                  <a:extLst>
                    <a:ext uri="{9D8B030D-6E8A-4147-A177-3AD203B41FA5}">
                      <a16:colId xmlns:a16="http://schemas.microsoft.com/office/drawing/2014/main" val="20002"/>
                    </a:ext>
                  </a:extLst>
                </a:gridCol>
                <a:gridCol w="2761756">
                  <a:extLst>
                    <a:ext uri="{9D8B030D-6E8A-4147-A177-3AD203B41FA5}">
                      <a16:colId xmlns:a16="http://schemas.microsoft.com/office/drawing/2014/main" val="20003"/>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On-Demand Instances</a:t>
                      </a:r>
                      <a:endParaRPr lang="en-US" sz="2000"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Spot Instances</a:t>
                      </a:r>
                      <a:endParaRPr lang="en-US" sz="2000"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Reserved</a:t>
                      </a:r>
                      <a:r>
                        <a:rPr lang="en-US" sz="2000" b="0" baseline="0" dirty="0">
                          <a:solidFill>
                            <a:schemeClr val="tx1"/>
                          </a:solidFill>
                        </a:rPr>
                        <a:t> Instances</a:t>
                      </a:r>
                      <a:endParaRPr lang="en-US" sz="2000"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Dedicated Hosts</a:t>
                      </a:r>
                      <a:endParaRPr lang="en-US" sz="2000"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370840">
                <a:tc>
                  <a:txBody>
                    <a:bodyPr/>
                    <a:lstStyle/>
                    <a:p>
                      <a:pPr marL="342900" indent="-342900">
                        <a:buFont typeface="Arial" panose="020B0604020202020204" pitchFamily="34" charset="0"/>
                        <a:buChar char="•"/>
                      </a:pPr>
                      <a:r>
                        <a:rPr lang="en-US" sz="1800" dirty="0"/>
                        <a:t>Low cost and flexibility</a:t>
                      </a:r>
                    </a:p>
                    <a:p>
                      <a:pPr marL="342900" indent="-342900">
                        <a:buFont typeface="Arial" panose="020B0604020202020204" pitchFamily="34" charset="0"/>
                        <a:buChar char="•"/>
                      </a:pPr>
                      <a:endParaRPr lang="en-US" sz="18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342900" indent="-342900">
                        <a:spcAft>
                          <a:spcPts val="600"/>
                        </a:spcAft>
                        <a:buFont typeface="Arial" panose="020B0604020202020204" pitchFamily="34" charset="0"/>
                        <a:buChar char="•"/>
                      </a:pPr>
                      <a:r>
                        <a:rPr lang="en-US" sz="1800" dirty="0"/>
                        <a:t>Large scale, dynamic workload</a:t>
                      </a:r>
                    </a:p>
                    <a:p>
                      <a:pPr marL="342900" indent="-342900">
                        <a:buFont typeface="Arial" panose="020B0604020202020204" pitchFamily="34" charset="0"/>
                        <a:buChar char="•"/>
                      </a:pPr>
                      <a:endParaRPr lang="en-US" sz="18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342900" indent="-342900">
                        <a:buFont typeface="Arial" panose="020B0604020202020204" pitchFamily="34" charset="0"/>
                        <a:buChar char="•"/>
                      </a:pPr>
                      <a:r>
                        <a:rPr lang="en-US" sz="1800" dirty="0"/>
                        <a:t>Predictability</a:t>
                      </a:r>
                      <a:r>
                        <a:rPr lang="en-US" sz="1800" baseline="0" dirty="0"/>
                        <a:t> ensures compute capacity is available when needed</a:t>
                      </a:r>
                      <a:endParaRPr lang="en-US" sz="1800" dirty="0"/>
                    </a:p>
                    <a:p>
                      <a:pPr marL="342900" indent="-342900">
                        <a:buFont typeface="Arial" panose="020B0604020202020204" pitchFamily="34" charset="0"/>
                        <a:buChar char="•"/>
                      </a:pPr>
                      <a:endParaRPr lang="en-US" sz="18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20650" indent="-120650" algn="l" defTabSz="457200" rtl="0" eaLnBrk="1" latinLnBrk="0" hangingPunct="1">
                        <a:spcAft>
                          <a:spcPts val="600"/>
                        </a:spcAft>
                        <a:buFont typeface="Arial" panose="020B0604020202020204" pitchFamily="34" charset="0"/>
                        <a:buChar char="•"/>
                      </a:pPr>
                      <a:r>
                        <a:rPr lang="en-US" sz="1800" kern="1200" dirty="0"/>
                        <a:t>Save money on licensing costs</a:t>
                      </a:r>
                    </a:p>
                    <a:p>
                      <a:pPr marL="120650" indent="-120650" algn="l" defTabSz="457200" rtl="0" eaLnBrk="1" latinLnBrk="0" hangingPunct="1">
                        <a:spcAft>
                          <a:spcPts val="600"/>
                        </a:spcAft>
                        <a:buFont typeface="Arial" panose="020B0604020202020204" pitchFamily="34" charset="0"/>
                        <a:buChar char="•"/>
                      </a:pPr>
                      <a:r>
                        <a:rPr lang="en-US" sz="1800" kern="1200" dirty="0"/>
                        <a:t>Help meet compliance and regulatory requirements</a:t>
                      </a:r>
                      <a:endParaRPr lang="en-US" sz="18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3" name="Footer Placeholder 2">
            <a:extLst>
              <a:ext uri="{FF2B5EF4-FFF2-40B4-BE49-F238E27FC236}">
                <a16:creationId xmlns:a16="http://schemas.microsoft.com/office/drawing/2014/main" id="{7C93DDCC-C90B-0348-9D52-A640D1D60E00}"/>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6" name="Slide Number Placeholder 5">
            <a:extLst>
              <a:ext uri="{FF2B5EF4-FFF2-40B4-BE49-F238E27FC236}">
                <a16:creationId xmlns:a16="http://schemas.microsoft.com/office/drawing/2014/main" id="{C45D31D5-0C88-D54A-BBB3-E2374CD95940}"/>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pic>
        <p:nvPicPr>
          <p:cNvPr id="7" name="Picture 2">
            <a:extLst>
              <a:ext uri="{FF2B5EF4-FFF2-40B4-BE49-F238E27FC236}">
                <a16:creationId xmlns:a16="http://schemas.microsoft.com/office/drawing/2014/main" id="{CB99C9BF-BD51-5C4E-A252-761F43AA3B53}"/>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980"/>
          <a:stretch>
            <a:fillRect/>
          </a:stretch>
        </p:blipFill>
        <p:spPr bwMode="auto">
          <a:xfrm>
            <a:off x="1263798" y="1294618"/>
            <a:ext cx="1283533" cy="731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a:extLst>
              <a:ext uri="{FF2B5EF4-FFF2-40B4-BE49-F238E27FC236}">
                <a16:creationId xmlns:a16="http://schemas.microsoft.com/office/drawing/2014/main" id="{162F63BF-1FBE-7D43-8EC1-A3451E0D04DE}"/>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6341" y="1294618"/>
            <a:ext cx="1279836" cy="731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a:extLst>
              <a:ext uri="{FF2B5EF4-FFF2-40B4-BE49-F238E27FC236}">
                <a16:creationId xmlns:a16="http://schemas.microsoft.com/office/drawing/2014/main" id="{7A575226-EBAF-8C4D-9B94-F4DB80F0050B}"/>
              </a:ex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2125" y="1294618"/>
            <a:ext cx="1256582" cy="731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5">
            <a:extLst>
              <a:ext uri="{FF2B5EF4-FFF2-40B4-BE49-F238E27FC236}">
                <a16:creationId xmlns:a16="http://schemas.microsoft.com/office/drawing/2014/main" id="{187306D3-2D79-064F-8868-6D4604E87D0F}"/>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t="6773" b="3326"/>
          <a:stretch>
            <a:fillRect/>
          </a:stretch>
        </p:blipFill>
        <p:spPr bwMode="auto">
          <a:xfrm>
            <a:off x="9445250" y="1294618"/>
            <a:ext cx="1345228" cy="731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30184418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Amazon EC2 pricing models: Use cases</a:t>
            </a:r>
          </a:p>
        </p:txBody>
      </p:sp>
      <p:graphicFrame>
        <p:nvGraphicFramePr>
          <p:cNvPr id="5" name="Content Placeholder 3"/>
          <p:cNvGraphicFramePr>
            <a:graphicFrameLocks noGrp="1"/>
          </p:cNvGraphicFramePr>
          <p:nvPr>
            <p:ph idx="1"/>
          </p:nvPr>
        </p:nvGraphicFramePr>
        <p:xfrm>
          <a:off x="572488" y="2834640"/>
          <a:ext cx="11047024" cy="2667000"/>
        </p:xfrm>
        <a:graphic>
          <a:graphicData uri="http://schemas.openxmlformats.org/drawingml/2006/table">
            <a:tbl>
              <a:tblPr firstRow="1" bandRow="1">
                <a:tableStyleId>{5C22544A-7EE6-4342-B048-85BDC9FD1C3A}</a:tableStyleId>
              </a:tblPr>
              <a:tblGrid>
                <a:gridCol w="2761756">
                  <a:extLst>
                    <a:ext uri="{9D8B030D-6E8A-4147-A177-3AD203B41FA5}">
                      <a16:colId xmlns:a16="http://schemas.microsoft.com/office/drawing/2014/main" val="20000"/>
                    </a:ext>
                  </a:extLst>
                </a:gridCol>
                <a:gridCol w="2761756">
                  <a:extLst>
                    <a:ext uri="{9D8B030D-6E8A-4147-A177-3AD203B41FA5}">
                      <a16:colId xmlns:a16="http://schemas.microsoft.com/office/drawing/2014/main" val="20001"/>
                    </a:ext>
                  </a:extLst>
                </a:gridCol>
                <a:gridCol w="2761756">
                  <a:extLst>
                    <a:ext uri="{9D8B030D-6E8A-4147-A177-3AD203B41FA5}">
                      <a16:colId xmlns:a16="http://schemas.microsoft.com/office/drawing/2014/main" val="20002"/>
                    </a:ext>
                  </a:extLst>
                </a:gridCol>
                <a:gridCol w="2761756">
                  <a:extLst>
                    <a:ext uri="{9D8B030D-6E8A-4147-A177-3AD203B41FA5}">
                      <a16:colId xmlns:a16="http://schemas.microsoft.com/office/drawing/2014/main" val="20003"/>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On-Demand Instances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Spot Instances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Reserved</a:t>
                      </a:r>
                      <a:r>
                        <a:rPr lang="en-US" sz="2000" b="0" i="0" baseline="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 Instances</a:t>
                      </a:r>
                      <a:endParaRPr lang="en-US" sz="20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Dedicated Hosts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370840">
                <a:tc>
                  <a:txBody>
                    <a:bodyPr/>
                    <a:lstStyle/>
                    <a:p>
                      <a:pPr marL="120650" indent="-120650">
                        <a:spcAft>
                          <a:spcPts val="600"/>
                        </a:spcAft>
                        <a:buFont typeface="Arial" panose="020B0604020202020204" pitchFamily="34" charset="0"/>
                        <a:buChar char="•"/>
                      </a:pPr>
                      <a:r>
                        <a:rPr lang="en-US" sz="1600" baseline="0" dirty="0">
                          <a:latin typeface="Amazon Ember Light" panose="020B0403020204020204" pitchFamily="34" charset="0"/>
                          <a:ea typeface="Amazon Ember Light" panose="020B0403020204020204" pitchFamily="34" charset="0"/>
                          <a:cs typeface="Amazon Ember Light" panose="020B0403020204020204" pitchFamily="34" charset="0"/>
                        </a:rPr>
                        <a:t>Short-term, spiky, or unpredictable workloads</a:t>
                      </a:r>
                    </a:p>
                    <a:p>
                      <a:pPr marL="120650" indent="-120650">
                        <a:spcAft>
                          <a:spcPts val="600"/>
                        </a:spcAft>
                        <a:buFont typeface="Arial" panose="020B0604020202020204" pitchFamily="34" charset="0"/>
                        <a:buChar char="•"/>
                      </a:pPr>
                      <a:r>
                        <a:rPr lang="en-US" sz="1600" baseline="0" dirty="0">
                          <a:latin typeface="Amazon Ember Light" panose="020B0403020204020204" pitchFamily="34" charset="0"/>
                          <a:ea typeface="Amazon Ember Light" panose="020B0403020204020204" pitchFamily="34" charset="0"/>
                          <a:cs typeface="Amazon Ember Light" panose="020B0403020204020204" pitchFamily="34" charset="0"/>
                        </a:rPr>
                        <a:t>Application development or testing</a:t>
                      </a:r>
                    </a:p>
                    <a:p>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20650" indent="-120650" algn="l" defTabSz="457200" rtl="0" eaLnBrk="1" latinLnBrk="0" hangingPunct="1">
                        <a:spcAft>
                          <a:spcPts val="600"/>
                        </a:spcAft>
                        <a:buFont typeface="Arial" panose="020B0604020202020204" pitchFamily="34" charset="0"/>
                        <a:buChar char="•"/>
                      </a:pPr>
                      <a:r>
                        <a:rPr lang="en-US" sz="16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Applications with flexible start and end times</a:t>
                      </a:r>
                    </a:p>
                    <a:p>
                      <a:pPr marL="120650" indent="-120650" algn="l" defTabSz="457200" rtl="0" eaLnBrk="1" latinLnBrk="0" hangingPunct="1">
                        <a:spcAft>
                          <a:spcPts val="600"/>
                        </a:spcAft>
                        <a:buFont typeface="Arial" panose="020B0604020202020204" pitchFamily="34" charset="0"/>
                        <a:buChar char="•"/>
                      </a:pPr>
                      <a:r>
                        <a:rPr lang="en-US" sz="16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Applications only feasible at very low compute prices</a:t>
                      </a:r>
                    </a:p>
                    <a:p>
                      <a:pPr marL="120650" indent="-120650" algn="l" defTabSz="457200" rtl="0" eaLnBrk="1" latinLnBrk="0" hangingPunct="1">
                        <a:spcAft>
                          <a:spcPts val="600"/>
                        </a:spcAft>
                        <a:buFont typeface="Arial" panose="020B0604020202020204" pitchFamily="34" charset="0"/>
                        <a:buChar char="•"/>
                      </a:pPr>
                      <a:r>
                        <a:rPr lang="en-US" sz="16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Users with urgent computing needs for large amounts of additional capacity</a:t>
                      </a:r>
                    </a:p>
                    <a:p>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20650" indent="-120650">
                        <a:spcAft>
                          <a:spcPts val="600"/>
                        </a:spcAft>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Steady state or predictable usage workloads</a:t>
                      </a:r>
                    </a:p>
                    <a:p>
                      <a:pPr marL="120650" indent="-120650">
                        <a:spcAft>
                          <a:spcPts val="600"/>
                        </a:spcAft>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Applications that require reserved capacity, including disaster recovery</a:t>
                      </a:r>
                    </a:p>
                    <a:p>
                      <a:pPr marL="120650" indent="-120650">
                        <a:spcAft>
                          <a:spcPts val="600"/>
                        </a:spcAft>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Users able to make upfront</a:t>
                      </a:r>
                      <a:r>
                        <a:rPr lang="en-US" sz="1600" baseline="0" dirty="0">
                          <a:latin typeface="Amazon Ember Light" panose="020B0403020204020204" pitchFamily="34" charset="0"/>
                          <a:ea typeface="Amazon Ember Light" panose="020B0403020204020204" pitchFamily="34" charset="0"/>
                          <a:cs typeface="Amazon Ember Light" panose="020B0403020204020204" pitchFamily="34" charset="0"/>
                        </a:rPr>
                        <a:t> payments to reduce total computing costs even further</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20650" indent="-120650">
                        <a:spcBef>
                          <a:spcPts val="600"/>
                        </a:spcBef>
                        <a:spcAft>
                          <a:spcPts val="600"/>
                        </a:spcAft>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Bring your own license (BYOL) </a:t>
                      </a:r>
                    </a:p>
                    <a:p>
                      <a:pPr marL="120650" indent="-120650">
                        <a:spcBef>
                          <a:spcPts val="600"/>
                        </a:spcBef>
                        <a:spcAft>
                          <a:spcPts val="600"/>
                        </a:spcAft>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Compliance and regulatory restrictions</a:t>
                      </a:r>
                    </a:p>
                    <a:p>
                      <a:pPr marL="120650" indent="-120650">
                        <a:spcBef>
                          <a:spcPts val="600"/>
                        </a:spcBef>
                        <a:spcAft>
                          <a:spcPts val="600"/>
                        </a:spcAft>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Usage and licensing tracking</a:t>
                      </a:r>
                    </a:p>
                    <a:p>
                      <a:pPr marL="120650" indent="-120650">
                        <a:spcBef>
                          <a:spcPts val="600"/>
                        </a:spcBef>
                        <a:spcAft>
                          <a:spcPts val="600"/>
                        </a:spcAft>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Control instance placement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3" name="Footer Placeholder 2">
            <a:extLst>
              <a:ext uri="{FF2B5EF4-FFF2-40B4-BE49-F238E27FC236}">
                <a16:creationId xmlns:a16="http://schemas.microsoft.com/office/drawing/2014/main" id="{6B1E9667-6E85-A44C-83B0-11602450D349}"/>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6" name="Slide Number Placeholder 5">
            <a:extLst>
              <a:ext uri="{FF2B5EF4-FFF2-40B4-BE49-F238E27FC236}">
                <a16:creationId xmlns:a16="http://schemas.microsoft.com/office/drawing/2014/main" id="{BD6852AD-F95B-CC48-B4C2-9E8F228FB080}"/>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pic>
        <p:nvPicPr>
          <p:cNvPr id="7" name="Picture 2">
            <a:extLst>
              <a:ext uri="{FF2B5EF4-FFF2-40B4-BE49-F238E27FC236}">
                <a16:creationId xmlns:a16="http://schemas.microsoft.com/office/drawing/2014/main" id="{C3EB6C5C-311B-D943-91B4-4842831B2CBA}"/>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980"/>
          <a:stretch>
            <a:fillRect/>
          </a:stretch>
        </p:blipFill>
        <p:spPr bwMode="auto">
          <a:xfrm>
            <a:off x="1263798" y="1294618"/>
            <a:ext cx="1283533" cy="731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a:extLst>
              <a:ext uri="{FF2B5EF4-FFF2-40B4-BE49-F238E27FC236}">
                <a16:creationId xmlns:a16="http://schemas.microsoft.com/office/drawing/2014/main" id="{65B9A51F-4734-3347-9B30-2B202F659977}"/>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6341" y="1294618"/>
            <a:ext cx="1279836" cy="731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a:extLst>
              <a:ext uri="{FF2B5EF4-FFF2-40B4-BE49-F238E27FC236}">
                <a16:creationId xmlns:a16="http://schemas.microsoft.com/office/drawing/2014/main" id="{CDF54727-621A-BA4E-ADCC-D7C9BF1FE9FC}"/>
              </a:ex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2125" y="1294618"/>
            <a:ext cx="1256582" cy="731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5">
            <a:extLst>
              <a:ext uri="{FF2B5EF4-FFF2-40B4-BE49-F238E27FC236}">
                <a16:creationId xmlns:a16="http://schemas.microsoft.com/office/drawing/2014/main" id="{9C2ABB9C-0E78-0945-A821-B6D57EA89CF6}"/>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t="6773" b="3326"/>
          <a:stretch>
            <a:fillRect/>
          </a:stretch>
        </p:blipFill>
        <p:spPr bwMode="auto">
          <a:xfrm>
            <a:off x="9445250" y="1294618"/>
            <a:ext cx="1345228" cy="731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28">
            <a:extLst>
              <a:ext uri="{FF2B5EF4-FFF2-40B4-BE49-F238E27FC236}">
                <a16:creationId xmlns:a16="http://schemas.microsoft.com/office/drawing/2014/main" id="{F978F2DA-394A-BE4D-B16C-7792A0C6DB6F}"/>
              </a:ext>
            </a:extLst>
          </p:cNvPr>
          <p:cNvSpPr txBox="1">
            <a:spLocks noChangeArrowheads="1"/>
          </p:cNvSpPr>
          <p:nvPr/>
        </p:nvSpPr>
        <p:spPr bwMode="auto">
          <a:xfrm>
            <a:off x="1126838" y="2135410"/>
            <a:ext cx="18133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Spiky Workloads</a:t>
            </a:r>
          </a:p>
        </p:txBody>
      </p:sp>
      <p:sp>
        <p:nvSpPr>
          <p:cNvPr id="12" name="TextBox 29">
            <a:extLst>
              <a:ext uri="{FF2B5EF4-FFF2-40B4-BE49-F238E27FC236}">
                <a16:creationId xmlns:a16="http://schemas.microsoft.com/office/drawing/2014/main" id="{8521C55A-051D-1242-A832-8FEFB4522201}"/>
              </a:ext>
            </a:extLst>
          </p:cNvPr>
          <p:cNvSpPr txBox="1">
            <a:spLocks noChangeArrowheads="1"/>
          </p:cNvSpPr>
          <p:nvPr/>
        </p:nvSpPr>
        <p:spPr bwMode="auto">
          <a:xfrm>
            <a:off x="6340612" y="2135410"/>
            <a:ext cx="25202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Steady-State Workloads</a:t>
            </a:r>
          </a:p>
        </p:txBody>
      </p:sp>
      <p:sp>
        <p:nvSpPr>
          <p:cNvPr id="13" name="TextBox 30">
            <a:extLst>
              <a:ext uri="{FF2B5EF4-FFF2-40B4-BE49-F238E27FC236}">
                <a16:creationId xmlns:a16="http://schemas.microsoft.com/office/drawing/2014/main" id="{E200D638-A2B5-DF41-9BF9-1099FE579CCC}"/>
              </a:ext>
            </a:extLst>
          </p:cNvPr>
          <p:cNvSpPr txBox="1">
            <a:spLocks noChangeArrowheads="1"/>
          </p:cNvSpPr>
          <p:nvPr/>
        </p:nvSpPr>
        <p:spPr bwMode="auto">
          <a:xfrm>
            <a:off x="3681796" y="2135410"/>
            <a:ext cx="229282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Time-Insensitive Workloads</a:t>
            </a:r>
          </a:p>
        </p:txBody>
      </p:sp>
      <p:sp>
        <p:nvSpPr>
          <p:cNvPr id="14" name="TextBox 31">
            <a:extLst>
              <a:ext uri="{FF2B5EF4-FFF2-40B4-BE49-F238E27FC236}">
                <a16:creationId xmlns:a16="http://schemas.microsoft.com/office/drawing/2014/main" id="{CD55E4A6-BD8C-A04B-AEDE-2A85877F2204}"/>
              </a:ext>
            </a:extLst>
          </p:cNvPr>
          <p:cNvSpPr txBox="1">
            <a:spLocks noChangeArrowheads="1"/>
          </p:cNvSpPr>
          <p:nvPr/>
        </p:nvSpPr>
        <p:spPr bwMode="auto">
          <a:xfrm>
            <a:off x="9040091" y="2135410"/>
            <a:ext cx="23523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Highly Sensitive Workloads</a:t>
            </a:r>
          </a:p>
        </p:txBody>
      </p:sp>
    </p:spTree>
    <p:custDataLst>
      <p:tags r:id="rId1"/>
    </p:custDataLst>
    <p:extLst>
      <p:ext uri="{BB962C8B-B14F-4D97-AF65-F5344CB8AC3E}">
        <p14:creationId xmlns:p14="http://schemas.microsoft.com/office/powerpoint/2010/main" val="41914697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99301"/>
            <a:ext cx="11115261" cy="631550"/>
          </a:xfrm>
        </p:spPr>
        <p:txBody>
          <a:bodyPr>
            <a:noAutofit/>
          </a:bodyPr>
          <a:lstStyle/>
          <a:p>
            <a:r>
              <a:rPr lang="en-US" dirty="0"/>
              <a:t>The four pillars of cost optimization </a:t>
            </a:r>
          </a:p>
        </p:txBody>
      </p:sp>
      <p:sp>
        <p:nvSpPr>
          <p:cNvPr id="3" name="Footer Placeholder 2">
            <a:extLst>
              <a:ext uri="{FF2B5EF4-FFF2-40B4-BE49-F238E27FC236}">
                <a16:creationId xmlns:a16="http://schemas.microsoft.com/office/drawing/2014/main" id="{E70D4373-A959-C441-9B24-D061EA6A3BCD}"/>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4" name="Slide Number Placeholder 3">
            <a:extLst>
              <a:ext uri="{FF2B5EF4-FFF2-40B4-BE49-F238E27FC236}">
                <a16:creationId xmlns:a16="http://schemas.microsoft.com/office/drawing/2014/main" id="{C7BF7B2C-3F25-094A-95E5-45B95D78AB00}"/>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grpSp>
        <p:nvGrpSpPr>
          <p:cNvPr id="5" name="Group 4" descr="graphic in form of greek columns labeled &quot;cost optimization&quot;. It has four labeled pillars (notes below the slide describe each of the four).">
            <a:extLst>
              <a:ext uri="{FF2B5EF4-FFF2-40B4-BE49-F238E27FC236}">
                <a16:creationId xmlns:a16="http://schemas.microsoft.com/office/drawing/2014/main" id="{B3413030-4153-5149-9E76-4294BE80C544}"/>
              </a:ext>
            </a:extLst>
          </p:cNvPr>
          <p:cNvGrpSpPr/>
          <p:nvPr/>
        </p:nvGrpSpPr>
        <p:grpSpPr>
          <a:xfrm>
            <a:off x="1295400" y="1350705"/>
            <a:ext cx="9525000" cy="5071760"/>
            <a:chOff x="1295400" y="1350705"/>
            <a:chExt cx="9525000" cy="5071760"/>
          </a:xfrm>
        </p:grpSpPr>
        <p:grpSp>
          <p:nvGrpSpPr>
            <p:cNvPr id="32" name="Group 31"/>
            <p:cNvGrpSpPr/>
            <p:nvPr/>
          </p:nvGrpSpPr>
          <p:grpSpPr>
            <a:xfrm>
              <a:off x="1617126" y="2070100"/>
              <a:ext cx="1600200" cy="4089400"/>
              <a:chOff x="1253121" y="1752600"/>
              <a:chExt cx="1600200" cy="4089400"/>
            </a:xfrm>
          </p:grpSpPr>
          <p:pic>
            <p:nvPicPr>
              <p:cNvPr id="33" name="Picture 4" descr="https://blog.helpingadvisors.com/wp-content/uploads/2016/04/Four-pillar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1253121" y="1752600"/>
                <a:ext cx="1600200" cy="4089400"/>
              </a:xfrm>
              <a:prstGeom prst="rect">
                <a:avLst/>
              </a:prstGeom>
              <a:solidFill>
                <a:schemeClr val="bg1">
                  <a:lumMod val="95000"/>
                </a:schemeClr>
              </a:solidFill>
            </p:spPr>
          </p:pic>
          <p:pic>
            <p:nvPicPr>
              <p:cNvPr id="34" name="Picture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22635" y="3930564"/>
                <a:ext cx="1261172" cy="1261172"/>
              </a:xfrm>
              <a:prstGeom prst="rect">
                <a:avLst/>
              </a:prstGeom>
            </p:spPr>
          </p:pic>
          <p:sp>
            <p:nvSpPr>
              <p:cNvPr id="35" name="TextBox 34"/>
              <p:cNvSpPr txBox="1"/>
              <p:nvPr/>
            </p:nvSpPr>
            <p:spPr>
              <a:xfrm>
                <a:off x="1422635" y="2946323"/>
                <a:ext cx="1261172" cy="369332"/>
              </a:xfrm>
              <a:prstGeom prst="rect">
                <a:avLst/>
              </a:prstGeom>
              <a:noFill/>
            </p:spPr>
            <p:txBody>
              <a:bodyPr wrap="square"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Right size</a:t>
                </a:r>
              </a:p>
            </p:txBody>
          </p:sp>
        </p:grpSp>
        <p:pic>
          <p:nvPicPr>
            <p:cNvPr id="37" name="Picture 4" descr="https://blog.helpingadvisors.com/wp-content/uploads/2016/04/Four-pillar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6535898" y="2071147"/>
              <a:ext cx="1600200" cy="4089400"/>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p:cNvSpPr txBox="1"/>
            <p:nvPr/>
          </p:nvSpPr>
          <p:spPr>
            <a:xfrm>
              <a:off x="6713571" y="3112771"/>
              <a:ext cx="1244854" cy="923330"/>
            </a:xfrm>
            <a:prstGeom prst="rect">
              <a:avLst/>
            </a:prstGeom>
            <a:noFill/>
          </p:spPr>
          <p:txBody>
            <a:bodyPr wrap="square" rtlCol="0" anchor="b">
              <a:spAutoFit/>
            </a:bodyPr>
            <a:lstStyle>
              <a:defPPr>
                <a:defRPr lang="en-US"/>
              </a:defPPr>
              <a:lvl1pPr algn="ctr">
                <a:defRPr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Optimal pricing model</a:t>
              </a:r>
            </a:p>
          </p:txBody>
        </p:sp>
        <p:grpSp>
          <p:nvGrpSpPr>
            <p:cNvPr id="40" name="Group 39"/>
            <p:cNvGrpSpPr/>
            <p:nvPr/>
          </p:nvGrpSpPr>
          <p:grpSpPr>
            <a:xfrm>
              <a:off x="4076512" y="2078571"/>
              <a:ext cx="1600200" cy="4089400"/>
              <a:chOff x="6112995" y="1752600"/>
              <a:chExt cx="1600200" cy="4089400"/>
            </a:xfrm>
          </p:grpSpPr>
          <p:pic>
            <p:nvPicPr>
              <p:cNvPr id="41" name="Picture 4" descr="https://blog.helpingadvisors.com/wp-content/uploads/2016/04/Four-pillar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6112995" y="1752600"/>
                <a:ext cx="1600200" cy="40894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5902" y="4118768"/>
                <a:ext cx="1063620" cy="1063620"/>
              </a:xfrm>
              <a:prstGeom prst="rect">
                <a:avLst/>
              </a:prstGeom>
            </p:spPr>
          </p:pic>
          <p:sp>
            <p:nvSpPr>
              <p:cNvPr id="43" name="TextBox 42"/>
              <p:cNvSpPr txBox="1"/>
              <p:nvPr/>
            </p:nvSpPr>
            <p:spPr>
              <a:xfrm>
                <a:off x="6271624" y="2825699"/>
                <a:ext cx="1272175" cy="646331"/>
              </a:xfrm>
              <a:prstGeom prst="rect">
                <a:avLst/>
              </a:prstGeom>
              <a:noFill/>
            </p:spPr>
            <p:txBody>
              <a:bodyPr wrap="square" rtlCol="0" anchor="b">
                <a:spAutoFit/>
              </a:bodyPr>
              <a:lstStyle>
                <a:defPPr>
                  <a:defRPr lang="en-US"/>
                </a:defPPr>
                <a:lvl1pPr algn="ctr">
                  <a:defRPr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Increase elasticity</a:t>
                </a:r>
              </a:p>
            </p:txBody>
          </p:sp>
        </p:grpSp>
        <p:pic>
          <p:nvPicPr>
            <p:cNvPr id="45" name="Picture 4" descr="https://blog.helpingadvisors.com/wp-content/uploads/2016/04/Four-pillar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8865388" y="2070100"/>
              <a:ext cx="1600200" cy="4089400"/>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p:cNvSpPr txBox="1"/>
            <p:nvPr/>
          </p:nvSpPr>
          <p:spPr>
            <a:xfrm>
              <a:off x="9034784" y="3112771"/>
              <a:ext cx="1245721" cy="923330"/>
            </a:xfrm>
            <a:prstGeom prst="rect">
              <a:avLst/>
            </a:prstGeom>
            <a:noFill/>
          </p:spPr>
          <p:txBody>
            <a:bodyPr wrap="square" rtlCol="0" anchor="b">
              <a:spAutoFit/>
            </a:bodyPr>
            <a:lstStyle>
              <a:defPPr>
                <a:defRPr lang="en-US"/>
              </a:defPPr>
              <a:lvl1pPr algn="ctr">
                <a:defRPr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Optimize storage choices</a:t>
              </a:r>
            </a:p>
          </p:txBody>
        </p:sp>
        <p:pic>
          <p:nvPicPr>
            <p:cNvPr id="47" name="Picture 2" descr="https://d0.awsstatic.com/Digital%20Marketing/House/ctabox/ha_ctabox_cost-optimization-0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22657" y="4472382"/>
              <a:ext cx="1202272" cy="1079500"/>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p:cNvSpPr/>
            <p:nvPr/>
          </p:nvSpPr>
          <p:spPr>
            <a:xfrm>
              <a:off x="1447800" y="6159500"/>
              <a:ext cx="9215718" cy="262965"/>
            </a:xfrm>
            <a:prstGeom prst="rect">
              <a:avLst/>
            </a:prstGeom>
            <a:solidFill>
              <a:srgbClr val="9F9994"/>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49" name="Rectangle 48"/>
            <p:cNvSpPr/>
            <p:nvPr/>
          </p:nvSpPr>
          <p:spPr>
            <a:xfrm>
              <a:off x="1447800" y="1944594"/>
              <a:ext cx="9215718" cy="102086"/>
            </a:xfrm>
            <a:prstGeom prst="rect">
              <a:avLst/>
            </a:prstGeom>
            <a:solidFill>
              <a:schemeClr val="bg1">
                <a:lumMod val="95000"/>
              </a:schemeClr>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50" name="Rectangle 49"/>
            <p:cNvSpPr/>
            <p:nvPr/>
          </p:nvSpPr>
          <p:spPr>
            <a:xfrm>
              <a:off x="1295400" y="1350705"/>
              <a:ext cx="9525000" cy="561998"/>
            </a:xfrm>
            <a:prstGeom prst="rect">
              <a:avLst/>
            </a:prstGeom>
            <a:solidFill>
              <a:schemeClr val="bg1">
                <a:lumMod val="95000"/>
              </a:schemeClr>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outerShdw blurRad="50800" dist="38100" dir="2700000" algn="tl" rotWithShape="0">
                      <a:prstClr val="black">
                        <a:alpha val="40000"/>
                      </a:prstClr>
                    </a:outerShdw>
                  </a:effectLst>
                  <a:uLnTx/>
                  <a:uFillTx/>
                  <a:latin typeface="Amazon Ember" panose="020B0603020204020204" pitchFamily="34" charset="0"/>
                  <a:ea typeface="Amazon Ember" panose="020B0603020204020204" pitchFamily="34" charset="0"/>
                  <a:cs typeface="Amazon Ember" panose="020B0603020204020204" pitchFamily="34" charset="0"/>
                </a:rPr>
                <a:t>Cost Optimization</a:t>
              </a:r>
            </a:p>
          </p:txBody>
        </p:sp>
        <p:pic>
          <p:nvPicPr>
            <p:cNvPr id="38" name="Picture 3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43061" y="4335432"/>
              <a:ext cx="1244854" cy="1244854"/>
            </a:xfrm>
            <a:prstGeom prst="rect">
              <a:avLst/>
            </a:prstGeom>
          </p:spPr>
        </p:pic>
      </p:grpSp>
    </p:spTree>
    <p:custDataLst>
      <p:tags r:id="rId1"/>
    </p:custDataLst>
    <p:extLst>
      <p:ext uri="{BB962C8B-B14F-4D97-AF65-F5344CB8AC3E}">
        <p14:creationId xmlns:p14="http://schemas.microsoft.com/office/powerpoint/2010/main" val="15670452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4C0B6F4-0EE5-6E48-A81E-13D2F681E923}"/>
              </a:ext>
            </a:extLst>
          </p:cNvPr>
          <p:cNvSpPr>
            <a:spLocks noGrp="1"/>
          </p:cNvSpPr>
          <p:nvPr>
            <p:ph idx="1"/>
          </p:nvPr>
        </p:nvSpPr>
        <p:spPr>
          <a:xfrm>
            <a:off x="4754880" y="1554480"/>
            <a:ext cx="6768466" cy="4663473"/>
          </a:xfrm>
        </p:spPr>
        <p:txBody>
          <a:bodyPr/>
          <a:lstStyle/>
          <a:p>
            <a:pPr defTabSz="342900">
              <a:lnSpc>
                <a:spcPct val="150000"/>
              </a:lnSpc>
              <a:spcBef>
                <a:spcPct val="20000"/>
              </a:spcBef>
              <a:buFont typeface="Wingdings" pitchFamily="2" charset="2"/>
              <a:buChar char="ü"/>
            </a:pPr>
            <a:r>
              <a:rPr lang="en-US" dirty="0">
                <a:latin typeface="+mn-lt"/>
              </a:rPr>
              <a:t>Provision instances to match the need </a:t>
            </a:r>
          </a:p>
          <a:p>
            <a:pPr lvl="1" defTabSz="342900">
              <a:lnSpc>
                <a:spcPct val="100000"/>
              </a:lnSpc>
              <a:spcBef>
                <a:spcPct val="20000"/>
              </a:spcBef>
            </a:pPr>
            <a:r>
              <a:rPr lang="en-US" sz="2000" dirty="0"/>
              <a:t>CPU, memory, storage, and network throughput</a:t>
            </a:r>
          </a:p>
          <a:p>
            <a:pPr lvl="1" defTabSz="342900">
              <a:lnSpc>
                <a:spcPct val="100000"/>
              </a:lnSpc>
              <a:spcBef>
                <a:spcPct val="20000"/>
              </a:spcBef>
            </a:pPr>
            <a:r>
              <a:rPr lang="en-US" sz="2000" dirty="0">
                <a:latin typeface="+mn-lt"/>
                <a:ea typeface="Amazon Ember" panose="020B0603020204020204" pitchFamily="34" charset="0"/>
                <a:cs typeface="Amazon Ember" panose="020B0603020204020204" pitchFamily="34" charset="0"/>
              </a:rPr>
              <a:t>Select appropriate </a:t>
            </a:r>
            <a:r>
              <a:rPr lang="en-US" sz="2000" dirty="0">
                <a:solidFill>
                  <a:schemeClr val="accent5"/>
                </a:solidFill>
                <a:latin typeface="+mn-lt"/>
                <a:ea typeface="Amazon Ember" panose="020B0603020204020204" pitchFamily="34" charset="0"/>
                <a:cs typeface="Amazon Ember" panose="020B0603020204020204" pitchFamily="34" charset="0"/>
              </a:rPr>
              <a:t>instance types </a:t>
            </a:r>
            <a:r>
              <a:rPr lang="en-US" sz="2000" dirty="0">
                <a:latin typeface="+mn-lt"/>
                <a:ea typeface="Amazon Ember" panose="020B0603020204020204" pitchFamily="34" charset="0"/>
                <a:cs typeface="Amazon Ember" panose="020B0603020204020204" pitchFamily="34" charset="0"/>
              </a:rPr>
              <a:t>for your use</a:t>
            </a:r>
            <a:endParaRPr lang="en-US" dirty="0">
              <a:latin typeface="+mn-lt"/>
              <a:ea typeface="Amazon Ember" panose="020B0603020204020204" pitchFamily="34" charset="0"/>
              <a:cs typeface="Amazon Ember" panose="020B0603020204020204" pitchFamily="34" charset="0"/>
            </a:endParaRPr>
          </a:p>
          <a:p>
            <a:pPr defTabSz="342900">
              <a:lnSpc>
                <a:spcPct val="150000"/>
              </a:lnSpc>
              <a:spcBef>
                <a:spcPct val="20000"/>
              </a:spcBef>
              <a:buFont typeface="Wingdings" pitchFamily="2" charset="2"/>
              <a:buChar char="ü"/>
            </a:pPr>
            <a:r>
              <a:rPr lang="en-US" dirty="0">
                <a:latin typeface="+mn-lt"/>
                <a:ea typeface="Amazon Ember" panose="020B0603020204020204" pitchFamily="34" charset="0"/>
                <a:cs typeface="Amazon Ember" panose="020B0603020204020204" pitchFamily="34" charset="0"/>
              </a:rPr>
              <a:t>Use Amazon CloudWatch metrics</a:t>
            </a:r>
          </a:p>
          <a:p>
            <a:pPr lvl="1" defTabSz="342900">
              <a:lnSpc>
                <a:spcPct val="100000"/>
              </a:lnSpc>
              <a:spcBef>
                <a:spcPct val="20000"/>
              </a:spcBef>
            </a:pPr>
            <a:r>
              <a:rPr lang="en-US" sz="2000" dirty="0">
                <a:latin typeface="+mn-lt"/>
                <a:ea typeface="Amazon Ember" panose="020B0603020204020204" pitchFamily="34" charset="0"/>
                <a:cs typeface="Amazon Ember" panose="020B0603020204020204" pitchFamily="34" charset="0"/>
              </a:rPr>
              <a:t>How idle are instances? When?</a:t>
            </a:r>
          </a:p>
          <a:p>
            <a:pPr lvl="1" defTabSz="342900">
              <a:lnSpc>
                <a:spcPct val="100000"/>
              </a:lnSpc>
              <a:spcBef>
                <a:spcPct val="20000"/>
              </a:spcBef>
            </a:pPr>
            <a:r>
              <a:rPr lang="en-US" sz="2000" dirty="0">
                <a:latin typeface="+mn-lt"/>
                <a:ea typeface="Amazon Ember" panose="020B0603020204020204" pitchFamily="34" charset="0"/>
                <a:cs typeface="Amazon Ember" panose="020B0603020204020204" pitchFamily="34" charset="0"/>
              </a:rPr>
              <a:t>Downsize instances</a:t>
            </a:r>
          </a:p>
          <a:p>
            <a:pPr defTabSz="342900">
              <a:lnSpc>
                <a:spcPct val="150000"/>
              </a:lnSpc>
              <a:spcBef>
                <a:spcPct val="20000"/>
              </a:spcBef>
              <a:buFont typeface="Wingdings" pitchFamily="2" charset="2"/>
              <a:buChar char="ü"/>
            </a:pPr>
            <a:r>
              <a:rPr lang="en-US" dirty="0">
                <a:latin typeface="+mn-lt"/>
                <a:ea typeface="Amazon Ember" panose="020B0603020204020204" pitchFamily="34" charset="0"/>
                <a:cs typeface="Amazon Ember" panose="020B0603020204020204" pitchFamily="34" charset="0"/>
              </a:rPr>
              <a:t>Best practice: Right size, then reserve</a:t>
            </a:r>
            <a:endParaRPr lang="en-US" dirty="0">
              <a:latin typeface="+mn-lt"/>
            </a:endParaRPr>
          </a:p>
        </p:txBody>
      </p:sp>
      <p:sp>
        <p:nvSpPr>
          <p:cNvPr id="4" name="Slide Number Placeholder 3">
            <a:extLst>
              <a:ext uri="{FF2B5EF4-FFF2-40B4-BE49-F238E27FC236}">
                <a16:creationId xmlns:a16="http://schemas.microsoft.com/office/drawing/2014/main" id="{5E04AB13-45D7-C048-836E-B8FA1B462B2D}"/>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3" name="Footer Placeholder 2">
            <a:extLst>
              <a:ext uri="{FF2B5EF4-FFF2-40B4-BE49-F238E27FC236}">
                <a16:creationId xmlns:a16="http://schemas.microsoft.com/office/drawing/2014/main" id="{75DFCA16-4282-0D49-9C8B-AEEB1C47773C}"/>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grpSp>
        <p:nvGrpSpPr>
          <p:cNvPr id="9" name="Group 8">
            <a:extLst>
              <a:ext uri="{FF2B5EF4-FFF2-40B4-BE49-F238E27FC236}">
                <a16:creationId xmlns:a16="http://schemas.microsoft.com/office/drawing/2014/main" id="{2E4F4943-01A8-AD43-AA80-474C80165514}"/>
              </a:ext>
              <a:ext uri="{C183D7F6-B498-43B3-948B-1728B52AA6E4}">
                <adec:decorative xmlns:adec="http://schemas.microsoft.com/office/drawing/2017/decorative" val="1"/>
              </a:ext>
            </a:extLst>
          </p:cNvPr>
          <p:cNvGrpSpPr/>
          <p:nvPr/>
        </p:nvGrpSpPr>
        <p:grpSpPr>
          <a:xfrm>
            <a:off x="55685" y="1775998"/>
            <a:ext cx="3840373" cy="3295302"/>
            <a:chOff x="55685" y="1775998"/>
            <a:chExt cx="3840373" cy="3295302"/>
          </a:xfrm>
        </p:grpSpPr>
        <p:sp>
          <p:nvSpPr>
            <p:cNvPr id="22" name="TextBox 21"/>
            <p:cNvSpPr txBox="1"/>
            <p:nvPr/>
          </p:nvSpPr>
          <p:spPr>
            <a:xfrm>
              <a:off x="55685" y="2346247"/>
              <a:ext cx="3392275" cy="1323439"/>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97D11"/>
                  </a:solidFill>
                  <a:effectLst/>
                  <a:uLnTx/>
                  <a:uFillTx/>
                  <a:latin typeface="Amazon Ember" panose="020B0603020204020204" pitchFamily="34" charset="0"/>
                  <a:ea typeface="Amazon Ember" panose="020B0603020204020204" pitchFamily="34" charset="0"/>
                  <a:cs typeface="Amazon Ember" panose="020B0603020204020204" pitchFamily="34" charset="0"/>
                </a:rPr>
                <a:t>1. Right size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lumMod val="5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2. Increase elasticity</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lumMod val="5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3. Optimal pricing model</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lumMod val="5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4. Optimize storage choices</a:t>
              </a:r>
            </a:p>
          </p:txBody>
        </p:sp>
        <p:cxnSp>
          <p:nvCxnSpPr>
            <p:cNvPr id="23" name="Straight Connector 22"/>
            <p:cNvCxnSpPr/>
            <p:nvPr/>
          </p:nvCxnSpPr>
          <p:spPr>
            <a:xfrm>
              <a:off x="3506132" y="2133600"/>
              <a:ext cx="0" cy="213360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3299420" y="2192748"/>
              <a:ext cx="596638" cy="646331"/>
              <a:chOff x="2997997" y="2209302"/>
              <a:chExt cx="596638" cy="646331"/>
            </a:xfrm>
          </p:grpSpPr>
          <p:sp>
            <p:nvSpPr>
              <p:cNvPr id="25" name="TextBox 24"/>
              <p:cNvSpPr txBox="1"/>
              <p:nvPr/>
            </p:nvSpPr>
            <p:spPr>
              <a:xfrm>
                <a:off x="2997997" y="2209302"/>
                <a:ext cx="59663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Amazon Ember Light"/>
                    <a:ea typeface="+mn-ea"/>
                    <a:cs typeface="+mn-cs"/>
                    <a:sym typeface="Wingdings 3" panose="05040102010807070707" pitchFamily="18" charset="2"/>
                  </a:rPr>
                  <a:t></a:t>
                </a:r>
                <a:endParaRPr kumimoji="0" lang="en-US" sz="3600" b="0" i="0" u="none" strike="noStrike" kern="1200" cap="none" spc="0" normalizeH="0" baseline="0" noProof="0" dirty="0">
                  <a:ln>
                    <a:noFill/>
                  </a:ln>
                  <a:solidFill>
                    <a:srgbClr val="000000"/>
                  </a:solidFill>
                  <a:effectLst/>
                  <a:uLnTx/>
                  <a:uFillTx/>
                  <a:latin typeface="Amazon Ember Light"/>
                  <a:ea typeface="+mn-ea"/>
                  <a:cs typeface="+mn-cs"/>
                </a:endParaRPr>
              </a:p>
            </p:txBody>
          </p:sp>
          <p:sp>
            <p:nvSpPr>
              <p:cNvPr id="26" name="TextBox 25"/>
              <p:cNvSpPr txBox="1"/>
              <p:nvPr/>
            </p:nvSpPr>
            <p:spPr>
              <a:xfrm>
                <a:off x="3016763" y="2268130"/>
                <a:ext cx="50526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97D11"/>
                    </a:solidFill>
                    <a:effectLst/>
                    <a:uLnTx/>
                    <a:uFillTx/>
                    <a:latin typeface="Amazon Ember Light"/>
                    <a:ea typeface="+mn-ea"/>
                    <a:cs typeface="+mn-cs"/>
                    <a:sym typeface="Wingdings 3" panose="05040102010807070707" pitchFamily="18" charset="2"/>
                  </a:rPr>
                  <a:t></a:t>
                </a:r>
                <a:endParaRPr kumimoji="0" lang="en-US" sz="2800" b="0" i="0" u="none" strike="noStrike" kern="1200" cap="none" spc="0" normalizeH="0" baseline="0" noProof="0" dirty="0">
                  <a:ln>
                    <a:noFill/>
                  </a:ln>
                  <a:solidFill>
                    <a:srgbClr val="E97D11"/>
                  </a:solidFill>
                  <a:effectLst/>
                  <a:uLnTx/>
                  <a:uFillTx/>
                  <a:latin typeface="Amazon Ember Light"/>
                  <a:ea typeface="+mn-ea"/>
                  <a:cs typeface="+mn-cs"/>
                </a:endParaRPr>
              </a:p>
            </p:txBody>
          </p:sp>
        </p:grpSp>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6444" y="3810128"/>
              <a:ext cx="1261172" cy="1261172"/>
            </a:xfrm>
            <a:prstGeom prst="rect">
              <a:avLst/>
            </a:prstGeom>
          </p:spPr>
        </p:pic>
        <p:sp>
          <p:nvSpPr>
            <p:cNvPr id="11" name="TextBox 10">
              <a:extLst>
                <a:ext uri="{FF2B5EF4-FFF2-40B4-BE49-F238E27FC236}">
                  <a16:creationId xmlns:a16="http://schemas.microsoft.com/office/drawing/2014/main" id="{D17AFE00-A142-B44E-91D2-60DA944EF37E}"/>
                </a:ext>
              </a:extLst>
            </p:cNvPr>
            <p:cNvSpPr txBox="1"/>
            <p:nvPr/>
          </p:nvSpPr>
          <p:spPr>
            <a:xfrm>
              <a:off x="975607" y="1775998"/>
              <a:ext cx="135165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Pillars:</a:t>
              </a:r>
            </a:p>
          </p:txBody>
        </p:sp>
      </p:grpSp>
      <p:sp>
        <p:nvSpPr>
          <p:cNvPr id="13" name="Title 12">
            <a:extLst>
              <a:ext uri="{FF2B5EF4-FFF2-40B4-BE49-F238E27FC236}">
                <a16:creationId xmlns:a16="http://schemas.microsoft.com/office/drawing/2014/main" id="{8137E1B3-25FF-424E-BEC2-37D6F3B3A8A5}"/>
              </a:ext>
            </a:extLst>
          </p:cNvPr>
          <p:cNvSpPr>
            <a:spLocks noGrp="1"/>
          </p:cNvSpPr>
          <p:nvPr>
            <p:ph type="title"/>
          </p:nvPr>
        </p:nvSpPr>
        <p:spPr/>
        <p:txBody>
          <a:bodyPr/>
          <a:lstStyle/>
          <a:p>
            <a:r>
              <a:rPr lang="en-US" dirty="0"/>
              <a:t>Pillar 1: Right size</a:t>
            </a:r>
          </a:p>
        </p:txBody>
      </p:sp>
    </p:spTree>
    <p:custDataLst>
      <p:tags r:id="rId1"/>
    </p:custDataLst>
    <p:extLst>
      <p:ext uri="{BB962C8B-B14F-4D97-AF65-F5344CB8AC3E}">
        <p14:creationId xmlns:p14="http://schemas.microsoft.com/office/powerpoint/2010/main" val="35471098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92B317D-D832-824B-A4D2-44209B02D905}"/>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4" name="Slide Number Placeholder 3">
            <a:extLst>
              <a:ext uri="{FF2B5EF4-FFF2-40B4-BE49-F238E27FC236}">
                <a16:creationId xmlns:a16="http://schemas.microsoft.com/office/drawing/2014/main" id="{F5915496-F8F9-4749-969B-30B3AED7855D}"/>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29" name="Content Placeholder 7">
            <a:extLst>
              <a:ext uri="{FF2B5EF4-FFF2-40B4-BE49-F238E27FC236}">
                <a16:creationId xmlns:a16="http://schemas.microsoft.com/office/drawing/2014/main" id="{7967077A-B64B-784E-91AB-5553ED98AE09}"/>
              </a:ext>
            </a:extLst>
          </p:cNvPr>
          <p:cNvSpPr>
            <a:spLocks noGrp="1"/>
          </p:cNvSpPr>
          <p:nvPr>
            <p:ph idx="1"/>
          </p:nvPr>
        </p:nvSpPr>
        <p:spPr>
          <a:xfrm>
            <a:off x="4754880" y="1554480"/>
            <a:ext cx="6768466" cy="4663473"/>
          </a:xfrm>
        </p:spPr>
        <p:txBody>
          <a:bodyPr/>
          <a:lstStyle/>
          <a:p>
            <a:pPr defTabSz="342900">
              <a:lnSpc>
                <a:spcPct val="100000"/>
              </a:lnSpc>
              <a:spcBef>
                <a:spcPct val="20000"/>
              </a:spcBef>
              <a:buFont typeface="Wingdings" pitchFamily="2" charset="2"/>
              <a:buChar char="ü"/>
            </a:pPr>
            <a:r>
              <a:rPr lang="en-US" sz="2400" b="1" dirty="0">
                <a:solidFill>
                  <a:schemeClr val="accent5"/>
                </a:solidFill>
              </a:rPr>
              <a:t>Stop</a:t>
            </a:r>
            <a:r>
              <a:rPr lang="en-US" sz="2400" dirty="0"/>
              <a:t> or </a:t>
            </a:r>
            <a:r>
              <a:rPr lang="en-US" sz="2400" b="1" dirty="0">
                <a:solidFill>
                  <a:schemeClr val="accent5"/>
                </a:solidFill>
              </a:rPr>
              <a:t>hibernate</a:t>
            </a:r>
            <a:r>
              <a:rPr lang="en-US" sz="2400" dirty="0"/>
              <a:t> Amazon EBS-backed instances that are not actively in use</a:t>
            </a:r>
          </a:p>
          <a:p>
            <a:pPr lvl="1" defTabSz="342900">
              <a:lnSpc>
                <a:spcPct val="100000"/>
              </a:lnSpc>
              <a:spcBef>
                <a:spcPct val="20000"/>
              </a:spcBef>
            </a:pPr>
            <a:r>
              <a:rPr lang="en-US" sz="2000" dirty="0"/>
              <a:t>Example: non-production development or test instances</a:t>
            </a:r>
          </a:p>
          <a:p>
            <a:pPr lvl="1" defTabSz="342900">
              <a:lnSpc>
                <a:spcPct val="100000"/>
              </a:lnSpc>
              <a:spcBef>
                <a:spcPct val="20000"/>
              </a:spcBef>
            </a:pPr>
            <a:r>
              <a:rPr lang="en-US" sz="2000" dirty="0"/>
              <a:t>similar to why there is a light switch next to the door, and why most offices encourage employees </a:t>
            </a:r>
            <a:r>
              <a:rPr lang="en-US" sz="2000" i="1" dirty="0"/>
              <a:t>to turn off the lights on their way out of the office each night. </a:t>
            </a:r>
          </a:p>
          <a:p>
            <a:pPr lvl="1" defTabSz="342900">
              <a:lnSpc>
                <a:spcPct val="100000"/>
              </a:lnSpc>
              <a:spcBef>
                <a:spcPct val="20000"/>
              </a:spcBef>
            </a:pPr>
            <a:endParaRPr lang="en-US" sz="2000" dirty="0"/>
          </a:p>
          <a:p>
            <a:pPr lvl="1" defTabSz="342900">
              <a:lnSpc>
                <a:spcPct val="100000"/>
              </a:lnSpc>
              <a:spcBef>
                <a:spcPct val="20000"/>
              </a:spcBef>
            </a:pPr>
            <a:endParaRPr lang="en-US" dirty="0"/>
          </a:p>
          <a:p>
            <a:pPr defTabSz="342900">
              <a:lnSpc>
                <a:spcPct val="100000"/>
              </a:lnSpc>
              <a:spcBef>
                <a:spcPct val="20000"/>
              </a:spcBef>
              <a:buFont typeface="Wingdings" pitchFamily="2" charset="2"/>
              <a:buChar char="ü"/>
            </a:pPr>
            <a:r>
              <a:rPr lang="en-US" sz="2400" dirty="0"/>
              <a:t>Use</a:t>
            </a:r>
            <a:r>
              <a:rPr lang="en-US" sz="2400" b="1" dirty="0">
                <a:solidFill>
                  <a:schemeClr val="accent5"/>
                </a:solidFill>
              </a:rPr>
              <a:t> automatic scaling </a:t>
            </a:r>
            <a:r>
              <a:rPr lang="en-US" sz="2400" dirty="0"/>
              <a:t>to match needs based on usage </a:t>
            </a:r>
          </a:p>
          <a:p>
            <a:pPr lvl="1" defTabSz="342900">
              <a:lnSpc>
                <a:spcPct val="100000"/>
              </a:lnSpc>
              <a:spcBef>
                <a:spcPct val="20000"/>
              </a:spcBef>
            </a:pPr>
            <a:r>
              <a:rPr lang="en-US" sz="2000" dirty="0"/>
              <a:t>Automated and time-based elasticity</a:t>
            </a:r>
          </a:p>
          <a:p>
            <a:pPr defTabSz="342900">
              <a:lnSpc>
                <a:spcPct val="100000"/>
              </a:lnSpc>
              <a:spcBef>
                <a:spcPct val="20000"/>
              </a:spcBef>
              <a:buFont typeface="Wingdings" pitchFamily="2" charset="2"/>
              <a:buChar char="ü"/>
            </a:pPr>
            <a:r>
              <a:rPr lang="en-US" sz="2400" dirty="0"/>
              <a:t>As a rule of thumb, </a:t>
            </a:r>
            <a:r>
              <a:rPr lang="en-US" sz="2400" i="1" dirty="0"/>
              <a:t>y</a:t>
            </a:r>
            <a:r>
              <a:rPr lang="en-US" sz="2400" dirty="0"/>
              <a:t>ou should target 20–30 percent of your Amazon EC2 instances to run as On-Demand Instances or Spot Instances</a:t>
            </a:r>
          </a:p>
          <a:p>
            <a:pPr marL="0" indent="0" defTabSz="342900">
              <a:lnSpc>
                <a:spcPct val="150000"/>
              </a:lnSpc>
              <a:spcBef>
                <a:spcPct val="20000"/>
              </a:spcBef>
              <a:buNone/>
            </a:pPr>
            <a:endParaRPr lang="en-US" sz="2400" dirty="0">
              <a:latin typeface="+mn-lt"/>
            </a:endParaRPr>
          </a:p>
        </p:txBody>
      </p:sp>
      <p:sp>
        <p:nvSpPr>
          <p:cNvPr id="10" name="Title 9">
            <a:extLst>
              <a:ext uri="{FF2B5EF4-FFF2-40B4-BE49-F238E27FC236}">
                <a16:creationId xmlns:a16="http://schemas.microsoft.com/office/drawing/2014/main" id="{2F405AFB-8203-0D46-9A23-F4AD7904D1EA}"/>
              </a:ext>
            </a:extLst>
          </p:cNvPr>
          <p:cNvSpPr>
            <a:spLocks noGrp="1"/>
          </p:cNvSpPr>
          <p:nvPr>
            <p:ph type="title"/>
          </p:nvPr>
        </p:nvSpPr>
        <p:spPr/>
        <p:txBody>
          <a:bodyPr/>
          <a:lstStyle/>
          <a:p>
            <a:r>
              <a:rPr lang="en-US" dirty="0"/>
              <a:t>Pillar 2: Increase elasticity</a:t>
            </a:r>
          </a:p>
        </p:txBody>
      </p:sp>
      <p:grpSp>
        <p:nvGrpSpPr>
          <p:cNvPr id="2" name="Group 1" descr="graphic shows the four pillars with pillar 2 highlighted: Increase Elasticity">
            <a:extLst>
              <a:ext uri="{FF2B5EF4-FFF2-40B4-BE49-F238E27FC236}">
                <a16:creationId xmlns:a16="http://schemas.microsoft.com/office/drawing/2014/main" id="{CF490E1C-EB11-EE4C-8CA4-A257BA2A442F}"/>
              </a:ext>
            </a:extLst>
          </p:cNvPr>
          <p:cNvGrpSpPr/>
          <p:nvPr/>
        </p:nvGrpSpPr>
        <p:grpSpPr>
          <a:xfrm>
            <a:off x="55685" y="1775998"/>
            <a:ext cx="3840373" cy="3144180"/>
            <a:chOff x="55685" y="1775998"/>
            <a:chExt cx="3840373" cy="3144180"/>
          </a:xfrm>
        </p:grpSpPr>
        <p:grpSp>
          <p:nvGrpSpPr>
            <p:cNvPr id="21" name="Group 20">
              <a:extLst>
                <a:ext uri="{FF2B5EF4-FFF2-40B4-BE49-F238E27FC236}">
                  <a16:creationId xmlns:a16="http://schemas.microsoft.com/office/drawing/2014/main" id="{37CD8AFA-ED34-7D49-BA22-ADEE3ACAE8B2}"/>
                </a:ext>
                <a:ext uri="{C183D7F6-B498-43B3-948B-1728B52AA6E4}">
                  <adec:decorative xmlns:adec="http://schemas.microsoft.com/office/drawing/2017/decorative" val="1"/>
                </a:ext>
              </a:extLst>
            </p:cNvPr>
            <p:cNvGrpSpPr/>
            <p:nvPr/>
          </p:nvGrpSpPr>
          <p:grpSpPr>
            <a:xfrm>
              <a:off x="55685" y="1775998"/>
              <a:ext cx="3840373" cy="2491202"/>
              <a:chOff x="55685" y="1775998"/>
              <a:chExt cx="3840373" cy="2491202"/>
            </a:xfrm>
          </p:grpSpPr>
          <p:sp>
            <p:nvSpPr>
              <p:cNvPr id="22" name="TextBox 21">
                <a:extLst>
                  <a:ext uri="{FF2B5EF4-FFF2-40B4-BE49-F238E27FC236}">
                    <a16:creationId xmlns:a16="http://schemas.microsoft.com/office/drawing/2014/main" id="{A8E9709E-9FC0-6A47-8A74-02CB0A19C0EC}"/>
                  </a:ext>
                </a:extLst>
              </p:cNvPr>
              <p:cNvSpPr txBox="1"/>
              <p:nvPr/>
            </p:nvSpPr>
            <p:spPr>
              <a:xfrm>
                <a:off x="55685" y="2346247"/>
                <a:ext cx="3392275" cy="1323439"/>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lumMod val="5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1. Right-Size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9B29"/>
                    </a:solidFill>
                    <a:effectLst/>
                    <a:uLnTx/>
                    <a:uFillTx/>
                    <a:latin typeface="Amazon Ember" panose="020B0603020204020204" pitchFamily="34" charset="0"/>
                    <a:ea typeface="Amazon Ember" panose="020B0603020204020204" pitchFamily="34" charset="0"/>
                    <a:cs typeface="Amazon Ember" panose="020B0603020204020204" pitchFamily="34" charset="0"/>
                  </a:rPr>
                  <a:t>2. Increase Elasticity</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lumMod val="5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3. Optimal pricing model</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lumMod val="5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4. Optimize storage choices</a:t>
                </a:r>
              </a:p>
            </p:txBody>
          </p:sp>
          <p:cxnSp>
            <p:nvCxnSpPr>
              <p:cNvPr id="23" name="Straight Connector 22">
                <a:extLst>
                  <a:ext uri="{FF2B5EF4-FFF2-40B4-BE49-F238E27FC236}">
                    <a16:creationId xmlns:a16="http://schemas.microsoft.com/office/drawing/2014/main" id="{0260CAB5-8416-CB45-AFB8-B7249A6CDEEC}"/>
                  </a:ext>
                </a:extLst>
              </p:cNvPr>
              <p:cNvCxnSpPr/>
              <p:nvPr/>
            </p:nvCxnSpPr>
            <p:spPr>
              <a:xfrm>
                <a:off x="3506132" y="2133600"/>
                <a:ext cx="0" cy="213360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4" name="Group 23">
                <a:extLst>
                  <a:ext uri="{FF2B5EF4-FFF2-40B4-BE49-F238E27FC236}">
                    <a16:creationId xmlns:a16="http://schemas.microsoft.com/office/drawing/2014/main" id="{C5825ABA-EC55-9946-BBFA-55A4C33F60E9}"/>
                  </a:ext>
                </a:extLst>
              </p:cNvPr>
              <p:cNvGrpSpPr/>
              <p:nvPr/>
            </p:nvGrpSpPr>
            <p:grpSpPr>
              <a:xfrm>
                <a:off x="3299420" y="2539585"/>
                <a:ext cx="596638" cy="646331"/>
                <a:chOff x="2997997" y="2556139"/>
                <a:chExt cx="596638" cy="646331"/>
              </a:xfrm>
            </p:grpSpPr>
            <p:sp>
              <p:nvSpPr>
                <p:cNvPr id="27" name="TextBox 26">
                  <a:extLst>
                    <a:ext uri="{FF2B5EF4-FFF2-40B4-BE49-F238E27FC236}">
                      <a16:creationId xmlns:a16="http://schemas.microsoft.com/office/drawing/2014/main" id="{171C8D45-681F-804C-A5A6-14259C1F3C90}"/>
                    </a:ext>
                  </a:extLst>
                </p:cNvPr>
                <p:cNvSpPr txBox="1"/>
                <p:nvPr/>
              </p:nvSpPr>
              <p:spPr>
                <a:xfrm>
                  <a:off x="2997997" y="2556139"/>
                  <a:ext cx="59663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Amazon Ember Light"/>
                      <a:ea typeface="+mn-ea"/>
                      <a:cs typeface="+mn-cs"/>
                      <a:sym typeface="Wingdings 3" panose="05040102010807070707" pitchFamily="18" charset="2"/>
                    </a:rPr>
                    <a:t></a:t>
                  </a:r>
                  <a:endParaRPr kumimoji="0" lang="en-US" sz="3600" b="0" i="0" u="none" strike="noStrike" kern="1200" cap="none" spc="0" normalizeH="0" baseline="0" noProof="0" dirty="0">
                    <a:ln>
                      <a:noFill/>
                    </a:ln>
                    <a:solidFill>
                      <a:srgbClr val="000000"/>
                    </a:solidFill>
                    <a:effectLst/>
                    <a:uLnTx/>
                    <a:uFillTx/>
                    <a:latin typeface="Amazon Ember Light"/>
                    <a:ea typeface="+mn-ea"/>
                    <a:cs typeface="+mn-cs"/>
                  </a:endParaRPr>
                </a:p>
              </p:txBody>
            </p:sp>
            <p:sp>
              <p:nvSpPr>
                <p:cNvPr id="28" name="TextBox 27">
                  <a:extLst>
                    <a:ext uri="{FF2B5EF4-FFF2-40B4-BE49-F238E27FC236}">
                      <a16:creationId xmlns:a16="http://schemas.microsoft.com/office/drawing/2014/main" id="{FFFBB5B6-2144-5640-9EB0-07C0537B1A46}"/>
                    </a:ext>
                  </a:extLst>
                </p:cNvPr>
                <p:cNvSpPr txBox="1"/>
                <p:nvPr/>
              </p:nvSpPr>
              <p:spPr>
                <a:xfrm>
                  <a:off x="3016763" y="2614968"/>
                  <a:ext cx="50526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97D11"/>
                      </a:solidFill>
                      <a:effectLst/>
                      <a:uLnTx/>
                      <a:uFillTx/>
                      <a:latin typeface="Amazon Ember Light"/>
                      <a:ea typeface="+mn-ea"/>
                      <a:cs typeface="+mn-cs"/>
                      <a:sym typeface="Wingdings 3" panose="05040102010807070707" pitchFamily="18" charset="2"/>
                    </a:rPr>
                    <a:t></a:t>
                  </a:r>
                  <a:endParaRPr kumimoji="0" lang="en-US" sz="2800" b="0" i="0" u="none" strike="noStrike" kern="1200" cap="none" spc="0" normalizeH="0" baseline="0" noProof="0" dirty="0">
                    <a:ln>
                      <a:noFill/>
                    </a:ln>
                    <a:solidFill>
                      <a:srgbClr val="E97D11"/>
                    </a:solidFill>
                    <a:effectLst/>
                    <a:uLnTx/>
                    <a:uFillTx/>
                    <a:latin typeface="Amazon Ember Light"/>
                    <a:ea typeface="+mn-ea"/>
                    <a:cs typeface="+mn-cs"/>
                  </a:endParaRPr>
                </a:p>
              </p:txBody>
            </p:sp>
          </p:grpSp>
          <p:sp>
            <p:nvSpPr>
              <p:cNvPr id="26" name="TextBox 25">
                <a:extLst>
                  <a:ext uri="{FF2B5EF4-FFF2-40B4-BE49-F238E27FC236}">
                    <a16:creationId xmlns:a16="http://schemas.microsoft.com/office/drawing/2014/main" id="{B8546191-840E-324C-A44A-60161516B0E2}"/>
                  </a:ext>
                </a:extLst>
              </p:cNvPr>
              <p:cNvSpPr txBox="1"/>
              <p:nvPr/>
            </p:nvSpPr>
            <p:spPr>
              <a:xfrm>
                <a:off x="975607" y="1775998"/>
                <a:ext cx="135165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Pillars:</a:t>
                </a:r>
              </a:p>
            </p:txBody>
          </p:sp>
        </p:grpSp>
        <p:pic>
          <p:nvPicPr>
            <p:cNvPr id="54" name="Picture 53">
              <a:extLst>
                <a:ext uri="{FF2B5EF4-FFF2-40B4-BE49-F238E27FC236}">
                  <a16:creationId xmlns:a16="http://schemas.microsoft.com/office/drawing/2014/main" id="{5F939B8B-2CAC-C446-8FAA-F404F1DC4244}"/>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45640" y="3856558"/>
              <a:ext cx="1063620" cy="1063620"/>
            </a:xfrm>
            <a:prstGeom prst="rect">
              <a:avLst/>
            </a:prstGeom>
          </p:spPr>
        </p:pic>
      </p:grpSp>
    </p:spTree>
    <p:custDataLst>
      <p:tags r:id="rId1"/>
    </p:custDataLst>
    <p:extLst>
      <p:ext uri="{BB962C8B-B14F-4D97-AF65-F5344CB8AC3E}">
        <p14:creationId xmlns:p14="http://schemas.microsoft.com/office/powerpoint/2010/main" val="10484272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92B317D-D832-824B-A4D2-44209B02D905}"/>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4" name="Slide Number Placeholder 3">
            <a:extLst>
              <a:ext uri="{FF2B5EF4-FFF2-40B4-BE49-F238E27FC236}">
                <a16:creationId xmlns:a16="http://schemas.microsoft.com/office/drawing/2014/main" id="{F5915496-F8F9-4749-969B-30B3AED7855D}"/>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13" name="Content Placeholder 7">
            <a:extLst>
              <a:ext uri="{FF2B5EF4-FFF2-40B4-BE49-F238E27FC236}">
                <a16:creationId xmlns:a16="http://schemas.microsoft.com/office/drawing/2014/main" id="{793D8889-5EC7-7B43-B023-0E52A69F8E12}"/>
              </a:ext>
            </a:extLst>
          </p:cNvPr>
          <p:cNvSpPr>
            <a:spLocks noGrp="1"/>
          </p:cNvSpPr>
          <p:nvPr>
            <p:ph idx="1"/>
          </p:nvPr>
        </p:nvSpPr>
        <p:spPr>
          <a:xfrm>
            <a:off x="4754880" y="1554480"/>
            <a:ext cx="7123964" cy="4663473"/>
          </a:xfrm>
        </p:spPr>
        <p:txBody>
          <a:bodyPr/>
          <a:lstStyle/>
          <a:p>
            <a:pPr defTabSz="342900">
              <a:lnSpc>
                <a:spcPct val="150000"/>
              </a:lnSpc>
              <a:spcBef>
                <a:spcPct val="20000"/>
              </a:spcBef>
              <a:buFont typeface="Wingdings" pitchFamily="2" charset="2"/>
              <a:buChar char="ü"/>
            </a:pPr>
            <a:r>
              <a:rPr lang="en-US" sz="2400" dirty="0"/>
              <a:t>Leverage the right pricing model for your use case</a:t>
            </a:r>
          </a:p>
          <a:p>
            <a:pPr lvl="1" defTabSz="342900">
              <a:lnSpc>
                <a:spcPct val="150000"/>
              </a:lnSpc>
              <a:spcBef>
                <a:spcPct val="20000"/>
              </a:spcBef>
            </a:pPr>
            <a:r>
              <a:rPr lang="en-US" sz="2000" dirty="0">
                <a:latin typeface="+mn-lt"/>
              </a:rPr>
              <a:t>Consider your usage patterns </a:t>
            </a:r>
          </a:p>
          <a:p>
            <a:pPr defTabSz="342900">
              <a:lnSpc>
                <a:spcPct val="150000"/>
              </a:lnSpc>
              <a:spcBef>
                <a:spcPct val="20000"/>
              </a:spcBef>
              <a:buFont typeface="Wingdings" pitchFamily="2" charset="2"/>
              <a:buChar char="ü"/>
            </a:pPr>
            <a:r>
              <a:rPr lang="en-US" sz="2400" dirty="0">
                <a:latin typeface="+mn-lt"/>
              </a:rPr>
              <a:t>Optimize and </a:t>
            </a:r>
            <a:r>
              <a:rPr lang="en-US" sz="2400" i="1" dirty="0">
                <a:latin typeface="+mn-lt"/>
              </a:rPr>
              <a:t>combine</a:t>
            </a:r>
            <a:r>
              <a:rPr lang="en-US" sz="2400" dirty="0">
                <a:latin typeface="+mn-lt"/>
              </a:rPr>
              <a:t> purchase types</a:t>
            </a:r>
          </a:p>
          <a:p>
            <a:pPr defTabSz="342900">
              <a:lnSpc>
                <a:spcPct val="150000"/>
              </a:lnSpc>
              <a:spcBef>
                <a:spcPct val="20000"/>
              </a:spcBef>
              <a:buFont typeface="Wingdings" pitchFamily="2" charset="2"/>
              <a:buChar char="ü"/>
            </a:pPr>
            <a:r>
              <a:rPr lang="en-US" sz="2400" dirty="0">
                <a:latin typeface="+mn-lt"/>
              </a:rPr>
              <a:t>Examples:</a:t>
            </a:r>
            <a:endParaRPr lang="en-US" sz="2000" dirty="0">
              <a:latin typeface="+mn-lt"/>
            </a:endParaRPr>
          </a:p>
          <a:p>
            <a:pPr lvl="1" defTabSz="342900">
              <a:lnSpc>
                <a:spcPct val="100000"/>
              </a:lnSpc>
              <a:spcBef>
                <a:spcPct val="20000"/>
              </a:spcBef>
            </a:pPr>
            <a:r>
              <a:rPr lang="en-US" sz="2000" dirty="0"/>
              <a:t>Use </a:t>
            </a:r>
            <a:r>
              <a:rPr lang="en-US" sz="2000" b="1" dirty="0">
                <a:solidFill>
                  <a:schemeClr val="accent5"/>
                </a:solidFill>
              </a:rPr>
              <a:t>On-Demand Instance</a:t>
            </a:r>
            <a:r>
              <a:rPr lang="en-US" sz="2000" dirty="0"/>
              <a:t> and </a:t>
            </a:r>
            <a:r>
              <a:rPr lang="en-US" sz="2000" b="1" dirty="0">
                <a:solidFill>
                  <a:schemeClr val="accent5"/>
                </a:solidFill>
              </a:rPr>
              <a:t>Spot</a:t>
            </a:r>
            <a:r>
              <a:rPr lang="en-US" sz="2000" dirty="0"/>
              <a:t> </a:t>
            </a:r>
            <a:r>
              <a:rPr lang="en-US" sz="2000" b="1" dirty="0">
                <a:solidFill>
                  <a:schemeClr val="accent5"/>
                </a:solidFill>
              </a:rPr>
              <a:t>Instances</a:t>
            </a:r>
            <a:r>
              <a:rPr lang="en-US" sz="2000" dirty="0"/>
              <a:t> for variable workloads</a:t>
            </a:r>
            <a:br>
              <a:rPr lang="en-US" sz="2000" dirty="0"/>
            </a:br>
            <a:endParaRPr lang="en-US" sz="2000" dirty="0"/>
          </a:p>
          <a:p>
            <a:pPr lvl="1" defTabSz="342900">
              <a:lnSpc>
                <a:spcPct val="100000"/>
              </a:lnSpc>
              <a:spcBef>
                <a:spcPct val="20000"/>
              </a:spcBef>
            </a:pPr>
            <a:r>
              <a:rPr lang="en-US" sz="2000" dirty="0"/>
              <a:t>Use </a:t>
            </a:r>
            <a:r>
              <a:rPr lang="en-US" sz="2000" b="1" dirty="0">
                <a:solidFill>
                  <a:schemeClr val="accent5"/>
                </a:solidFill>
              </a:rPr>
              <a:t>Reserved Instances</a:t>
            </a:r>
            <a:r>
              <a:rPr lang="en-US" sz="2000" dirty="0"/>
              <a:t> for predictable workloads</a:t>
            </a:r>
            <a:br>
              <a:rPr lang="en-US" sz="2000" dirty="0"/>
            </a:br>
            <a:endParaRPr lang="en-US" sz="2000" dirty="0"/>
          </a:p>
          <a:p>
            <a:pPr defTabSz="342900">
              <a:lnSpc>
                <a:spcPct val="100000"/>
              </a:lnSpc>
              <a:spcBef>
                <a:spcPct val="20000"/>
              </a:spcBef>
              <a:buFont typeface="Wingdings" pitchFamily="2" charset="2"/>
              <a:buChar char="ü"/>
            </a:pPr>
            <a:r>
              <a:rPr lang="en-US" sz="2400" dirty="0"/>
              <a:t>Consider serverless solutions (AWS Lambda)</a:t>
            </a:r>
            <a:endParaRPr lang="en-US" sz="2600" dirty="0"/>
          </a:p>
        </p:txBody>
      </p:sp>
      <p:sp>
        <p:nvSpPr>
          <p:cNvPr id="6" name="Title 5">
            <a:extLst>
              <a:ext uri="{FF2B5EF4-FFF2-40B4-BE49-F238E27FC236}">
                <a16:creationId xmlns:a16="http://schemas.microsoft.com/office/drawing/2014/main" id="{6F044271-2C46-BB42-9087-3D0DF5355A69}"/>
              </a:ext>
            </a:extLst>
          </p:cNvPr>
          <p:cNvSpPr>
            <a:spLocks noGrp="1"/>
          </p:cNvSpPr>
          <p:nvPr>
            <p:ph type="title"/>
          </p:nvPr>
        </p:nvSpPr>
        <p:spPr/>
        <p:txBody>
          <a:bodyPr/>
          <a:lstStyle/>
          <a:p>
            <a:r>
              <a:rPr lang="en-US" dirty="0"/>
              <a:t>Pillar 3: Optimal pricing model</a:t>
            </a:r>
          </a:p>
        </p:txBody>
      </p:sp>
      <p:grpSp>
        <p:nvGrpSpPr>
          <p:cNvPr id="2" name="Group 1">
            <a:extLst>
              <a:ext uri="{FF2B5EF4-FFF2-40B4-BE49-F238E27FC236}">
                <a16:creationId xmlns:a16="http://schemas.microsoft.com/office/drawing/2014/main" id="{6E907B3D-70E8-6F43-B84B-77591481D669}"/>
              </a:ext>
              <a:ext uri="{C183D7F6-B498-43B3-948B-1728B52AA6E4}">
                <adec:decorative xmlns:adec="http://schemas.microsoft.com/office/drawing/2017/decorative" val="1"/>
              </a:ext>
            </a:extLst>
          </p:cNvPr>
          <p:cNvGrpSpPr/>
          <p:nvPr/>
        </p:nvGrpSpPr>
        <p:grpSpPr>
          <a:xfrm>
            <a:off x="55685" y="1775998"/>
            <a:ext cx="3840373" cy="3283788"/>
            <a:chOff x="55685" y="1775998"/>
            <a:chExt cx="3840373" cy="3283788"/>
          </a:xfrm>
        </p:grpSpPr>
        <p:grpSp>
          <p:nvGrpSpPr>
            <p:cNvPr id="21" name="Group 20">
              <a:extLst>
                <a:ext uri="{FF2B5EF4-FFF2-40B4-BE49-F238E27FC236}">
                  <a16:creationId xmlns:a16="http://schemas.microsoft.com/office/drawing/2014/main" id="{37CD8AFA-ED34-7D49-BA22-ADEE3ACAE8B2}"/>
                </a:ext>
              </a:extLst>
            </p:cNvPr>
            <p:cNvGrpSpPr/>
            <p:nvPr/>
          </p:nvGrpSpPr>
          <p:grpSpPr>
            <a:xfrm>
              <a:off x="55685" y="1775998"/>
              <a:ext cx="3840373" cy="2491202"/>
              <a:chOff x="55685" y="1775998"/>
              <a:chExt cx="3840373" cy="2491202"/>
            </a:xfrm>
          </p:grpSpPr>
          <p:sp>
            <p:nvSpPr>
              <p:cNvPr id="22" name="TextBox 21">
                <a:extLst>
                  <a:ext uri="{FF2B5EF4-FFF2-40B4-BE49-F238E27FC236}">
                    <a16:creationId xmlns:a16="http://schemas.microsoft.com/office/drawing/2014/main" id="{A8E9709E-9FC0-6A47-8A74-02CB0A19C0EC}"/>
                  </a:ext>
                </a:extLst>
              </p:cNvPr>
              <p:cNvSpPr txBox="1"/>
              <p:nvPr/>
            </p:nvSpPr>
            <p:spPr>
              <a:xfrm>
                <a:off x="55685" y="2346247"/>
                <a:ext cx="3392275" cy="1323439"/>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lumMod val="5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1. Right-Size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lumMod val="5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2. Increase Elasticity</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9B29"/>
                    </a:solidFill>
                    <a:effectLst/>
                    <a:uLnTx/>
                    <a:uFillTx/>
                    <a:latin typeface="Amazon Ember" panose="020B0603020204020204" pitchFamily="34" charset="0"/>
                    <a:ea typeface="Amazon Ember" panose="020B0603020204020204" pitchFamily="34" charset="0"/>
                    <a:cs typeface="Amazon Ember" panose="020B0603020204020204" pitchFamily="34" charset="0"/>
                  </a:rPr>
                  <a:t>3. Optimal pricing model</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lumMod val="5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4. Optimize storage choices</a:t>
                </a:r>
              </a:p>
            </p:txBody>
          </p:sp>
          <p:cxnSp>
            <p:nvCxnSpPr>
              <p:cNvPr id="23" name="Straight Connector 22">
                <a:extLst>
                  <a:ext uri="{FF2B5EF4-FFF2-40B4-BE49-F238E27FC236}">
                    <a16:creationId xmlns:a16="http://schemas.microsoft.com/office/drawing/2014/main" id="{0260CAB5-8416-CB45-AFB8-B7249A6CDEEC}"/>
                  </a:ext>
                </a:extLst>
              </p:cNvPr>
              <p:cNvCxnSpPr/>
              <p:nvPr/>
            </p:nvCxnSpPr>
            <p:spPr>
              <a:xfrm>
                <a:off x="3506132" y="2133600"/>
                <a:ext cx="0" cy="213360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4" name="Group 23">
                <a:extLst>
                  <a:ext uri="{FF2B5EF4-FFF2-40B4-BE49-F238E27FC236}">
                    <a16:creationId xmlns:a16="http://schemas.microsoft.com/office/drawing/2014/main" id="{C5825ABA-EC55-9946-BBFA-55A4C33F60E9}"/>
                  </a:ext>
                </a:extLst>
              </p:cNvPr>
              <p:cNvGrpSpPr/>
              <p:nvPr/>
            </p:nvGrpSpPr>
            <p:grpSpPr>
              <a:xfrm>
                <a:off x="3299420" y="2844385"/>
                <a:ext cx="596638" cy="646331"/>
                <a:chOff x="2997997" y="2860939"/>
                <a:chExt cx="596638" cy="646331"/>
              </a:xfrm>
            </p:grpSpPr>
            <p:sp>
              <p:nvSpPr>
                <p:cNvPr id="27" name="TextBox 26">
                  <a:extLst>
                    <a:ext uri="{FF2B5EF4-FFF2-40B4-BE49-F238E27FC236}">
                      <a16:creationId xmlns:a16="http://schemas.microsoft.com/office/drawing/2014/main" id="{171C8D45-681F-804C-A5A6-14259C1F3C90}"/>
                    </a:ext>
                  </a:extLst>
                </p:cNvPr>
                <p:cNvSpPr txBox="1"/>
                <p:nvPr/>
              </p:nvSpPr>
              <p:spPr>
                <a:xfrm>
                  <a:off x="2997997" y="2860939"/>
                  <a:ext cx="59663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Amazon Ember Light"/>
                      <a:ea typeface="+mn-ea"/>
                      <a:cs typeface="+mn-cs"/>
                      <a:sym typeface="Wingdings 3" panose="05040102010807070707" pitchFamily="18" charset="2"/>
                    </a:rPr>
                    <a:t></a:t>
                  </a:r>
                  <a:endParaRPr kumimoji="0" lang="en-US" sz="3600" b="0" i="0" u="none" strike="noStrike" kern="1200" cap="none" spc="0" normalizeH="0" baseline="0" noProof="0" dirty="0">
                    <a:ln>
                      <a:noFill/>
                    </a:ln>
                    <a:solidFill>
                      <a:srgbClr val="000000"/>
                    </a:solidFill>
                    <a:effectLst/>
                    <a:uLnTx/>
                    <a:uFillTx/>
                    <a:latin typeface="Amazon Ember Light"/>
                    <a:ea typeface="+mn-ea"/>
                    <a:cs typeface="+mn-cs"/>
                  </a:endParaRPr>
                </a:p>
              </p:txBody>
            </p:sp>
            <p:sp>
              <p:nvSpPr>
                <p:cNvPr id="28" name="TextBox 27">
                  <a:extLst>
                    <a:ext uri="{FF2B5EF4-FFF2-40B4-BE49-F238E27FC236}">
                      <a16:creationId xmlns:a16="http://schemas.microsoft.com/office/drawing/2014/main" id="{FFFBB5B6-2144-5640-9EB0-07C0537B1A46}"/>
                    </a:ext>
                  </a:extLst>
                </p:cNvPr>
                <p:cNvSpPr txBox="1"/>
                <p:nvPr/>
              </p:nvSpPr>
              <p:spPr>
                <a:xfrm>
                  <a:off x="3016763" y="2919767"/>
                  <a:ext cx="50526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97D11"/>
                      </a:solidFill>
                      <a:effectLst/>
                      <a:uLnTx/>
                      <a:uFillTx/>
                      <a:latin typeface="Amazon Ember Light"/>
                      <a:ea typeface="+mn-ea"/>
                      <a:cs typeface="+mn-cs"/>
                      <a:sym typeface="Wingdings 3" panose="05040102010807070707" pitchFamily="18" charset="2"/>
                    </a:rPr>
                    <a:t></a:t>
                  </a:r>
                  <a:endParaRPr kumimoji="0" lang="en-US" sz="2800" b="0" i="0" u="none" strike="noStrike" kern="1200" cap="none" spc="0" normalizeH="0" baseline="0" noProof="0" dirty="0">
                    <a:ln>
                      <a:noFill/>
                    </a:ln>
                    <a:solidFill>
                      <a:srgbClr val="E97D11"/>
                    </a:solidFill>
                    <a:effectLst/>
                    <a:uLnTx/>
                    <a:uFillTx/>
                    <a:latin typeface="Amazon Ember Light"/>
                    <a:ea typeface="+mn-ea"/>
                    <a:cs typeface="+mn-cs"/>
                  </a:endParaRPr>
                </a:p>
              </p:txBody>
            </p:sp>
          </p:grpSp>
          <p:sp>
            <p:nvSpPr>
              <p:cNvPr id="26" name="TextBox 25">
                <a:extLst>
                  <a:ext uri="{FF2B5EF4-FFF2-40B4-BE49-F238E27FC236}">
                    <a16:creationId xmlns:a16="http://schemas.microsoft.com/office/drawing/2014/main" id="{B8546191-840E-324C-A44A-60161516B0E2}"/>
                  </a:ext>
                </a:extLst>
              </p:cNvPr>
              <p:cNvSpPr txBox="1"/>
              <p:nvPr/>
            </p:nvSpPr>
            <p:spPr>
              <a:xfrm>
                <a:off x="975607" y="1775998"/>
                <a:ext cx="135165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Pillars:</a:t>
                </a:r>
              </a:p>
            </p:txBody>
          </p:sp>
        </p:grpSp>
        <p:pic>
          <p:nvPicPr>
            <p:cNvPr id="17" name="Picture 2" descr="https://d0.awsstatic.com/Digital%20Marketing/House/ctabox/ha_ctabox_cost-optimization-02.png">
              <a:extLst>
                <a:ext uri="{FF2B5EF4-FFF2-40B4-BE49-F238E27FC236}">
                  <a16:creationId xmlns:a16="http://schemas.microsoft.com/office/drawing/2014/main" id="{A4266BF0-BA26-C748-9A9A-B5E60ADC5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9020" y="3701155"/>
              <a:ext cx="1729166" cy="1358631"/>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16550673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92B317D-D832-824B-A4D2-44209B02D905}"/>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4" name="Slide Number Placeholder 3">
            <a:extLst>
              <a:ext uri="{FF2B5EF4-FFF2-40B4-BE49-F238E27FC236}">
                <a16:creationId xmlns:a16="http://schemas.microsoft.com/office/drawing/2014/main" id="{F5915496-F8F9-4749-969B-30B3AED7855D}"/>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13" name="Content Placeholder 7">
            <a:extLst>
              <a:ext uri="{FF2B5EF4-FFF2-40B4-BE49-F238E27FC236}">
                <a16:creationId xmlns:a16="http://schemas.microsoft.com/office/drawing/2014/main" id="{008E9451-2FF4-1A46-B6B8-5A2FEB596199}"/>
              </a:ext>
            </a:extLst>
          </p:cNvPr>
          <p:cNvSpPr>
            <a:spLocks noGrp="1"/>
          </p:cNvSpPr>
          <p:nvPr>
            <p:ph idx="1"/>
          </p:nvPr>
        </p:nvSpPr>
        <p:spPr>
          <a:xfrm>
            <a:off x="4754879" y="1554480"/>
            <a:ext cx="7161349" cy="4663473"/>
          </a:xfrm>
        </p:spPr>
        <p:txBody>
          <a:bodyPr/>
          <a:lstStyle/>
          <a:p>
            <a:pPr defTabSz="342900">
              <a:lnSpc>
                <a:spcPct val="100000"/>
              </a:lnSpc>
              <a:spcBef>
                <a:spcPct val="20000"/>
              </a:spcBef>
              <a:buFont typeface="Wingdings" pitchFamily="2" charset="2"/>
              <a:buChar char="ü"/>
            </a:pPr>
            <a:r>
              <a:rPr lang="en-US" sz="2000" dirty="0"/>
              <a:t>Reduce costs while maintaining storage performance and availability</a:t>
            </a:r>
          </a:p>
          <a:p>
            <a:pPr lvl="1" defTabSz="342900">
              <a:lnSpc>
                <a:spcPct val="100000"/>
              </a:lnSpc>
              <a:spcBef>
                <a:spcPct val="20000"/>
              </a:spcBef>
              <a:buFont typeface="Wingdings" pitchFamily="2" charset="2"/>
              <a:buChar char="ü"/>
            </a:pPr>
            <a:endParaRPr lang="en-US" sz="1000" dirty="0"/>
          </a:p>
          <a:p>
            <a:pPr defTabSz="342900">
              <a:lnSpc>
                <a:spcPct val="100000"/>
              </a:lnSpc>
              <a:spcBef>
                <a:spcPct val="20000"/>
              </a:spcBef>
              <a:buFont typeface="Wingdings" pitchFamily="2" charset="2"/>
              <a:buChar char="ü"/>
            </a:pPr>
            <a:r>
              <a:rPr lang="en-US" sz="2000" dirty="0">
                <a:latin typeface="+mn-lt"/>
              </a:rPr>
              <a:t>Resize EBS volumes</a:t>
            </a:r>
          </a:p>
          <a:p>
            <a:pPr lvl="1" defTabSz="342900">
              <a:lnSpc>
                <a:spcPct val="100000"/>
              </a:lnSpc>
              <a:spcBef>
                <a:spcPct val="20000"/>
              </a:spcBef>
              <a:buFont typeface="Wingdings" pitchFamily="2" charset="2"/>
              <a:buChar char="ü"/>
            </a:pPr>
            <a:endParaRPr lang="en-US" sz="1000" dirty="0">
              <a:latin typeface="+mn-lt"/>
            </a:endParaRPr>
          </a:p>
          <a:p>
            <a:pPr defTabSz="342900">
              <a:lnSpc>
                <a:spcPct val="100000"/>
              </a:lnSpc>
              <a:spcBef>
                <a:spcPct val="20000"/>
              </a:spcBef>
              <a:buFont typeface="Wingdings" pitchFamily="2" charset="2"/>
              <a:buChar char="ü"/>
            </a:pPr>
            <a:r>
              <a:rPr lang="en-US" sz="2000" dirty="0">
                <a:latin typeface="+mn-lt"/>
              </a:rPr>
              <a:t>Change EBS volume types</a:t>
            </a:r>
          </a:p>
          <a:p>
            <a:pPr lvl="1" defTabSz="342900">
              <a:lnSpc>
                <a:spcPct val="100000"/>
              </a:lnSpc>
              <a:spcBef>
                <a:spcPct val="20000"/>
              </a:spcBef>
              <a:buFont typeface="Wingdings" pitchFamily="2" charset="2"/>
              <a:buChar char="ü"/>
            </a:pPr>
            <a:r>
              <a:rPr lang="en-US" sz="1600" dirty="0"/>
              <a:t>Can you meet performance requirements with less expensive storage?</a:t>
            </a:r>
          </a:p>
          <a:p>
            <a:pPr lvl="1" defTabSz="342900">
              <a:lnSpc>
                <a:spcPct val="100000"/>
              </a:lnSpc>
              <a:spcBef>
                <a:spcPct val="20000"/>
              </a:spcBef>
              <a:buFont typeface="Wingdings" pitchFamily="2" charset="2"/>
              <a:buChar char="ü"/>
            </a:pPr>
            <a:r>
              <a:rPr lang="en-US" sz="1600" dirty="0"/>
              <a:t>Example: </a:t>
            </a:r>
            <a:r>
              <a:rPr lang="en-US" sz="1600" b="1" dirty="0">
                <a:solidFill>
                  <a:schemeClr val="accent5"/>
                </a:solidFill>
              </a:rPr>
              <a:t>Amazon EBS Throughput Optimized HDD (st1)</a:t>
            </a:r>
            <a:r>
              <a:rPr lang="en-US" sz="1600" dirty="0"/>
              <a:t> storage typically costs half as much as the default </a:t>
            </a:r>
            <a:r>
              <a:rPr lang="en-US" sz="1600" b="1" dirty="0">
                <a:solidFill>
                  <a:schemeClr val="accent5"/>
                </a:solidFill>
              </a:rPr>
              <a:t>General Purpose SSD (gp2)</a:t>
            </a:r>
            <a:r>
              <a:rPr lang="en-US" sz="1600" dirty="0"/>
              <a:t> storage option.</a:t>
            </a:r>
          </a:p>
          <a:p>
            <a:pPr lvl="2" defTabSz="342900">
              <a:lnSpc>
                <a:spcPct val="100000"/>
              </a:lnSpc>
              <a:spcBef>
                <a:spcPct val="20000"/>
              </a:spcBef>
              <a:buFont typeface="Wingdings" pitchFamily="2" charset="2"/>
              <a:buChar char="ü"/>
            </a:pPr>
            <a:endParaRPr lang="en-US" sz="1000" dirty="0">
              <a:latin typeface="+mn-lt"/>
            </a:endParaRPr>
          </a:p>
          <a:p>
            <a:pPr defTabSz="342900">
              <a:lnSpc>
                <a:spcPct val="100000"/>
              </a:lnSpc>
              <a:spcBef>
                <a:spcPct val="20000"/>
              </a:spcBef>
              <a:buFont typeface="Wingdings" pitchFamily="2" charset="2"/>
              <a:buChar char="ü"/>
            </a:pPr>
            <a:r>
              <a:rPr lang="en-US" sz="2000" dirty="0">
                <a:latin typeface="+mn-lt"/>
              </a:rPr>
              <a:t>Delete EBS snapshots that are no longer needed</a:t>
            </a:r>
          </a:p>
          <a:p>
            <a:pPr lvl="1" defTabSz="342900">
              <a:lnSpc>
                <a:spcPct val="100000"/>
              </a:lnSpc>
              <a:spcBef>
                <a:spcPct val="20000"/>
              </a:spcBef>
              <a:buFont typeface="Wingdings" pitchFamily="2" charset="2"/>
              <a:buChar char="ü"/>
            </a:pPr>
            <a:endParaRPr lang="en-US" sz="1000" dirty="0">
              <a:latin typeface="+mn-lt"/>
            </a:endParaRPr>
          </a:p>
          <a:p>
            <a:pPr defTabSz="342900">
              <a:lnSpc>
                <a:spcPct val="100000"/>
              </a:lnSpc>
              <a:spcBef>
                <a:spcPct val="20000"/>
              </a:spcBef>
              <a:buFont typeface="Wingdings" pitchFamily="2" charset="2"/>
              <a:buChar char="ü"/>
            </a:pPr>
            <a:r>
              <a:rPr lang="en-US" sz="2000" dirty="0">
                <a:latin typeface="+mn-lt"/>
              </a:rPr>
              <a:t>Identify the most appropriate destination for specific types of data</a:t>
            </a:r>
          </a:p>
          <a:p>
            <a:pPr lvl="1" defTabSz="342900">
              <a:lnSpc>
                <a:spcPct val="100000"/>
              </a:lnSpc>
              <a:spcBef>
                <a:spcPct val="20000"/>
              </a:spcBef>
              <a:buFont typeface="Wingdings" pitchFamily="2" charset="2"/>
              <a:buChar char="ü"/>
            </a:pPr>
            <a:r>
              <a:rPr lang="en-US" sz="1600" dirty="0">
                <a:latin typeface="+mn-lt"/>
              </a:rPr>
              <a:t>Does the application need the instance to reside on Amazon EBS?</a:t>
            </a:r>
          </a:p>
          <a:p>
            <a:pPr lvl="1" defTabSz="342900">
              <a:lnSpc>
                <a:spcPct val="100000"/>
              </a:lnSpc>
              <a:spcBef>
                <a:spcPct val="20000"/>
              </a:spcBef>
              <a:buFont typeface="Wingdings" pitchFamily="2" charset="2"/>
              <a:buChar char="ü"/>
            </a:pPr>
            <a:r>
              <a:rPr lang="en-US" sz="1600" dirty="0">
                <a:latin typeface="+mn-lt"/>
              </a:rPr>
              <a:t>Amazon S3 storage options with lifecycle policies can reduce costs</a:t>
            </a:r>
          </a:p>
        </p:txBody>
      </p:sp>
      <p:sp>
        <p:nvSpPr>
          <p:cNvPr id="6" name="Title 5">
            <a:extLst>
              <a:ext uri="{FF2B5EF4-FFF2-40B4-BE49-F238E27FC236}">
                <a16:creationId xmlns:a16="http://schemas.microsoft.com/office/drawing/2014/main" id="{0C7AFB7B-38DF-B548-A538-97AC78600EE4}"/>
              </a:ext>
            </a:extLst>
          </p:cNvPr>
          <p:cNvSpPr>
            <a:spLocks noGrp="1"/>
          </p:cNvSpPr>
          <p:nvPr>
            <p:ph type="title"/>
          </p:nvPr>
        </p:nvSpPr>
        <p:spPr/>
        <p:txBody>
          <a:bodyPr/>
          <a:lstStyle/>
          <a:p>
            <a:r>
              <a:rPr lang="en-US" dirty="0"/>
              <a:t>Pillar 4: Optimize storage choices</a:t>
            </a:r>
          </a:p>
        </p:txBody>
      </p:sp>
      <p:grpSp>
        <p:nvGrpSpPr>
          <p:cNvPr id="2" name="Group 1">
            <a:extLst>
              <a:ext uri="{FF2B5EF4-FFF2-40B4-BE49-F238E27FC236}">
                <a16:creationId xmlns:a16="http://schemas.microsoft.com/office/drawing/2014/main" id="{B3EE9E2C-D07B-014D-A1F6-F99D802FED9A}"/>
              </a:ext>
              <a:ext uri="{C183D7F6-B498-43B3-948B-1728B52AA6E4}">
                <adec:decorative xmlns:adec="http://schemas.microsoft.com/office/drawing/2017/decorative" val="1"/>
              </a:ext>
            </a:extLst>
          </p:cNvPr>
          <p:cNvGrpSpPr/>
          <p:nvPr/>
        </p:nvGrpSpPr>
        <p:grpSpPr>
          <a:xfrm>
            <a:off x="55685" y="1775998"/>
            <a:ext cx="3840373" cy="3219514"/>
            <a:chOff x="55685" y="1775998"/>
            <a:chExt cx="3840373" cy="3219514"/>
          </a:xfrm>
        </p:grpSpPr>
        <p:grpSp>
          <p:nvGrpSpPr>
            <p:cNvPr id="21" name="Group 20">
              <a:extLst>
                <a:ext uri="{FF2B5EF4-FFF2-40B4-BE49-F238E27FC236}">
                  <a16:creationId xmlns:a16="http://schemas.microsoft.com/office/drawing/2014/main" id="{37CD8AFA-ED34-7D49-BA22-ADEE3ACAE8B2}"/>
                </a:ext>
              </a:extLst>
            </p:cNvPr>
            <p:cNvGrpSpPr/>
            <p:nvPr/>
          </p:nvGrpSpPr>
          <p:grpSpPr>
            <a:xfrm>
              <a:off x="55685" y="1775998"/>
              <a:ext cx="3840373" cy="2491202"/>
              <a:chOff x="55685" y="1775998"/>
              <a:chExt cx="3840373" cy="2491202"/>
            </a:xfrm>
          </p:grpSpPr>
          <p:sp>
            <p:nvSpPr>
              <p:cNvPr id="22" name="TextBox 21">
                <a:extLst>
                  <a:ext uri="{FF2B5EF4-FFF2-40B4-BE49-F238E27FC236}">
                    <a16:creationId xmlns:a16="http://schemas.microsoft.com/office/drawing/2014/main" id="{A8E9709E-9FC0-6A47-8A74-02CB0A19C0EC}"/>
                  </a:ext>
                </a:extLst>
              </p:cNvPr>
              <p:cNvSpPr txBox="1"/>
              <p:nvPr/>
            </p:nvSpPr>
            <p:spPr>
              <a:xfrm>
                <a:off x="55685" y="2346247"/>
                <a:ext cx="3392275" cy="1323439"/>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lumMod val="5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1. Right-Size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lumMod val="5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2. Increase Elasticity</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lumMod val="5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3. Optimal pricing model</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9B29"/>
                    </a:solidFill>
                    <a:effectLst/>
                    <a:uLnTx/>
                    <a:uFillTx/>
                    <a:latin typeface="Amazon Ember" panose="020B0603020204020204" pitchFamily="34" charset="0"/>
                    <a:ea typeface="Amazon Ember" panose="020B0603020204020204" pitchFamily="34" charset="0"/>
                    <a:cs typeface="Amazon Ember" panose="020B0603020204020204" pitchFamily="34" charset="0"/>
                  </a:rPr>
                  <a:t>4. Optimize storage choices</a:t>
                </a:r>
              </a:p>
            </p:txBody>
          </p:sp>
          <p:cxnSp>
            <p:nvCxnSpPr>
              <p:cNvPr id="23" name="Straight Connector 22">
                <a:extLst>
                  <a:ext uri="{FF2B5EF4-FFF2-40B4-BE49-F238E27FC236}">
                    <a16:creationId xmlns:a16="http://schemas.microsoft.com/office/drawing/2014/main" id="{0260CAB5-8416-CB45-AFB8-B7249A6CDEEC}"/>
                  </a:ext>
                </a:extLst>
              </p:cNvPr>
              <p:cNvCxnSpPr/>
              <p:nvPr/>
            </p:nvCxnSpPr>
            <p:spPr>
              <a:xfrm>
                <a:off x="3506132" y="2133600"/>
                <a:ext cx="0" cy="213360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4" name="Group 23">
                <a:extLst>
                  <a:ext uri="{FF2B5EF4-FFF2-40B4-BE49-F238E27FC236}">
                    <a16:creationId xmlns:a16="http://schemas.microsoft.com/office/drawing/2014/main" id="{C5825ABA-EC55-9946-BBFA-55A4C33F60E9}"/>
                  </a:ext>
                </a:extLst>
              </p:cNvPr>
              <p:cNvGrpSpPr/>
              <p:nvPr/>
            </p:nvGrpSpPr>
            <p:grpSpPr>
              <a:xfrm>
                <a:off x="3299420" y="3149183"/>
                <a:ext cx="596638" cy="646331"/>
                <a:chOff x="2997997" y="3165737"/>
                <a:chExt cx="596638" cy="646331"/>
              </a:xfrm>
            </p:grpSpPr>
            <p:sp>
              <p:nvSpPr>
                <p:cNvPr id="27" name="TextBox 26">
                  <a:extLst>
                    <a:ext uri="{FF2B5EF4-FFF2-40B4-BE49-F238E27FC236}">
                      <a16:creationId xmlns:a16="http://schemas.microsoft.com/office/drawing/2014/main" id="{171C8D45-681F-804C-A5A6-14259C1F3C90}"/>
                    </a:ext>
                  </a:extLst>
                </p:cNvPr>
                <p:cNvSpPr txBox="1"/>
                <p:nvPr/>
              </p:nvSpPr>
              <p:spPr>
                <a:xfrm>
                  <a:off x="2997997" y="3165737"/>
                  <a:ext cx="59663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Amazon Ember Light"/>
                      <a:ea typeface="+mn-ea"/>
                      <a:cs typeface="+mn-cs"/>
                      <a:sym typeface="Wingdings 3" panose="05040102010807070707" pitchFamily="18" charset="2"/>
                    </a:rPr>
                    <a:t></a:t>
                  </a:r>
                  <a:endParaRPr kumimoji="0" lang="en-US" sz="3600" b="0" i="0" u="none" strike="noStrike" kern="1200" cap="none" spc="0" normalizeH="0" baseline="0" noProof="0" dirty="0">
                    <a:ln>
                      <a:noFill/>
                    </a:ln>
                    <a:solidFill>
                      <a:srgbClr val="000000"/>
                    </a:solidFill>
                    <a:effectLst/>
                    <a:uLnTx/>
                    <a:uFillTx/>
                    <a:latin typeface="Amazon Ember Light"/>
                    <a:ea typeface="+mn-ea"/>
                    <a:cs typeface="+mn-cs"/>
                  </a:endParaRPr>
                </a:p>
              </p:txBody>
            </p:sp>
            <p:sp>
              <p:nvSpPr>
                <p:cNvPr id="28" name="TextBox 27">
                  <a:extLst>
                    <a:ext uri="{FF2B5EF4-FFF2-40B4-BE49-F238E27FC236}">
                      <a16:creationId xmlns:a16="http://schemas.microsoft.com/office/drawing/2014/main" id="{FFFBB5B6-2144-5640-9EB0-07C0537B1A46}"/>
                    </a:ext>
                  </a:extLst>
                </p:cNvPr>
                <p:cNvSpPr txBox="1"/>
                <p:nvPr/>
              </p:nvSpPr>
              <p:spPr>
                <a:xfrm>
                  <a:off x="3016763" y="3224565"/>
                  <a:ext cx="50526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97D11"/>
                      </a:solidFill>
                      <a:effectLst/>
                      <a:uLnTx/>
                      <a:uFillTx/>
                      <a:latin typeface="Amazon Ember Light"/>
                      <a:ea typeface="+mn-ea"/>
                      <a:cs typeface="+mn-cs"/>
                      <a:sym typeface="Wingdings 3" panose="05040102010807070707" pitchFamily="18" charset="2"/>
                    </a:rPr>
                    <a:t></a:t>
                  </a:r>
                  <a:endParaRPr kumimoji="0" lang="en-US" sz="2800" b="0" i="0" u="none" strike="noStrike" kern="1200" cap="none" spc="0" normalizeH="0" baseline="0" noProof="0" dirty="0">
                    <a:ln>
                      <a:noFill/>
                    </a:ln>
                    <a:solidFill>
                      <a:srgbClr val="E97D11"/>
                    </a:solidFill>
                    <a:effectLst/>
                    <a:uLnTx/>
                    <a:uFillTx/>
                    <a:latin typeface="Amazon Ember Light"/>
                    <a:ea typeface="+mn-ea"/>
                    <a:cs typeface="+mn-cs"/>
                  </a:endParaRPr>
                </a:p>
              </p:txBody>
            </p:sp>
          </p:grpSp>
          <p:sp>
            <p:nvSpPr>
              <p:cNvPr id="26" name="TextBox 25">
                <a:extLst>
                  <a:ext uri="{FF2B5EF4-FFF2-40B4-BE49-F238E27FC236}">
                    <a16:creationId xmlns:a16="http://schemas.microsoft.com/office/drawing/2014/main" id="{B8546191-840E-324C-A44A-60161516B0E2}"/>
                  </a:ext>
                </a:extLst>
              </p:cNvPr>
              <p:cNvSpPr txBox="1"/>
              <p:nvPr/>
            </p:nvSpPr>
            <p:spPr>
              <a:xfrm>
                <a:off x="975607" y="1775998"/>
                <a:ext cx="135165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Pillars:</a:t>
                </a:r>
              </a:p>
            </p:txBody>
          </p:sp>
        </p:grpSp>
        <p:pic>
          <p:nvPicPr>
            <p:cNvPr id="16" name="Picture 15">
              <a:extLst>
                <a:ext uri="{FF2B5EF4-FFF2-40B4-BE49-F238E27FC236}">
                  <a16:creationId xmlns:a16="http://schemas.microsoft.com/office/drawing/2014/main" id="{F33EDD80-5DC8-1D42-B3B0-6A80B7D0BA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74523" y="3781223"/>
              <a:ext cx="1214289" cy="1214289"/>
            </a:xfrm>
            <a:prstGeom prst="rect">
              <a:avLst/>
            </a:prstGeom>
          </p:spPr>
        </p:pic>
      </p:grpSp>
    </p:spTree>
    <p:custDataLst>
      <p:tags r:id="rId1"/>
    </p:custDataLst>
    <p:extLst>
      <p:ext uri="{BB962C8B-B14F-4D97-AF65-F5344CB8AC3E}">
        <p14:creationId xmlns:p14="http://schemas.microsoft.com/office/powerpoint/2010/main" val="9918422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D331CF5-82F8-B34B-89E2-C428A018B746}"/>
              </a:ext>
            </a:extLst>
          </p:cNvPr>
          <p:cNvSpPr>
            <a:spLocks noGrp="1"/>
          </p:cNvSpPr>
          <p:nvPr>
            <p:ph type="title"/>
          </p:nvPr>
        </p:nvSpPr>
        <p:spPr/>
        <p:txBody>
          <a:bodyPr/>
          <a:lstStyle/>
          <a:p>
            <a:r>
              <a:rPr lang="en-US" dirty="0"/>
              <a:t>Measure, monitor, and improve</a:t>
            </a:r>
          </a:p>
        </p:txBody>
      </p:sp>
      <p:sp>
        <p:nvSpPr>
          <p:cNvPr id="9" name="Content Placeholder 8">
            <a:extLst>
              <a:ext uri="{FF2B5EF4-FFF2-40B4-BE49-F238E27FC236}">
                <a16:creationId xmlns:a16="http://schemas.microsoft.com/office/drawing/2014/main" id="{B51E73EE-EDC9-764B-A48E-4B5FC2754EBC}"/>
              </a:ext>
            </a:extLst>
          </p:cNvPr>
          <p:cNvSpPr>
            <a:spLocks noGrp="1"/>
          </p:cNvSpPr>
          <p:nvPr>
            <p:ph idx="1"/>
          </p:nvPr>
        </p:nvSpPr>
        <p:spPr>
          <a:xfrm>
            <a:off x="419101" y="1528175"/>
            <a:ext cx="9034272" cy="4648788"/>
          </a:xfrm>
        </p:spPr>
        <p:txBody>
          <a:bodyPr/>
          <a:lstStyle/>
          <a:p>
            <a:r>
              <a:rPr lang="en-US" sz="3200" dirty="0"/>
              <a:t>Cost optimization is an ongoing process.</a:t>
            </a:r>
          </a:p>
          <a:p>
            <a:pPr lvl="1"/>
            <a:endParaRPr lang="en-US" sz="2800" dirty="0"/>
          </a:p>
          <a:p>
            <a:r>
              <a:rPr lang="en-US" sz="3200" dirty="0"/>
              <a:t>Recommendations – </a:t>
            </a:r>
            <a:endParaRPr lang="en-US" dirty="0"/>
          </a:p>
          <a:p>
            <a:pPr lvl="1">
              <a:lnSpc>
                <a:spcPct val="150000"/>
              </a:lnSpc>
            </a:pPr>
            <a:r>
              <a:rPr lang="en-US" dirty="0"/>
              <a:t>Define and enforce </a:t>
            </a:r>
            <a:r>
              <a:rPr lang="en-US" b="1" dirty="0">
                <a:solidFill>
                  <a:schemeClr val="accent5"/>
                </a:solidFill>
              </a:rPr>
              <a:t>cost allocation tagging</a:t>
            </a:r>
            <a:r>
              <a:rPr lang="en-US" dirty="0"/>
              <a:t>.</a:t>
            </a:r>
          </a:p>
          <a:p>
            <a:pPr lvl="1">
              <a:lnSpc>
                <a:spcPct val="150000"/>
              </a:lnSpc>
            </a:pPr>
            <a:r>
              <a:rPr lang="en-US" dirty="0"/>
              <a:t>Define metrics, set targets, and review regularly.</a:t>
            </a:r>
          </a:p>
          <a:p>
            <a:pPr lvl="1">
              <a:lnSpc>
                <a:spcPct val="150000"/>
              </a:lnSpc>
            </a:pPr>
            <a:r>
              <a:rPr lang="en-US" dirty="0"/>
              <a:t>Encourage teams to </a:t>
            </a:r>
            <a:r>
              <a:rPr lang="en-US" b="1" dirty="0">
                <a:solidFill>
                  <a:schemeClr val="accent5"/>
                </a:solidFill>
              </a:rPr>
              <a:t>architect for cost</a:t>
            </a:r>
            <a:r>
              <a:rPr lang="en-US" dirty="0"/>
              <a:t>.</a:t>
            </a:r>
          </a:p>
          <a:p>
            <a:pPr lvl="1">
              <a:lnSpc>
                <a:spcPct val="150000"/>
              </a:lnSpc>
            </a:pPr>
            <a:r>
              <a:rPr lang="en-US" dirty="0"/>
              <a:t>Assign the responsibility of optimization to an individual or to a team.</a:t>
            </a:r>
          </a:p>
          <a:p>
            <a:endParaRPr lang="en-US" dirty="0"/>
          </a:p>
        </p:txBody>
      </p:sp>
      <p:sp>
        <p:nvSpPr>
          <p:cNvPr id="4" name="Slide Number Placeholder 3">
            <a:extLst>
              <a:ext uri="{FF2B5EF4-FFF2-40B4-BE49-F238E27FC236}">
                <a16:creationId xmlns:a16="http://schemas.microsoft.com/office/drawing/2014/main" id="{58D5581F-2D3F-9247-8FFD-94A14B2EC336}"/>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7" name="Footer Placeholder 6">
            <a:extLst>
              <a:ext uri="{FF2B5EF4-FFF2-40B4-BE49-F238E27FC236}">
                <a16:creationId xmlns:a16="http://schemas.microsoft.com/office/drawing/2014/main" id="{EE21A7B7-F211-AA4E-A59C-1FED88D699F8}"/>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pic>
        <p:nvPicPr>
          <p:cNvPr id="6" name="Graphic 5">
            <a:extLst>
              <a:ext uri="{FF2B5EF4-FFF2-40B4-BE49-F238E27FC236}">
                <a16:creationId xmlns:a16="http://schemas.microsoft.com/office/drawing/2014/main" id="{C183439E-E888-A44C-9408-3585D291397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01300" y="4895057"/>
            <a:ext cx="914400" cy="914400"/>
          </a:xfrm>
          <a:prstGeom prst="rect">
            <a:avLst/>
          </a:prstGeom>
        </p:spPr>
      </p:pic>
      <p:pic>
        <p:nvPicPr>
          <p:cNvPr id="11" name="Graphic 10">
            <a:extLst>
              <a:ext uri="{FF2B5EF4-FFF2-40B4-BE49-F238E27FC236}">
                <a16:creationId xmlns:a16="http://schemas.microsoft.com/office/drawing/2014/main" id="{4D628F29-173C-994C-AC74-C13B96130EAC}"/>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01300" y="2971800"/>
            <a:ext cx="914400" cy="914400"/>
          </a:xfrm>
          <a:prstGeom prst="rect">
            <a:avLst/>
          </a:prstGeom>
        </p:spPr>
      </p:pic>
      <p:pic>
        <p:nvPicPr>
          <p:cNvPr id="13" name="Graphic 12">
            <a:extLst>
              <a:ext uri="{FF2B5EF4-FFF2-40B4-BE49-F238E27FC236}">
                <a16:creationId xmlns:a16="http://schemas.microsoft.com/office/drawing/2014/main" id="{6D8F0647-90FE-944E-ACC8-D11EA24C076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05092" y="3801270"/>
            <a:ext cx="914400" cy="914400"/>
          </a:xfrm>
          <a:prstGeom prst="rect">
            <a:avLst/>
          </a:prstGeom>
        </p:spPr>
      </p:pic>
      <p:pic>
        <p:nvPicPr>
          <p:cNvPr id="17" name="Graphic 16">
            <a:extLst>
              <a:ext uri="{FF2B5EF4-FFF2-40B4-BE49-F238E27FC236}">
                <a16:creationId xmlns:a16="http://schemas.microsoft.com/office/drawing/2014/main" id="{63813077-7AD0-2F4A-BF14-B95E1AF535BC}"/>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162292" y="1425577"/>
            <a:ext cx="914400" cy="914400"/>
          </a:xfrm>
          <a:prstGeom prst="rect">
            <a:avLst/>
          </a:prstGeom>
        </p:spPr>
      </p:pic>
    </p:spTree>
    <p:custDataLst>
      <p:tags r:id="rId1"/>
    </p:custDataLst>
    <p:extLst>
      <p:ext uri="{BB962C8B-B14F-4D97-AF65-F5344CB8AC3E}">
        <p14:creationId xmlns:p14="http://schemas.microsoft.com/office/powerpoint/2010/main" val="39948963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1F0458-3057-6C4E-AA8A-F09A50D08BCB}"/>
              </a:ext>
              <a:ext uri="{C183D7F6-B498-43B3-948B-1728B52AA6E4}">
                <adec:decorative xmlns:adec="http://schemas.microsoft.com/office/drawing/2017/decorative" val="1"/>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t>Section 3 key takeaways</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FFFFFF"/>
                </a:solidFill>
                <a:effectLst/>
                <a:uLnTx/>
                <a:uFillTx/>
                <a:latin typeface="Amazon Ember Light" panose="020B0403020204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88</a:t>
            </a:fld>
            <a:endParaRPr kumimoji="0" lang="en-US" sz="900" b="0" i="0" u="none" strike="noStrike" kern="1200" cap="none" spc="0" normalizeH="0" baseline="0" noProof="0" dirty="0">
              <a:ln>
                <a:noFill/>
              </a:ln>
              <a:solidFill>
                <a:srgbClr val="FFFFFF"/>
              </a:solidFill>
              <a:effectLst/>
              <a:uLnTx/>
              <a:uFillTx/>
              <a:latin typeface="Amazon Ember Light" panose="020B0403020204020204" pitchFamily="34" charset="0"/>
            </a:endParaRP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sz="2000" b="1" dirty="0">
                <a:solidFill>
                  <a:schemeClr val="accent5"/>
                </a:solidFill>
              </a:rPr>
              <a:t>Amazon EC2 pricing models </a:t>
            </a:r>
            <a:r>
              <a:rPr lang="en-US" sz="2000" dirty="0"/>
              <a:t>include On-Demand Instances, Reserved Instances, Spot Instances, Dedicated Instances, and Dedicated Hosts.</a:t>
            </a:r>
          </a:p>
          <a:p>
            <a:pPr lvl="1"/>
            <a:endParaRPr lang="en-US" sz="1600" dirty="0"/>
          </a:p>
          <a:p>
            <a:r>
              <a:rPr lang="en-US" sz="2000" b="1" dirty="0">
                <a:solidFill>
                  <a:schemeClr val="accent5"/>
                </a:solidFill>
              </a:rPr>
              <a:t>Spot Instances </a:t>
            </a:r>
            <a:r>
              <a:rPr lang="en-US" sz="2000" dirty="0"/>
              <a:t>can be interrupted with a 2-minute notification. However, they can offer significant cost savings over On-Demand Instances.</a:t>
            </a:r>
          </a:p>
          <a:p>
            <a:pPr lvl="1"/>
            <a:endParaRPr lang="en-US" sz="1600" dirty="0"/>
          </a:p>
          <a:p>
            <a:r>
              <a:rPr lang="en-US" sz="2000" dirty="0"/>
              <a:t>The </a:t>
            </a:r>
            <a:r>
              <a:rPr lang="en-US" sz="2000" b="1" dirty="0">
                <a:solidFill>
                  <a:schemeClr val="accent5"/>
                </a:solidFill>
              </a:rPr>
              <a:t>four pillars of cost optimization</a:t>
            </a:r>
            <a:r>
              <a:rPr lang="en-US" sz="2000" dirty="0"/>
              <a:t> are:</a:t>
            </a:r>
          </a:p>
          <a:p>
            <a:pPr lvl="1"/>
            <a:r>
              <a:rPr lang="en-US" sz="1800" dirty="0"/>
              <a:t>Right size</a:t>
            </a:r>
          </a:p>
          <a:p>
            <a:pPr lvl="1"/>
            <a:r>
              <a:rPr lang="en-US" sz="1800" dirty="0"/>
              <a:t>Increase elasticity</a:t>
            </a:r>
          </a:p>
          <a:p>
            <a:pPr lvl="1"/>
            <a:r>
              <a:rPr lang="en-US" sz="1800" dirty="0"/>
              <a:t>Optimal pricing model</a:t>
            </a:r>
          </a:p>
          <a:p>
            <a:pPr lvl="1"/>
            <a:r>
              <a:rPr lang="en-US" sz="1800" dirty="0"/>
              <a:t>Optimize storage choices</a:t>
            </a:r>
          </a:p>
          <a:p>
            <a:endParaRPr lang="en-US" sz="2400" dirty="0"/>
          </a:p>
          <a:p>
            <a:endParaRPr lang="en-US" sz="2400" dirty="0"/>
          </a:p>
          <a:p>
            <a:endParaRPr lang="en-US" sz="2400" dirty="0"/>
          </a:p>
          <a:p>
            <a:endParaRPr lang="en-US" sz="2400" dirty="0"/>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Tree>
    <p:custDataLst>
      <p:tags r:id="rId1"/>
    </p:custDataLst>
    <p:extLst>
      <p:ext uri="{BB962C8B-B14F-4D97-AF65-F5344CB8AC3E}">
        <p14:creationId xmlns:p14="http://schemas.microsoft.com/office/powerpoint/2010/main" val="18199727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00DA2-703B-E14E-90C6-27DF7912CC31}"/>
              </a:ext>
            </a:extLst>
          </p:cNvPr>
          <p:cNvSpPr>
            <a:spLocks noGrp="1"/>
          </p:cNvSpPr>
          <p:nvPr>
            <p:ph type="title"/>
          </p:nvPr>
        </p:nvSpPr>
        <p:spPr/>
        <p:txBody>
          <a:bodyPr/>
          <a:lstStyle/>
          <a:p>
            <a:r>
              <a:rPr lang="en-US" sz="4000" dirty="0"/>
              <a:t>Section 4: Container services</a:t>
            </a:r>
          </a:p>
        </p:txBody>
      </p:sp>
      <p:sp>
        <p:nvSpPr>
          <p:cNvPr id="3" name="Text Placeholder 2">
            <a:extLst>
              <a:ext uri="{FF2B5EF4-FFF2-40B4-BE49-F238E27FC236}">
                <a16:creationId xmlns:a16="http://schemas.microsoft.com/office/drawing/2014/main" id="{4E10EDDC-F3E9-E34B-93D3-2FC9C08EBE93}"/>
              </a:ext>
            </a:extLst>
          </p:cNvPr>
          <p:cNvSpPr>
            <a:spLocks noGrp="1"/>
          </p:cNvSpPr>
          <p:nvPr>
            <p:ph type="body" sz="quarter" idx="10"/>
          </p:nvPr>
        </p:nvSpPr>
        <p:spPr/>
        <p:txBody>
          <a:bodyPr/>
          <a:lstStyle/>
          <a:p>
            <a:r>
              <a:rPr lang="en-US" dirty="0"/>
              <a:t>Module 6: Compute</a:t>
            </a:r>
          </a:p>
          <a:p>
            <a:endParaRPr lang="en-US" dirty="0"/>
          </a:p>
        </p:txBody>
      </p:sp>
      <p:sp>
        <p:nvSpPr>
          <p:cNvPr id="4" name="Footer Placeholder 3">
            <a:extLst>
              <a:ext uri="{FF2B5EF4-FFF2-40B4-BE49-F238E27FC236}">
                <a16:creationId xmlns:a16="http://schemas.microsoft.com/office/drawing/2014/main" id="{38A44512-A355-8249-A4CE-313E74E2B17B}"/>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FFFFFF"/>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1889108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770FD-8210-0C45-A96D-1A8A5B39F061}"/>
              </a:ext>
            </a:extLst>
          </p:cNvPr>
          <p:cNvSpPr>
            <a:spLocks noGrp="1"/>
          </p:cNvSpPr>
          <p:nvPr>
            <p:ph type="title"/>
          </p:nvPr>
        </p:nvSpPr>
        <p:spPr/>
        <p:txBody>
          <a:bodyPr/>
          <a:lstStyle/>
          <a:p>
            <a:r>
              <a:rPr lang="en-US" dirty="0"/>
              <a:t>Virtualization</a:t>
            </a:r>
          </a:p>
        </p:txBody>
      </p:sp>
      <p:sp>
        <p:nvSpPr>
          <p:cNvPr id="3" name="Content Placeholder 2">
            <a:extLst>
              <a:ext uri="{FF2B5EF4-FFF2-40B4-BE49-F238E27FC236}">
                <a16:creationId xmlns:a16="http://schemas.microsoft.com/office/drawing/2014/main" id="{016A9625-D9B1-CB4E-879E-95B46FB210CE}"/>
              </a:ext>
            </a:extLst>
          </p:cNvPr>
          <p:cNvSpPr>
            <a:spLocks noGrp="1"/>
          </p:cNvSpPr>
          <p:nvPr>
            <p:ph idx="1"/>
          </p:nvPr>
        </p:nvSpPr>
        <p:spPr>
          <a:xfrm>
            <a:off x="838200" y="1588119"/>
            <a:ext cx="11037125" cy="4351338"/>
          </a:xfrm>
        </p:spPr>
        <p:txBody>
          <a:bodyPr/>
          <a:lstStyle/>
          <a:p>
            <a:r>
              <a:rPr lang="en-US" dirty="0"/>
              <a:t>The term virtualization is defined as creating virtual (rather than actual) versions of something. </a:t>
            </a:r>
          </a:p>
          <a:p>
            <a:endParaRPr lang="en-US" dirty="0"/>
          </a:p>
          <a:p>
            <a:r>
              <a:rPr lang="en-US" dirty="0"/>
              <a:t>In computer jargon, it means creating virtual environments where “computers” can operate</a:t>
            </a:r>
          </a:p>
          <a:p>
            <a:endParaRPr lang="en-US" dirty="0"/>
          </a:p>
          <a:p>
            <a:r>
              <a:rPr lang="en-US" dirty="0"/>
              <a:t>When virtualization is used, there is not necessarily one-to-one relationship between physical server a logical (or virtual) server or services:</a:t>
            </a:r>
          </a:p>
          <a:p>
            <a:pPr lvl="1"/>
            <a:r>
              <a:rPr lang="en-US" dirty="0"/>
              <a:t>one physical server that virtually hosts cloud services for a dozen companies, or </a:t>
            </a:r>
          </a:p>
          <a:p>
            <a:pPr lvl="1"/>
            <a:r>
              <a:rPr lang="en-US" dirty="0"/>
              <a:t>several physical servers working together as one logical server</a:t>
            </a:r>
          </a:p>
          <a:p>
            <a:pPr lvl="1"/>
            <a:endParaRPr lang="en-US" dirty="0"/>
          </a:p>
          <a:p>
            <a:endParaRPr lang="en-US" dirty="0"/>
          </a:p>
          <a:p>
            <a:pPr lvl="1"/>
            <a:endParaRPr lang="en-US" dirty="0"/>
          </a:p>
        </p:txBody>
      </p:sp>
      <p:sp>
        <p:nvSpPr>
          <p:cNvPr id="4" name="Footer Placeholder 3">
            <a:extLst>
              <a:ext uri="{FF2B5EF4-FFF2-40B4-BE49-F238E27FC236}">
                <a16:creationId xmlns:a16="http://schemas.microsoft.com/office/drawing/2014/main" id="{BCBCD23F-E3E5-6340-90B3-2445F8D8210E}"/>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65FBC964-2E84-B04B-A0A1-07327D28BFCC}"/>
              </a:ext>
            </a:extLst>
          </p:cNvPr>
          <p:cNvSpPr>
            <a:spLocks noGrp="1"/>
          </p:cNvSpPr>
          <p:nvPr>
            <p:ph type="sldNum" sz="quarter" idx="12"/>
          </p:nvPr>
        </p:nvSpPr>
        <p:spPr/>
        <p:txBody>
          <a:bodyPr/>
          <a:lstStyle/>
          <a:p>
            <a:fld id="{282CF0B9-EE7B-6F44-881A-1A8450A68866}" type="slidenum">
              <a:rPr lang="en-US" smtClean="0"/>
              <a:t>9</a:t>
            </a:fld>
            <a:endParaRPr lang="en-US"/>
          </a:p>
        </p:txBody>
      </p:sp>
    </p:spTree>
    <p:extLst>
      <p:ext uri="{BB962C8B-B14F-4D97-AF65-F5344CB8AC3E}">
        <p14:creationId xmlns:p14="http://schemas.microsoft.com/office/powerpoint/2010/main" val="21354699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8A6BB-4417-ED43-AF04-90BB79A1C81C}"/>
              </a:ext>
            </a:extLst>
          </p:cNvPr>
          <p:cNvSpPr>
            <a:spLocks noGrp="1"/>
          </p:cNvSpPr>
          <p:nvPr>
            <p:ph type="title"/>
          </p:nvPr>
        </p:nvSpPr>
        <p:spPr/>
        <p:txBody>
          <a:bodyPr/>
          <a:lstStyle/>
          <a:p>
            <a:r>
              <a:rPr lang="en-US" dirty="0"/>
              <a:t>Container basics</a:t>
            </a:r>
          </a:p>
        </p:txBody>
      </p:sp>
      <p:sp>
        <p:nvSpPr>
          <p:cNvPr id="3" name="Content Placeholder 2">
            <a:extLst>
              <a:ext uri="{FF2B5EF4-FFF2-40B4-BE49-F238E27FC236}">
                <a16:creationId xmlns:a16="http://schemas.microsoft.com/office/drawing/2014/main" id="{285CE2C5-E15C-0047-AB42-1A82EBF78137}"/>
              </a:ext>
            </a:extLst>
          </p:cNvPr>
          <p:cNvSpPr>
            <a:spLocks noGrp="1"/>
          </p:cNvSpPr>
          <p:nvPr>
            <p:ph idx="1"/>
          </p:nvPr>
        </p:nvSpPr>
        <p:spPr>
          <a:xfrm>
            <a:off x="419100" y="1528175"/>
            <a:ext cx="6438900" cy="4648788"/>
          </a:xfrm>
        </p:spPr>
        <p:txBody>
          <a:bodyPr/>
          <a:lstStyle/>
          <a:p>
            <a:r>
              <a:rPr lang="en-US" sz="3200" b="1" dirty="0">
                <a:solidFill>
                  <a:schemeClr val="accent5"/>
                </a:solidFill>
                <a:latin typeface="+mn-lt"/>
              </a:rPr>
              <a:t>Containers</a:t>
            </a:r>
            <a:r>
              <a:rPr lang="en-US" sz="3200" dirty="0">
                <a:latin typeface="+mn-lt"/>
              </a:rPr>
              <a:t> are a method of </a:t>
            </a:r>
            <a:r>
              <a:rPr lang="en-US" sz="3200" dirty="0">
                <a:solidFill>
                  <a:schemeClr val="accent6"/>
                </a:solidFill>
                <a:latin typeface="+mn-lt"/>
              </a:rPr>
              <a:t>operating system virtualization.</a:t>
            </a:r>
          </a:p>
          <a:p>
            <a:pPr lvl="1"/>
            <a:endParaRPr lang="en-US" sz="1600" dirty="0">
              <a:solidFill>
                <a:schemeClr val="accent6"/>
              </a:solidFill>
              <a:latin typeface="Calibri" panose="020F0502020204030204" pitchFamily="34" charset="0"/>
            </a:endParaRPr>
          </a:p>
          <a:p>
            <a:r>
              <a:rPr lang="en-US" sz="3200" dirty="0">
                <a:latin typeface="+mn-lt"/>
              </a:rPr>
              <a:t>Benefits – </a:t>
            </a:r>
          </a:p>
          <a:p>
            <a:pPr lvl="1"/>
            <a:r>
              <a:rPr lang="en-US" dirty="0">
                <a:latin typeface="+mn-lt"/>
              </a:rPr>
              <a:t>Repeatable.</a:t>
            </a:r>
          </a:p>
          <a:p>
            <a:pPr lvl="1"/>
            <a:r>
              <a:rPr lang="en-US" dirty="0">
                <a:latin typeface="+mn-lt"/>
              </a:rPr>
              <a:t>Self-contained execution environments.</a:t>
            </a:r>
          </a:p>
          <a:p>
            <a:pPr lvl="1"/>
            <a:r>
              <a:rPr lang="en-US" dirty="0">
                <a:latin typeface="+mn-lt"/>
              </a:rPr>
              <a:t>Software runs the same in different environments.</a:t>
            </a:r>
            <a:endParaRPr lang="en-US" dirty="0">
              <a:latin typeface="+mn-lt"/>
              <a:sym typeface="Wingdings" pitchFamily="2" charset="2"/>
            </a:endParaRPr>
          </a:p>
          <a:p>
            <a:pPr lvl="2"/>
            <a:r>
              <a:rPr lang="en-US" dirty="0">
                <a:latin typeface="+mn-lt"/>
                <a:sym typeface="Wingdings" pitchFamily="2" charset="2"/>
              </a:rPr>
              <a:t>Developer's laptop, test, production.</a:t>
            </a:r>
            <a:endParaRPr lang="en-US" dirty="0">
              <a:latin typeface="+mn-lt"/>
            </a:endParaRPr>
          </a:p>
          <a:p>
            <a:pPr lvl="1"/>
            <a:r>
              <a:rPr lang="en-US" dirty="0">
                <a:latin typeface="+mn-lt"/>
              </a:rPr>
              <a:t>Faster to launch and stop or terminate than virtual machines</a:t>
            </a:r>
            <a:endParaRPr lang="en-US" sz="2800" dirty="0">
              <a:latin typeface="+mn-lt"/>
            </a:endParaRPr>
          </a:p>
          <a:p>
            <a:pPr lvl="1"/>
            <a:endParaRPr lang="en-US" sz="2800" dirty="0">
              <a:latin typeface="Calibri" panose="020F0502020204030204" pitchFamily="34" charset="0"/>
            </a:endParaRPr>
          </a:p>
        </p:txBody>
      </p:sp>
      <p:grpSp>
        <p:nvGrpSpPr>
          <p:cNvPr id="41" name="Group 40" descr="box labeled &quot;your container&quot; that contains &quot;your application&quot; with three items: dependencies, configurations, and &quot;hooks into the OS.&quot;">
            <a:extLst>
              <a:ext uri="{FF2B5EF4-FFF2-40B4-BE49-F238E27FC236}">
                <a16:creationId xmlns:a16="http://schemas.microsoft.com/office/drawing/2014/main" id="{1549DF6E-4BCA-464A-8D2C-3AEE49094965}"/>
              </a:ext>
              <a:ext uri="{C183D7F6-B498-43B3-948B-1728B52AA6E4}">
                <adec:decorative xmlns:adec="http://schemas.microsoft.com/office/drawing/2017/decorative" val="0"/>
              </a:ext>
            </a:extLst>
          </p:cNvPr>
          <p:cNvGrpSpPr/>
          <p:nvPr/>
        </p:nvGrpSpPr>
        <p:grpSpPr>
          <a:xfrm>
            <a:off x="7354514" y="1821262"/>
            <a:ext cx="2999855" cy="4062614"/>
            <a:chOff x="1611153" y="1765760"/>
            <a:chExt cx="2999855" cy="4062614"/>
          </a:xfrm>
        </p:grpSpPr>
        <p:grpSp>
          <p:nvGrpSpPr>
            <p:cNvPr id="17" name="Group 16">
              <a:extLst>
                <a:ext uri="{FF2B5EF4-FFF2-40B4-BE49-F238E27FC236}">
                  <a16:creationId xmlns:a16="http://schemas.microsoft.com/office/drawing/2014/main" id="{E22B5105-B1EA-A046-A5AC-D17070FF0080}"/>
                </a:ext>
              </a:extLst>
            </p:cNvPr>
            <p:cNvGrpSpPr/>
            <p:nvPr/>
          </p:nvGrpSpPr>
          <p:grpSpPr>
            <a:xfrm>
              <a:off x="1611153" y="2557789"/>
              <a:ext cx="2999855" cy="3270585"/>
              <a:chOff x="4241305" y="1793290"/>
              <a:chExt cx="2999855" cy="3270585"/>
            </a:xfrm>
          </p:grpSpPr>
          <p:sp>
            <p:nvSpPr>
              <p:cNvPr id="5" name="Rectangle 4">
                <a:extLst>
                  <a:ext uri="{FF2B5EF4-FFF2-40B4-BE49-F238E27FC236}">
                    <a16:creationId xmlns:a16="http://schemas.microsoft.com/office/drawing/2014/main" id="{F119C94F-CCCE-7A4E-A494-BC7D01619FFF}"/>
                  </a:ext>
                </a:extLst>
              </p:cNvPr>
              <p:cNvSpPr/>
              <p:nvPr/>
            </p:nvSpPr>
            <p:spPr>
              <a:xfrm>
                <a:off x="4365746" y="1793290"/>
                <a:ext cx="2758190" cy="3270585"/>
              </a:xfrm>
              <a:prstGeom prst="rect">
                <a:avLst/>
              </a:prstGeom>
              <a:solidFill>
                <a:schemeClr val="accent4">
                  <a:lumMod val="20000"/>
                  <a:lumOff val="80000"/>
                </a:schemeClr>
              </a:solid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6" name="TextBox 5">
                <a:extLst>
                  <a:ext uri="{FF2B5EF4-FFF2-40B4-BE49-F238E27FC236}">
                    <a16:creationId xmlns:a16="http://schemas.microsoft.com/office/drawing/2014/main" id="{3E679110-C668-AA40-8F02-A8B72711A3F0}"/>
                  </a:ext>
                </a:extLst>
              </p:cNvPr>
              <p:cNvSpPr txBox="1"/>
              <p:nvPr/>
            </p:nvSpPr>
            <p:spPr>
              <a:xfrm>
                <a:off x="4241305" y="1903395"/>
                <a:ext cx="299985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Your application</a:t>
                </a:r>
              </a:p>
            </p:txBody>
          </p:sp>
          <p:sp>
            <p:nvSpPr>
              <p:cNvPr id="7" name="TextBox 6">
                <a:extLst>
                  <a:ext uri="{FF2B5EF4-FFF2-40B4-BE49-F238E27FC236}">
                    <a16:creationId xmlns:a16="http://schemas.microsoft.com/office/drawing/2014/main" id="{5623975A-CE68-E342-ADC3-732FFF5C5BDA}"/>
                  </a:ext>
                </a:extLst>
              </p:cNvPr>
              <p:cNvSpPr txBox="1"/>
              <p:nvPr/>
            </p:nvSpPr>
            <p:spPr>
              <a:xfrm>
                <a:off x="5366760" y="2799077"/>
                <a:ext cx="163974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Dependencies</a:t>
                </a:r>
              </a:p>
            </p:txBody>
          </p:sp>
          <p:sp>
            <p:nvSpPr>
              <p:cNvPr id="9" name="TextBox 8">
                <a:extLst>
                  <a:ext uri="{FF2B5EF4-FFF2-40B4-BE49-F238E27FC236}">
                    <a16:creationId xmlns:a16="http://schemas.microsoft.com/office/drawing/2014/main" id="{03E0855B-FEA3-F64D-94B2-7A39EB9227B4}"/>
                  </a:ext>
                </a:extLst>
              </p:cNvPr>
              <p:cNvSpPr txBox="1"/>
              <p:nvPr/>
            </p:nvSpPr>
            <p:spPr>
              <a:xfrm>
                <a:off x="5366759" y="3588405"/>
                <a:ext cx="17535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Configurations</a:t>
                </a:r>
              </a:p>
            </p:txBody>
          </p:sp>
          <p:sp>
            <p:nvSpPr>
              <p:cNvPr id="10" name="TextBox 9">
                <a:extLst>
                  <a:ext uri="{FF2B5EF4-FFF2-40B4-BE49-F238E27FC236}">
                    <a16:creationId xmlns:a16="http://schemas.microsoft.com/office/drawing/2014/main" id="{9A4E2A04-627E-B041-8F54-B6E36AA50A95}"/>
                  </a:ext>
                </a:extLst>
              </p:cNvPr>
              <p:cNvSpPr txBox="1"/>
              <p:nvPr/>
            </p:nvSpPr>
            <p:spPr>
              <a:xfrm>
                <a:off x="5366759" y="4374053"/>
                <a:ext cx="17535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Hooks into OS</a:t>
                </a:r>
              </a:p>
            </p:txBody>
          </p:sp>
          <p:pic>
            <p:nvPicPr>
              <p:cNvPr id="12" name="Picture 11">
                <a:extLst>
                  <a:ext uri="{FF2B5EF4-FFF2-40B4-BE49-F238E27FC236}">
                    <a16:creationId xmlns:a16="http://schemas.microsoft.com/office/drawing/2014/main" id="{9639BAAE-0A49-3742-940E-9F6ABB02A3F1}"/>
                  </a:ext>
                </a:extLst>
              </p:cNvPr>
              <p:cNvPicPr>
                <a:picLocks noChangeAspect="1"/>
              </p:cNvPicPr>
              <p:nvPr/>
            </p:nvPicPr>
            <p:blipFill>
              <a:blip r:embed="rId4"/>
              <a:stretch>
                <a:fillRect/>
              </a:stretch>
            </p:blipFill>
            <p:spPr>
              <a:xfrm>
                <a:off x="4503992" y="2549901"/>
                <a:ext cx="862767" cy="862767"/>
              </a:xfrm>
              <a:prstGeom prst="rect">
                <a:avLst/>
              </a:prstGeom>
            </p:spPr>
          </p:pic>
          <p:pic>
            <p:nvPicPr>
              <p:cNvPr id="14" name="Picture 13">
                <a:extLst>
                  <a:ext uri="{FF2B5EF4-FFF2-40B4-BE49-F238E27FC236}">
                    <a16:creationId xmlns:a16="http://schemas.microsoft.com/office/drawing/2014/main" id="{97575240-0E79-C94B-972F-1A9BF71E68DA}"/>
                  </a:ext>
                </a:extLst>
              </p:cNvPr>
              <p:cNvPicPr>
                <a:picLocks noChangeAspect="1"/>
              </p:cNvPicPr>
              <p:nvPr/>
            </p:nvPicPr>
            <p:blipFill>
              <a:blip r:embed="rId5"/>
              <a:stretch>
                <a:fillRect/>
              </a:stretch>
            </p:blipFill>
            <p:spPr>
              <a:xfrm>
                <a:off x="4567060" y="4190406"/>
                <a:ext cx="736627" cy="736627"/>
              </a:xfrm>
              <a:prstGeom prst="rect">
                <a:avLst/>
              </a:prstGeom>
            </p:spPr>
          </p:pic>
          <p:pic>
            <p:nvPicPr>
              <p:cNvPr id="16" name="Picture 15">
                <a:extLst>
                  <a:ext uri="{FF2B5EF4-FFF2-40B4-BE49-F238E27FC236}">
                    <a16:creationId xmlns:a16="http://schemas.microsoft.com/office/drawing/2014/main" id="{528999A6-C588-624B-8E27-D3D432A3DC61}"/>
                  </a:ext>
                </a:extLst>
              </p:cNvPr>
              <p:cNvPicPr>
                <a:picLocks noChangeAspect="1"/>
              </p:cNvPicPr>
              <p:nvPr/>
            </p:nvPicPr>
            <p:blipFill>
              <a:blip r:embed="rId6"/>
              <a:stretch>
                <a:fillRect/>
              </a:stretch>
            </p:blipFill>
            <p:spPr>
              <a:xfrm>
                <a:off x="4633736" y="3471433"/>
                <a:ext cx="603277" cy="603277"/>
              </a:xfrm>
              <a:prstGeom prst="rect">
                <a:avLst/>
              </a:prstGeom>
            </p:spPr>
          </p:pic>
        </p:grpSp>
        <p:sp>
          <p:nvSpPr>
            <p:cNvPr id="18" name="Rectangle 17">
              <a:extLst>
                <a:ext uri="{FF2B5EF4-FFF2-40B4-BE49-F238E27FC236}">
                  <a16:creationId xmlns:a16="http://schemas.microsoft.com/office/drawing/2014/main" id="{1FD166AA-ED25-D440-A621-8C5FE43CE191}"/>
                </a:ext>
              </a:extLst>
            </p:cNvPr>
            <p:cNvSpPr/>
            <p:nvPr/>
          </p:nvSpPr>
          <p:spPr>
            <a:xfrm>
              <a:off x="2016068" y="1765760"/>
              <a:ext cx="2190023" cy="43088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000000">
                      <a:lumMod val="85000"/>
                      <a:lumOff val="15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Your Container</a:t>
              </a:r>
            </a:p>
          </p:txBody>
        </p:sp>
      </p:grpSp>
      <p:sp>
        <p:nvSpPr>
          <p:cNvPr id="4" name="Footer Placeholder 3">
            <a:extLst>
              <a:ext uri="{FF2B5EF4-FFF2-40B4-BE49-F238E27FC236}">
                <a16:creationId xmlns:a16="http://schemas.microsoft.com/office/drawing/2014/main" id="{380F3632-7A85-9D43-9641-783A599DCFD4}"/>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8" name="Slide Number Placeholder 7">
            <a:extLst>
              <a:ext uri="{FF2B5EF4-FFF2-40B4-BE49-F238E27FC236}">
                <a16:creationId xmlns:a16="http://schemas.microsoft.com/office/drawing/2014/main" id="{01834180-F618-ED4E-BBE5-8A57D0AD8F52}"/>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4538523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49E13-D4B8-CA44-8DE5-B78E83E43D6B}"/>
              </a:ext>
            </a:extLst>
          </p:cNvPr>
          <p:cNvSpPr>
            <a:spLocks noGrp="1"/>
          </p:cNvSpPr>
          <p:nvPr>
            <p:ph type="title"/>
          </p:nvPr>
        </p:nvSpPr>
        <p:spPr/>
        <p:txBody>
          <a:bodyPr/>
          <a:lstStyle/>
          <a:p>
            <a:r>
              <a:rPr lang="en-US" dirty="0"/>
              <a:t>What is Docker?</a:t>
            </a:r>
          </a:p>
        </p:txBody>
      </p:sp>
      <p:sp>
        <p:nvSpPr>
          <p:cNvPr id="3" name="Content Placeholder 2">
            <a:extLst>
              <a:ext uri="{FF2B5EF4-FFF2-40B4-BE49-F238E27FC236}">
                <a16:creationId xmlns:a16="http://schemas.microsoft.com/office/drawing/2014/main" id="{8D4F93DC-1DC2-574A-9C35-275989D9DBC8}"/>
              </a:ext>
            </a:extLst>
          </p:cNvPr>
          <p:cNvSpPr>
            <a:spLocks noGrp="1"/>
          </p:cNvSpPr>
          <p:nvPr>
            <p:ph idx="1"/>
          </p:nvPr>
        </p:nvSpPr>
        <p:spPr/>
        <p:txBody>
          <a:bodyPr/>
          <a:lstStyle/>
          <a:p>
            <a:r>
              <a:rPr lang="en-US" b="1" dirty="0">
                <a:solidFill>
                  <a:schemeClr val="accent5"/>
                </a:solidFill>
              </a:rPr>
              <a:t>Docker</a:t>
            </a:r>
            <a:r>
              <a:rPr lang="en-US" dirty="0"/>
              <a:t> is a software platform that enables you to build, test, and deploy applications quickly.</a:t>
            </a:r>
          </a:p>
          <a:p>
            <a:r>
              <a:rPr lang="en-US" dirty="0"/>
              <a:t>You run containers on Docker.</a:t>
            </a:r>
          </a:p>
          <a:p>
            <a:pPr lvl="1"/>
            <a:r>
              <a:rPr lang="en-US" dirty="0"/>
              <a:t>Containers are created from a template called an </a:t>
            </a:r>
            <a:r>
              <a:rPr lang="en-US" i="1" dirty="0"/>
              <a:t>image</a:t>
            </a:r>
            <a:r>
              <a:rPr lang="en-US" dirty="0"/>
              <a:t>.</a:t>
            </a:r>
          </a:p>
          <a:p>
            <a:r>
              <a:rPr lang="en-US" dirty="0"/>
              <a:t>A</a:t>
            </a:r>
            <a:r>
              <a:rPr lang="en-US" b="1" dirty="0">
                <a:solidFill>
                  <a:schemeClr val="accent5"/>
                </a:solidFill>
              </a:rPr>
              <a:t> container</a:t>
            </a:r>
            <a:r>
              <a:rPr lang="en-US" dirty="0"/>
              <a:t> has everything a software application needs to run.</a:t>
            </a:r>
          </a:p>
        </p:txBody>
      </p:sp>
      <p:sp>
        <p:nvSpPr>
          <p:cNvPr id="4" name="Slide Number Placeholder 3">
            <a:extLst>
              <a:ext uri="{FF2B5EF4-FFF2-40B4-BE49-F238E27FC236}">
                <a16:creationId xmlns:a16="http://schemas.microsoft.com/office/drawing/2014/main" id="{DFBB6CA0-264C-A045-A75E-D8A1B0994D56}"/>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6" name="Footer Placeholder 5">
            <a:extLst>
              <a:ext uri="{FF2B5EF4-FFF2-40B4-BE49-F238E27FC236}">
                <a16:creationId xmlns:a16="http://schemas.microsoft.com/office/drawing/2014/main" id="{07165FF4-94EC-0144-B4F0-0C1CB10DD48B}"/>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graphicFrame>
        <p:nvGraphicFramePr>
          <p:cNvPr id="10" name="Diagram 9" descr="graphic that shows that containers have everything the software needs to run: libraries, system tools, code, and runtime.">
            <a:extLst>
              <a:ext uri="{FF2B5EF4-FFF2-40B4-BE49-F238E27FC236}">
                <a16:creationId xmlns:a16="http://schemas.microsoft.com/office/drawing/2014/main" id="{AD5713F4-A7E1-C442-90AD-C1FA3C079D50}"/>
              </a:ext>
            </a:extLst>
          </p:cNvPr>
          <p:cNvGraphicFramePr/>
          <p:nvPr/>
        </p:nvGraphicFramePr>
        <p:xfrm>
          <a:off x="6955865" y="2906223"/>
          <a:ext cx="4147668" cy="26621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TextBox 10">
            <a:extLst>
              <a:ext uri="{FF2B5EF4-FFF2-40B4-BE49-F238E27FC236}">
                <a16:creationId xmlns:a16="http://schemas.microsoft.com/office/drawing/2014/main" id="{0E4A1F21-03DC-5A45-B0C6-280454B33198}"/>
              </a:ext>
              <a:ext uri="{C183D7F6-B498-43B3-948B-1728B52AA6E4}">
                <adec:decorative xmlns:adec="http://schemas.microsoft.com/office/drawing/2017/decorative" val="1"/>
              </a:ext>
            </a:extLst>
          </p:cNvPr>
          <p:cNvSpPr txBox="1"/>
          <p:nvPr/>
        </p:nvSpPr>
        <p:spPr>
          <a:xfrm>
            <a:off x="8273048" y="2030631"/>
            <a:ext cx="151330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mn-ea"/>
                <a:cs typeface="+mn-cs"/>
              </a:rPr>
              <a:t>Container</a:t>
            </a:r>
          </a:p>
        </p:txBody>
      </p:sp>
      <p:pic>
        <p:nvPicPr>
          <p:cNvPr id="12" name="Graphic 11">
            <a:extLst>
              <a:ext uri="{FF2B5EF4-FFF2-40B4-BE49-F238E27FC236}">
                <a16:creationId xmlns:a16="http://schemas.microsoft.com/office/drawing/2014/main" id="{DE351325-B995-B642-8A6A-F4A2F3BC4448}"/>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9028" y="1289605"/>
            <a:ext cx="741343" cy="741343"/>
          </a:xfrm>
          <a:prstGeom prst="rect">
            <a:avLst/>
          </a:prstGeom>
        </p:spPr>
      </p:pic>
    </p:spTree>
    <p:custDataLst>
      <p:tags r:id="rId1"/>
    </p:custDataLst>
    <p:extLst>
      <p:ext uri="{BB962C8B-B14F-4D97-AF65-F5344CB8AC3E}">
        <p14:creationId xmlns:p14="http://schemas.microsoft.com/office/powerpoint/2010/main" val="21822183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13D16-E9DF-7041-90AF-13129C0F2779}"/>
              </a:ext>
            </a:extLst>
          </p:cNvPr>
          <p:cNvSpPr>
            <a:spLocks noGrp="1"/>
          </p:cNvSpPr>
          <p:nvPr>
            <p:ph type="title"/>
          </p:nvPr>
        </p:nvSpPr>
        <p:spPr/>
        <p:txBody>
          <a:bodyPr/>
          <a:lstStyle/>
          <a:p>
            <a:r>
              <a:rPr lang="en-US" dirty="0"/>
              <a:t>Containers versus virtual machines</a:t>
            </a:r>
          </a:p>
        </p:txBody>
      </p:sp>
      <p:sp>
        <p:nvSpPr>
          <p:cNvPr id="32" name="TextBox 31">
            <a:extLst>
              <a:ext uri="{FF2B5EF4-FFF2-40B4-BE49-F238E27FC236}">
                <a16:creationId xmlns:a16="http://schemas.microsoft.com/office/drawing/2014/main" id="{EFF32382-2E2C-9645-9DFD-0F4CC93892D3}"/>
              </a:ext>
            </a:extLst>
          </p:cNvPr>
          <p:cNvSpPr txBox="1"/>
          <p:nvPr/>
        </p:nvSpPr>
        <p:spPr>
          <a:xfrm>
            <a:off x="5459409" y="1144739"/>
            <a:ext cx="5109092" cy="369332"/>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617E6"/>
                </a:solidFill>
                <a:effectLst/>
                <a:uLnTx/>
                <a:uFillTx/>
                <a:latin typeface="Amazon Ember" panose="020B0603020204020204" pitchFamily="34" charset="0"/>
                <a:ea typeface="Amazon Ember" panose="020B0603020204020204" pitchFamily="34" charset="0"/>
                <a:cs typeface="Amazon Ember" panose="020B0603020204020204" pitchFamily="34" charset="0"/>
              </a:rPr>
              <a:t>Three virtual machines</a:t>
            </a:r>
            <a:r>
              <a:rPr kumimoji="0" lang="en-US" sz="1800" b="0" i="0" u="none" strike="noStrike" kern="1200" cap="none" spc="0" normalizeH="0" baseline="0" noProof="0" dirty="0">
                <a:ln>
                  <a:noFill/>
                </a:ln>
                <a:solidFill>
                  <a:srgbClr val="E617E6"/>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800" b="0" i="0" u="none" strike="noStrike" kern="1200" cap="none" spc="0" normalizeH="0" baseline="0" noProof="0" dirty="0">
                <a:ln>
                  <a:noFill/>
                </a:ln>
                <a:solidFill>
                  <a:srgbClr val="000000">
                    <a:lumMod val="85000"/>
                    <a:lumOff val="15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on three EC2 instances</a:t>
            </a:r>
          </a:p>
        </p:txBody>
      </p:sp>
      <p:grpSp>
        <p:nvGrpSpPr>
          <p:cNvPr id="4" name="Group 3" descr="complicated diagram that contracts how virtual machines run, each one hosting a single app in isolation from each other, vs how multiple containers, each hosting an isolated app, can run on a single VM, thanks to Docker features.">
            <a:extLst>
              <a:ext uri="{FF2B5EF4-FFF2-40B4-BE49-F238E27FC236}">
                <a16:creationId xmlns:a16="http://schemas.microsoft.com/office/drawing/2014/main" id="{5B491F9C-B05D-1045-BB6E-8B3F7409E481}"/>
              </a:ext>
            </a:extLst>
          </p:cNvPr>
          <p:cNvGrpSpPr/>
          <p:nvPr/>
        </p:nvGrpSpPr>
        <p:grpSpPr>
          <a:xfrm>
            <a:off x="272945" y="1384374"/>
            <a:ext cx="11919055" cy="5014128"/>
            <a:chOff x="272945" y="1384374"/>
            <a:chExt cx="11919055" cy="5014128"/>
          </a:xfrm>
        </p:grpSpPr>
        <p:sp>
          <p:nvSpPr>
            <p:cNvPr id="9" name="TextBox 8">
              <a:extLst>
                <a:ext uri="{FF2B5EF4-FFF2-40B4-BE49-F238E27FC236}">
                  <a16:creationId xmlns:a16="http://schemas.microsoft.com/office/drawing/2014/main" id="{F4A0FEAC-F66C-0645-86B3-9AB7E576228F}"/>
                </a:ext>
              </a:extLst>
            </p:cNvPr>
            <p:cNvSpPr txBox="1"/>
            <p:nvPr/>
          </p:nvSpPr>
          <p:spPr>
            <a:xfrm>
              <a:off x="8779631" y="1861325"/>
              <a:ext cx="136328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mazon Ember" charset="0"/>
                  <a:ea typeface="Amazon Ember" charset="0"/>
                  <a:cs typeface="Amazon Ember" charset="0"/>
                </a:rPr>
                <a:t>Container</a:t>
              </a:r>
            </a:p>
          </p:txBody>
        </p:sp>
        <p:sp>
          <p:nvSpPr>
            <p:cNvPr id="10" name="Rounded Rectangle 9">
              <a:extLst>
                <a:ext uri="{FF2B5EF4-FFF2-40B4-BE49-F238E27FC236}">
                  <a16:creationId xmlns:a16="http://schemas.microsoft.com/office/drawing/2014/main" id="{F8AD7C8D-BAED-604A-94CC-F1F8C72B6B42}"/>
                </a:ext>
              </a:extLst>
            </p:cNvPr>
            <p:cNvSpPr/>
            <p:nvPr/>
          </p:nvSpPr>
          <p:spPr>
            <a:xfrm>
              <a:off x="419101" y="5957436"/>
              <a:ext cx="9989819" cy="441066"/>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Physical server</a:t>
              </a:r>
            </a:p>
          </p:txBody>
        </p:sp>
        <p:sp>
          <p:nvSpPr>
            <p:cNvPr id="11" name="Rounded Rectangle 10">
              <a:extLst>
                <a:ext uri="{FF2B5EF4-FFF2-40B4-BE49-F238E27FC236}">
                  <a16:creationId xmlns:a16="http://schemas.microsoft.com/office/drawing/2014/main" id="{6902F3B7-CDC8-7B48-9C8A-0040C8ED8920}"/>
                </a:ext>
              </a:extLst>
            </p:cNvPr>
            <p:cNvSpPr/>
            <p:nvPr/>
          </p:nvSpPr>
          <p:spPr>
            <a:xfrm>
              <a:off x="419101" y="5478447"/>
              <a:ext cx="9989819" cy="39731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charset="0"/>
                  <a:ea typeface="Amazon Ember" charset="0"/>
                  <a:cs typeface="Amazon Ember" charset="0"/>
                </a:rPr>
                <a:t>Host operating system</a:t>
              </a:r>
              <a:endParaRPr kumimoji="0" lang="en-US" sz="1800" b="0" i="0" u="none" strike="noStrike" kern="1200" cap="none" spc="0" normalizeH="0" baseline="0" noProof="0" dirty="0">
                <a:ln>
                  <a:noFill/>
                </a:ln>
                <a:solidFill>
                  <a:srgbClr val="000000"/>
                </a:solidFill>
                <a:effectLst/>
                <a:uLnTx/>
                <a:uFillTx/>
                <a:latin typeface="Amazon Ember Light"/>
                <a:ea typeface="+mn-ea"/>
                <a:cs typeface="+mn-cs"/>
              </a:endParaRPr>
            </a:p>
          </p:txBody>
        </p:sp>
        <p:sp>
          <p:nvSpPr>
            <p:cNvPr id="12" name="Rounded Rectangle 11">
              <a:extLst>
                <a:ext uri="{FF2B5EF4-FFF2-40B4-BE49-F238E27FC236}">
                  <a16:creationId xmlns:a16="http://schemas.microsoft.com/office/drawing/2014/main" id="{55B8CC38-627A-5C41-AF85-F2C677F856A8}"/>
                </a:ext>
              </a:extLst>
            </p:cNvPr>
            <p:cNvSpPr/>
            <p:nvPr/>
          </p:nvSpPr>
          <p:spPr>
            <a:xfrm>
              <a:off x="419101" y="4989438"/>
              <a:ext cx="9989819" cy="397315"/>
            </a:xfrm>
            <a:prstGeom prst="round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charset="0"/>
                  <a:ea typeface="Amazon Ember" charset="0"/>
                  <a:cs typeface="Amazon Ember" charset="0"/>
                </a:rPr>
                <a:t>Hypervisor</a:t>
              </a:r>
              <a:endParaRPr kumimoji="0" lang="en-US" sz="1800" b="0" i="0" u="none" strike="noStrike" kern="1200" cap="none" spc="0" normalizeH="0" baseline="0" noProof="0" dirty="0">
                <a:ln>
                  <a:noFill/>
                </a:ln>
                <a:solidFill>
                  <a:srgbClr val="000000"/>
                </a:solidFill>
                <a:effectLst/>
                <a:uLnTx/>
                <a:uFillTx/>
                <a:latin typeface="Amazon Ember Light"/>
                <a:ea typeface="+mn-ea"/>
                <a:cs typeface="+mn-cs"/>
              </a:endParaRPr>
            </a:p>
          </p:txBody>
        </p:sp>
        <p:sp>
          <p:nvSpPr>
            <p:cNvPr id="13" name="Rounded Rectangle 12">
              <a:extLst>
                <a:ext uri="{FF2B5EF4-FFF2-40B4-BE49-F238E27FC236}">
                  <a16:creationId xmlns:a16="http://schemas.microsoft.com/office/drawing/2014/main" id="{7A37D29C-4F4D-4F42-A753-D0C5D0454805}"/>
                </a:ext>
              </a:extLst>
            </p:cNvPr>
            <p:cNvSpPr/>
            <p:nvPr/>
          </p:nvSpPr>
          <p:spPr>
            <a:xfrm>
              <a:off x="6117215" y="3198038"/>
              <a:ext cx="1179576" cy="1554480"/>
            </a:xfrm>
            <a:prstGeom prst="roundRect">
              <a:avLst>
                <a:gd name="adj" fmla="val 8219"/>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charset="0"/>
                  <a:ea typeface="Amazon Ember" charset="0"/>
                  <a:cs typeface="Amazon Ember" charset="0"/>
                </a:rPr>
                <a:t>EC2 instance guest OS</a:t>
              </a:r>
              <a:endParaRPr kumimoji="0" lang="en-US" sz="1800" b="0" i="0" u="none" strike="noStrike" kern="1200" cap="none" spc="0" normalizeH="0" baseline="0" noProof="0" dirty="0">
                <a:ln>
                  <a:noFill/>
                </a:ln>
                <a:solidFill>
                  <a:srgbClr val="000000"/>
                </a:solidFill>
                <a:effectLst/>
                <a:uLnTx/>
                <a:uFillTx/>
                <a:latin typeface="Amazon Ember Light"/>
                <a:ea typeface="+mn-ea"/>
                <a:cs typeface="+mn-cs"/>
              </a:endParaRPr>
            </a:p>
          </p:txBody>
        </p:sp>
        <p:sp>
          <p:nvSpPr>
            <p:cNvPr id="14" name="Rounded Rectangle 13">
              <a:extLst>
                <a:ext uri="{FF2B5EF4-FFF2-40B4-BE49-F238E27FC236}">
                  <a16:creationId xmlns:a16="http://schemas.microsoft.com/office/drawing/2014/main" id="{BFC7CD8D-868A-7F41-A040-060DD31A35FB}"/>
                </a:ext>
              </a:extLst>
            </p:cNvPr>
            <p:cNvSpPr/>
            <p:nvPr/>
          </p:nvSpPr>
          <p:spPr>
            <a:xfrm>
              <a:off x="7521713" y="3198038"/>
              <a:ext cx="1179576" cy="1554480"/>
            </a:xfrm>
            <a:prstGeom prst="roundRect">
              <a:avLst>
                <a:gd name="adj" fmla="val 728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charset="0"/>
                  <a:ea typeface="Amazon Ember" charset="0"/>
                  <a:cs typeface="Amazon Ember" charset="0"/>
                </a:rPr>
                <a:t>EC2 instance guest OS</a:t>
              </a:r>
              <a:endParaRPr kumimoji="0" lang="en-US" sz="1800" b="0" i="0" u="none" strike="noStrike" kern="1200" cap="none" spc="0" normalizeH="0" baseline="0" noProof="0" dirty="0">
                <a:ln>
                  <a:noFill/>
                </a:ln>
                <a:solidFill>
                  <a:srgbClr val="000000"/>
                </a:solidFill>
                <a:effectLst/>
                <a:uLnTx/>
                <a:uFillTx/>
                <a:latin typeface="Amazon Ember Light"/>
                <a:ea typeface="+mn-ea"/>
                <a:cs typeface="+mn-cs"/>
              </a:endParaRPr>
            </a:p>
          </p:txBody>
        </p:sp>
        <p:sp>
          <p:nvSpPr>
            <p:cNvPr id="15" name="Rounded Rectangle 14">
              <a:extLst>
                <a:ext uri="{FF2B5EF4-FFF2-40B4-BE49-F238E27FC236}">
                  <a16:creationId xmlns:a16="http://schemas.microsoft.com/office/drawing/2014/main" id="{4479C64C-B141-964D-A342-34899ABD02A4}"/>
                </a:ext>
              </a:extLst>
            </p:cNvPr>
            <p:cNvSpPr/>
            <p:nvPr/>
          </p:nvSpPr>
          <p:spPr>
            <a:xfrm>
              <a:off x="8926406" y="3198038"/>
              <a:ext cx="1179576" cy="1554480"/>
            </a:xfrm>
            <a:prstGeom prst="roundRect">
              <a:avLst>
                <a:gd name="adj" fmla="val 8219"/>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charset="0"/>
                  <a:ea typeface="Amazon Ember" charset="0"/>
                  <a:cs typeface="Amazon Ember" charset="0"/>
                </a:rPr>
                <a:t>EC2 instance guest OS</a:t>
              </a:r>
              <a:endParaRPr kumimoji="0" lang="en-US" sz="1800" b="0" i="0" u="none" strike="noStrike" kern="1200" cap="none" spc="0" normalizeH="0" baseline="0" noProof="0" dirty="0">
                <a:ln>
                  <a:noFill/>
                </a:ln>
                <a:solidFill>
                  <a:srgbClr val="000000"/>
                </a:solidFill>
                <a:effectLst/>
                <a:uLnTx/>
                <a:uFillTx/>
                <a:latin typeface="Amazon Ember Light"/>
                <a:ea typeface="+mn-ea"/>
                <a:cs typeface="+mn-cs"/>
              </a:endParaRPr>
            </a:p>
          </p:txBody>
        </p:sp>
        <p:sp>
          <p:nvSpPr>
            <p:cNvPr id="16" name="Rounded Rectangle 15">
              <a:extLst>
                <a:ext uri="{FF2B5EF4-FFF2-40B4-BE49-F238E27FC236}">
                  <a16:creationId xmlns:a16="http://schemas.microsoft.com/office/drawing/2014/main" id="{946D6969-D676-2942-81A7-DDBF2F71F175}"/>
                </a:ext>
              </a:extLst>
            </p:cNvPr>
            <p:cNvSpPr/>
            <p:nvPr/>
          </p:nvSpPr>
          <p:spPr>
            <a:xfrm>
              <a:off x="6117215" y="2753463"/>
              <a:ext cx="1179576" cy="399977"/>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charset="0"/>
                  <a:ea typeface="Amazon Ember" charset="0"/>
                  <a:cs typeface="Amazon Ember" charset="0"/>
                </a:rPr>
                <a:t>Bins/Libs</a:t>
              </a:r>
              <a:endParaRPr kumimoji="0" lang="en-US" sz="1800" b="0" i="0" u="none" strike="noStrike" kern="1200" cap="none" spc="0" normalizeH="0" baseline="0" noProof="0" dirty="0">
                <a:ln>
                  <a:noFill/>
                </a:ln>
                <a:solidFill>
                  <a:srgbClr val="000000"/>
                </a:solidFill>
                <a:effectLst/>
                <a:uLnTx/>
                <a:uFillTx/>
                <a:latin typeface="Amazon Ember Light"/>
                <a:ea typeface="+mn-ea"/>
                <a:cs typeface="+mn-cs"/>
              </a:endParaRPr>
            </a:p>
          </p:txBody>
        </p:sp>
        <p:sp>
          <p:nvSpPr>
            <p:cNvPr id="17" name="Rounded Rectangle 16">
              <a:extLst>
                <a:ext uri="{FF2B5EF4-FFF2-40B4-BE49-F238E27FC236}">
                  <a16:creationId xmlns:a16="http://schemas.microsoft.com/office/drawing/2014/main" id="{8D530905-870E-594E-8172-41C88CA35F11}"/>
                </a:ext>
              </a:extLst>
            </p:cNvPr>
            <p:cNvSpPr/>
            <p:nvPr/>
          </p:nvSpPr>
          <p:spPr>
            <a:xfrm>
              <a:off x="6117215" y="2236157"/>
              <a:ext cx="1179576" cy="399977"/>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charset="0"/>
                  <a:ea typeface="Amazon Ember" charset="0"/>
                  <a:cs typeface="Amazon Ember" charset="0"/>
                </a:rPr>
                <a:t>App 1</a:t>
              </a:r>
              <a:endParaRPr kumimoji="0" lang="en-US" sz="1800" b="0" i="0" u="none" strike="noStrike" kern="1200" cap="none" spc="0" normalizeH="0" baseline="0" noProof="0" dirty="0">
                <a:ln>
                  <a:noFill/>
                </a:ln>
                <a:solidFill>
                  <a:srgbClr val="000000"/>
                </a:solidFill>
                <a:effectLst/>
                <a:uLnTx/>
                <a:uFillTx/>
                <a:latin typeface="Amazon Ember Light"/>
                <a:ea typeface="+mn-ea"/>
                <a:cs typeface="+mn-cs"/>
              </a:endParaRPr>
            </a:p>
          </p:txBody>
        </p:sp>
        <p:sp>
          <p:nvSpPr>
            <p:cNvPr id="18" name="Rounded Rectangle 17">
              <a:extLst>
                <a:ext uri="{FF2B5EF4-FFF2-40B4-BE49-F238E27FC236}">
                  <a16:creationId xmlns:a16="http://schemas.microsoft.com/office/drawing/2014/main" id="{DC080031-E503-F643-8A4F-5B078D538B7E}"/>
                </a:ext>
              </a:extLst>
            </p:cNvPr>
            <p:cNvSpPr/>
            <p:nvPr/>
          </p:nvSpPr>
          <p:spPr>
            <a:xfrm>
              <a:off x="7521713" y="2736580"/>
              <a:ext cx="1179576" cy="399977"/>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charset="0"/>
                  <a:ea typeface="Amazon Ember" charset="0"/>
                  <a:cs typeface="Amazon Ember" charset="0"/>
                </a:rPr>
                <a:t>Bins/Libs</a:t>
              </a:r>
              <a:endParaRPr kumimoji="0" lang="en-US" sz="1800" b="0" i="0" u="none" strike="noStrike" kern="1200" cap="none" spc="0" normalizeH="0" baseline="0" noProof="0" dirty="0">
                <a:ln>
                  <a:noFill/>
                </a:ln>
                <a:solidFill>
                  <a:srgbClr val="000000"/>
                </a:solidFill>
                <a:effectLst/>
                <a:uLnTx/>
                <a:uFillTx/>
                <a:latin typeface="Amazon Ember Light"/>
                <a:ea typeface="+mn-ea"/>
                <a:cs typeface="+mn-cs"/>
              </a:endParaRPr>
            </a:p>
          </p:txBody>
        </p:sp>
        <p:sp>
          <p:nvSpPr>
            <p:cNvPr id="19" name="Rounded Rectangle 18">
              <a:extLst>
                <a:ext uri="{FF2B5EF4-FFF2-40B4-BE49-F238E27FC236}">
                  <a16:creationId xmlns:a16="http://schemas.microsoft.com/office/drawing/2014/main" id="{B1CBCDCF-CB1D-FB46-B0F0-83099B8FF3D4}"/>
                </a:ext>
              </a:extLst>
            </p:cNvPr>
            <p:cNvSpPr/>
            <p:nvPr/>
          </p:nvSpPr>
          <p:spPr>
            <a:xfrm>
              <a:off x="7521713" y="2219274"/>
              <a:ext cx="1179576" cy="399977"/>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charset="0"/>
                  <a:ea typeface="Amazon Ember" charset="0"/>
                  <a:cs typeface="Amazon Ember" charset="0"/>
                </a:rPr>
                <a:t>App 2</a:t>
              </a:r>
              <a:endParaRPr kumimoji="0" lang="en-US" sz="1800" b="0" i="0" u="none" strike="noStrike" kern="1200" cap="none" spc="0" normalizeH="0" baseline="0" noProof="0" dirty="0">
                <a:ln>
                  <a:noFill/>
                </a:ln>
                <a:solidFill>
                  <a:srgbClr val="000000"/>
                </a:solidFill>
                <a:effectLst/>
                <a:uLnTx/>
                <a:uFillTx/>
                <a:latin typeface="Amazon Ember Light"/>
                <a:ea typeface="+mn-ea"/>
                <a:cs typeface="+mn-cs"/>
              </a:endParaRPr>
            </a:p>
          </p:txBody>
        </p:sp>
        <p:sp>
          <p:nvSpPr>
            <p:cNvPr id="20" name="Rounded Rectangle 19">
              <a:extLst>
                <a:ext uri="{FF2B5EF4-FFF2-40B4-BE49-F238E27FC236}">
                  <a16:creationId xmlns:a16="http://schemas.microsoft.com/office/drawing/2014/main" id="{01D847AA-BBBA-6B48-8493-8C96F71985CF}"/>
                </a:ext>
              </a:extLst>
            </p:cNvPr>
            <p:cNvSpPr/>
            <p:nvPr/>
          </p:nvSpPr>
          <p:spPr>
            <a:xfrm>
              <a:off x="8926406" y="2736580"/>
              <a:ext cx="1179576" cy="39997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charset="0"/>
                  <a:ea typeface="Amazon Ember" charset="0"/>
                  <a:cs typeface="Amazon Ember" charset="0"/>
                </a:rPr>
                <a:t>Bins/Libs</a:t>
              </a:r>
              <a:endParaRPr kumimoji="0" lang="en-US" sz="1800" b="0" i="0" u="none" strike="noStrike" kern="1200" cap="none" spc="0" normalizeH="0" baseline="0" noProof="0" dirty="0">
                <a:ln>
                  <a:noFill/>
                </a:ln>
                <a:solidFill>
                  <a:srgbClr val="000000"/>
                </a:solidFill>
                <a:effectLst/>
                <a:uLnTx/>
                <a:uFillTx/>
                <a:latin typeface="Amazon Ember Light"/>
                <a:ea typeface="+mn-ea"/>
                <a:cs typeface="+mn-cs"/>
              </a:endParaRPr>
            </a:p>
          </p:txBody>
        </p:sp>
        <p:sp>
          <p:nvSpPr>
            <p:cNvPr id="21" name="Rounded Rectangle 20">
              <a:extLst>
                <a:ext uri="{FF2B5EF4-FFF2-40B4-BE49-F238E27FC236}">
                  <a16:creationId xmlns:a16="http://schemas.microsoft.com/office/drawing/2014/main" id="{38D6CA6E-59B0-DD46-A2CA-5B669F3B37DC}"/>
                </a:ext>
              </a:extLst>
            </p:cNvPr>
            <p:cNvSpPr/>
            <p:nvPr/>
          </p:nvSpPr>
          <p:spPr>
            <a:xfrm>
              <a:off x="8926406" y="2219274"/>
              <a:ext cx="1179576" cy="39997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charset="0"/>
                  <a:ea typeface="Amazon Ember" charset="0"/>
                  <a:cs typeface="Amazon Ember" charset="0"/>
                </a:rPr>
                <a:t>App 3</a:t>
              </a:r>
              <a:endParaRPr kumimoji="0" lang="en-US" sz="1800" b="0" i="0" u="none" strike="noStrike" kern="1200" cap="none" spc="0" normalizeH="0" baseline="0" noProof="0" dirty="0">
                <a:ln>
                  <a:noFill/>
                </a:ln>
                <a:solidFill>
                  <a:srgbClr val="000000"/>
                </a:solidFill>
                <a:effectLst/>
                <a:uLnTx/>
                <a:uFillTx/>
                <a:latin typeface="Amazon Ember Light"/>
                <a:ea typeface="+mn-ea"/>
                <a:cs typeface="+mn-cs"/>
              </a:endParaRPr>
            </a:p>
          </p:txBody>
        </p:sp>
        <p:sp>
          <p:nvSpPr>
            <p:cNvPr id="3" name="Rounded Rectangle 2">
              <a:extLst>
                <a:ext uri="{FF2B5EF4-FFF2-40B4-BE49-F238E27FC236}">
                  <a16:creationId xmlns:a16="http://schemas.microsoft.com/office/drawing/2014/main" id="{72D7DE17-08E8-B84A-BF52-180E330BB6F1}"/>
                </a:ext>
              </a:extLst>
            </p:cNvPr>
            <p:cNvSpPr/>
            <p:nvPr/>
          </p:nvSpPr>
          <p:spPr>
            <a:xfrm>
              <a:off x="5947876" y="1494107"/>
              <a:ext cx="4310796" cy="3411511"/>
            </a:xfrm>
            <a:prstGeom prst="roundRect">
              <a:avLst>
                <a:gd name="adj" fmla="val 951"/>
              </a:avLst>
            </a:prstGeom>
            <a:noFill/>
            <a:ln w="254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36" name="Rounded Rectangle 35">
              <a:extLst>
                <a:ext uri="{FF2B5EF4-FFF2-40B4-BE49-F238E27FC236}">
                  <a16:creationId xmlns:a16="http://schemas.microsoft.com/office/drawing/2014/main" id="{FF4D185E-66E0-3347-A46D-3F692CB6CE8C}"/>
                </a:ext>
              </a:extLst>
            </p:cNvPr>
            <p:cNvSpPr/>
            <p:nvPr/>
          </p:nvSpPr>
          <p:spPr>
            <a:xfrm>
              <a:off x="607196" y="3198723"/>
              <a:ext cx="914400" cy="1062634"/>
            </a:xfrm>
            <a:prstGeom prst="round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charset="0"/>
                  <a:ea typeface="Amazon Ember" charset="0"/>
                  <a:cs typeface="Amazon Ember" charset="0"/>
                </a:rPr>
                <a:t>Docker engine</a:t>
              </a:r>
              <a:endParaRPr kumimoji="0" lang="en-US" sz="1600" b="0" i="0" u="none" strike="noStrike" kern="1200" cap="none" spc="0" normalizeH="0" baseline="0" noProof="0" dirty="0">
                <a:ln>
                  <a:noFill/>
                </a:ln>
                <a:solidFill>
                  <a:srgbClr val="000000"/>
                </a:solidFill>
                <a:effectLst/>
                <a:uLnTx/>
                <a:uFillTx/>
                <a:latin typeface="Amazon Ember Light"/>
                <a:ea typeface="+mn-ea"/>
                <a:cs typeface="+mn-cs"/>
              </a:endParaRPr>
            </a:p>
          </p:txBody>
        </p:sp>
        <p:sp>
          <p:nvSpPr>
            <p:cNvPr id="37" name="Rounded Rectangle 36">
              <a:extLst>
                <a:ext uri="{FF2B5EF4-FFF2-40B4-BE49-F238E27FC236}">
                  <a16:creationId xmlns:a16="http://schemas.microsoft.com/office/drawing/2014/main" id="{5511A06E-5078-454A-AA51-65F8F26485FB}"/>
                </a:ext>
              </a:extLst>
            </p:cNvPr>
            <p:cNvSpPr/>
            <p:nvPr/>
          </p:nvSpPr>
          <p:spPr>
            <a:xfrm>
              <a:off x="1670099" y="3807143"/>
              <a:ext cx="1179576" cy="399977"/>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charset="0"/>
                  <a:ea typeface="Amazon Ember" charset="0"/>
                  <a:cs typeface="Amazon Ember" charset="0"/>
                </a:rPr>
                <a:t>Bins/Libs</a:t>
              </a:r>
              <a:endParaRPr kumimoji="0" lang="en-US" sz="1800" b="0" i="0" u="none" strike="noStrike" kern="1200" cap="none" spc="0" normalizeH="0" baseline="0" noProof="0" dirty="0">
                <a:ln>
                  <a:noFill/>
                </a:ln>
                <a:solidFill>
                  <a:srgbClr val="000000"/>
                </a:solidFill>
                <a:effectLst/>
                <a:uLnTx/>
                <a:uFillTx/>
                <a:latin typeface="Amazon Ember Light"/>
                <a:ea typeface="+mn-ea"/>
                <a:cs typeface="+mn-cs"/>
              </a:endParaRPr>
            </a:p>
          </p:txBody>
        </p:sp>
        <p:sp>
          <p:nvSpPr>
            <p:cNvPr id="38" name="Rounded Rectangle 37">
              <a:extLst>
                <a:ext uri="{FF2B5EF4-FFF2-40B4-BE49-F238E27FC236}">
                  <a16:creationId xmlns:a16="http://schemas.microsoft.com/office/drawing/2014/main" id="{36FC095D-C22E-D64C-82C1-8F8412A978D0}"/>
                </a:ext>
              </a:extLst>
            </p:cNvPr>
            <p:cNvSpPr/>
            <p:nvPr/>
          </p:nvSpPr>
          <p:spPr>
            <a:xfrm>
              <a:off x="1670099" y="3304387"/>
              <a:ext cx="1179576" cy="399977"/>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charset="0"/>
                  <a:ea typeface="Amazon Ember" charset="0"/>
                  <a:cs typeface="Amazon Ember" charset="0"/>
                </a:rPr>
                <a:t>App 1</a:t>
              </a:r>
              <a:endParaRPr kumimoji="0" lang="en-US" sz="1800" b="0" i="0" u="none" strike="noStrike" kern="1200" cap="none" spc="0" normalizeH="0" baseline="0" noProof="0" dirty="0">
                <a:ln>
                  <a:noFill/>
                </a:ln>
                <a:solidFill>
                  <a:srgbClr val="000000"/>
                </a:solidFill>
                <a:effectLst/>
                <a:uLnTx/>
                <a:uFillTx/>
                <a:latin typeface="Amazon Ember Light"/>
                <a:ea typeface="+mn-ea"/>
                <a:cs typeface="+mn-cs"/>
              </a:endParaRPr>
            </a:p>
          </p:txBody>
        </p:sp>
        <p:sp>
          <p:nvSpPr>
            <p:cNvPr id="39" name="Rounded Rectangle 38">
              <a:extLst>
                <a:ext uri="{FF2B5EF4-FFF2-40B4-BE49-F238E27FC236}">
                  <a16:creationId xmlns:a16="http://schemas.microsoft.com/office/drawing/2014/main" id="{C2D02936-831A-644D-9F2D-D2CBB0F713C3}"/>
                </a:ext>
              </a:extLst>
            </p:cNvPr>
            <p:cNvSpPr/>
            <p:nvPr/>
          </p:nvSpPr>
          <p:spPr>
            <a:xfrm>
              <a:off x="3028360" y="3804811"/>
              <a:ext cx="1179576" cy="399977"/>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charset="0"/>
                  <a:ea typeface="Amazon Ember" charset="0"/>
                  <a:cs typeface="Amazon Ember" charset="0"/>
                </a:rPr>
                <a:t>Bins/Libs</a:t>
              </a:r>
              <a:endParaRPr kumimoji="0" lang="en-US" sz="1800" b="0" i="0" u="none" strike="noStrike" kern="1200" cap="none" spc="0" normalizeH="0" baseline="0" noProof="0" dirty="0">
                <a:ln>
                  <a:noFill/>
                </a:ln>
                <a:solidFill>
                  <a:srgbClr val="000000"/>
                </a:solidFill>
                <a:effectLst/>
                <a:uLnTx/>
                <a:uFillTx/>
                <a:latin typeface="Amazon Ember Light"/>
                <a:ea typeface="+mn-ea"/>
                <a:cs typeface="+mn-cs"/>
              </a:endParaRPr>
            </a:p>
          </p:txBody>
        </p:sp>
        <p:sp>
          <p:nvSpPr>
            <p:cNvPr id="40" name="Rounded Rectangle 39">
              <a:extLst>
                <a:ext uri="{FF2B5EF4-FFF2-40B4-BE49-F238E27FC236}">
                  <a16:creationId xmlns:a16="http://schemas.microsoft.com/office/drawing/2014/main" id="{2DE7A6D6-8CD4-8746-B75E-0FDFD082D6E4}"/>
                </a:ext>
              </a:extLst>
            </p:cNvPr>
            <p:cNvSpPr/>
            <p:nvPr/>
          </p:nvSpPr>
          <p:spPr>
            <a:xfrm>
              <a:off x="3028360" y="3287505"/>
              <a:ext cx="1179576" cy="399977"/>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charset="0"/>
                  <a:ea typeface="Amazon Ember" charset="0"/>
                  <a:cs typeface="Amazon Ember" charset="0"/>
                </a:rPr>
                <a:t>App 2</a:t>
              </a:r>
              <a:endParaRPr kumimoji="0" lang="en-US" sz="1800" b="0" i="0" u="none" strike="noStrike" kern="1200" cap="none" spc="0" normalizeH="0" baseline="0" noProof="0" dirty="0">
                <a:ln>
                  <a:noFill/>
                </a:ln>
                <a:solidFill>
                  <a:srgbClr val="000000"/>
                </a:solidFill>
                <a:effectLst/>
                <a:uLnTx/>
                <a:uFillTx/>
                <a:latin typeface="Amazon Ember Light"/>
                <a:ea typeface="+mn-ea"/>
                <a:cs typeface="+mn-cs"/>
              </a:endParaRPr>
            </a:p>
          </p:txBody>
        </p:sp>
        <p:sp>
          <p:nvSpPr>
            <p:cNvPr id="41" name="Rounded Rectangle 40">
              <a:extLst>
                <a:ext uri="{FF2B5EF4-FFF2-40B4-BE49-F238E27FC236}">
                  <a16:creationId xmlns:a16="http://schemas.microsoft.com/office/drawing/2014/main" id="{9C2BDB3E-D799-544D-BB56-5B1027EE9C83}"/>
                </a:ext>
              </a:extLst>
            </p:cNvPr>
            <p:cNvSpPr/>
            <p:nvPr/>
          </p:nvSpPr>
          <p:spPr>
            <a:xfrm>
              <a:off x="4427942" y="3804811"/>
              <a:ext cx="1179576" cy="39997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charset="0"/>
                  <a:ea typeface="Amazon Ember" charset="0"/>
                  <a:cs typeface="Amazon Ember" charset="0"/>
                </a:rPr>
                <a:t>Bins/Libs</a:t>
              </a:r>
              <a:endParaRPr kumimoji="0" lang="en-US" sz="1800" b="0" i="0" u="none" strike="noStrike" kern="1200" cap="none" spc="0" normalizeH="0" baseline="0" noProof="0" dirty="0">
                <a:ln>
                  <a:noFill/>
                </a:ln>
                <a:solidFill>
                  <a:srgbClr val="000000"/>
                </a:solidFill>
                <a:effectLst/>
                <a:uLnTx/>
                <a:uFillTx/>
                <a:latin typeface="Amazon Ember Light"/>
                <a:ea typeface="+mn-ea"/>
                <a:cs typeface="+mn-cs"/>
              </a:endParaRPr>
            </a:p>
          </p:txBody>
        </p:sp>
        <p:sp>
          <p:nvSpPr>
            <p:cNvPr id="42" name="Rounded Rectangle 41">
              <a:extLst>
                <a:ext uri="{FF2B5EF4-FFF2-40B4-BE49-F238E27FC236}">
                  <a16:creationId xmlns:a16="http://schemas.microsoft.com/office/drawing/2014/main" id="{99FF9E39-5600-B64C-98D4-EDB3E5AEE680}"/>
                </a:ext>
              </a:extLst>
            </p:cNvPr>
            <p:cNvSpPr/>
            <p:nvPr/>
          </p:nvSpPr>
          <p:spPr>
            <a:xfrm>
              <a:off x="4427942" y="3287505"/>
              <a:ext cx="1179576" cy="39997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charset="0"/>
                  <a:ea typeface="Amazon Ember" charset="0"/>
                  <a:cs typeface="Amazon Ember" charset="0"/>
                </a:rPr>
                <a:t>App 3</a:t>
              </a:r>
              <a:endParaRPr kumimoji="0" lang="en-US" sz="1800" b="0" i="0" u="none" strike="noStrike" kern="1200" cap="none" spc="0" normalizeH="0" baseline="0" noProof="0" dirty="0">
                <a:ln>
                  <a:noFill/>
                </a:ln>
                <a:solidFill>
                  <a:srgbClr val="000000"/>
                </a:solidFill>
                <a:effectLst/>
                <a:uLnTx/>
                <a:uFillTx/>
                <a:latin typeface="Amazon Ember Light"/>
                <a:ea typeface="+mn-ea"/>
                <a:cs typeface="+mn-cs"/>
              </a:endParaRPr>
            </a:p>
          </p:txBody>
        </p:sp>
        <p:sp>
          <p:nvSpPr>
            <p:cNvPr id="43" name="Rounded Rectangle 42">
              <a:extLst>
                <a:ext uri="{FF2B5EF4-FFF2-40B4-BE49-F238E27FC236}">
                  <a16:creationId xmlns:a16="http://schemas.microsoft.com/office/drawing/2014/main" id="{6BD80AA0-3801-F843-9500-8B5210423AE4}"/>
                </a:ext>
              </a:extLst>
            </p:cNvPr>
            <p:cNvSpPr/>
            <p:nvPr/>
          </p:nvSpPr>
          <p:spPr>
            <a:xfrm>
              <a:off x="447676" y="2373424"/>
              <a:ext cx="5337566" cy="2509334"/>
            </a:xfrm>
            <a:prstGeom prst="roundRect">
              <a:avLst>
                <a:gd name="adj" fmla="val 951"/>
              </a:avLst>
            </a:prstGeom>
            <a:noFill/>
            <a:ln w="254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44" name="TextBox 43">
              <a:extLst>
                <a:ext uri="{FF2B5EF4-FFF2-40B4-BE49-F238E27FC236}">
                  <a16:creationId xmlns:a16="http://schemas.microsoft.com/office/drawing/2014/main" id="{B264792F-E8D6-5041-A5BF-92A32A8C4C9A}"/>
                </a:ext>
              </a:extLst>
            </p:cNvPr>
            <p:cNvSpPr txBox="1"/>
            <p:nvPr/>
          </p:nvSpPr>
          <p:spPr>
            <a:xfrm>
              <a:off x="272945" y="1972073"/>
              <a:ext cx="4191533" cy="369332"/>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617E6"/>
                  </a:solidFill>
                  <a:effectLst/>
                  <a:uLnTx/>
                  <a:uFillTx/>
                  <a:latin typeface="Amazon Ember" panose="020B0603020204020204" pitchFamily="34" charset="0"/>
                  <a:ea typeface="Amazon Ember" panose="020B0603020204020204" pitchFamily="34" charset="0"/>
                  <a:cs typeface="Amazon Ember" panose="020B0603020204020204" pitchFamily="34" charset="0"/>
                </a:rPr>
                <a:t>Three containers</a:t>
              </a:r>
              <a:r>
                <a:rPr kumimoji="0" lang="en-US" sz="1800" b="0" i="0" u="none" strike="noStrike" kern="1200" cap="none" spc="0" normalizeH="0" baseline="0" noProof="0" dirty="0">
                  <a:ln>
                    <a:noFill/>
                  </a:ln>
                  <a:solidFill>
                    <a:srgbClr val="000000">
                      <a:lumMod val="85000"/>
                      <a:lumOff val="15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 on one EC2 instance</a:t>
              </a:r>
            </a:p>
          </p:txBody>
        </p:sp>
        <p:sp>
          <p:nvSpPr>
            <p:cNvPr id="46" name="Rounded Rectangle 45">
              <a:extLst>
                <a:ext uri="{FF2B5EF4-FFF2-40B4-BE49-F238E27FC236}">
                  <a16:creationId xmlns:a16="http://schemas.microsoft.com/office/drawing/2014/main" id="{3036244E-4C58-F34A-AFE8-7B7F9A2CC6A0}"/>
                </a:ext>
              </a:extLst>
            </p:cNvPr>
            <p:cNvSpPr/>
            <p:nvPr/>
          </p:nvSpPr>
          <p:spPr>
            <a:xfrm>
              <a:off x="641007" y="4355203"/>
              <a:ext cx="5040879" cy="397315"/>
            </a:xfrm>
            <a:prstGeom prst="roundRect">
              <a:avLst>
                <a:gd name="adj" fmla="val 8219"/>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charset="0"/>
                  <a:ea typeface="Amazon Ember" charset="0"/>
                  <a:cs typeface="Amazon Ember" charset="0"/>
                </a:rPr>
                <a:t>EC2 instance guest OS</a:t>
              </a:r>
              <a:endParaRPr kumimoji="0" lang="en-US" sz="1800" b="0" i="0" u="none" strike="noStrike" kern="1200" cap="none" spc="0" normalizeH="0" baseline="0" noProof="0" dirty="0">
                <a:ln>
                  <a:noFill/>
                </a:ln>
                <a:solidFill>
                  <a:srgbClr val="000000"/>
                </a:solidFill>
                <a:effectLst/>
                <a:uLnTx/>
                <a:uFillTx/>
                <a:latin typeface="Amazon Ember Light"/>
                <a:ea typeface="+mn-ea"/>
                <a:cs typeface="+mn-cs"/>
              </a:endParaRPr>
            </a:p>
          </p:txBody>
        </p:sp>
        <p:sp>
          <p:nvSpPr>
            <p:cNvPr id="47" name="Rounded Rectangle 46">
              <a:extLst>
                <a:ext uri="{FF2B5EF4-FFF2-40B4-BE49-F238E27FC236}">
                  <a16:creationId xmlns:a16="http://schemas.microsoft.com/office/drawing/2014/main" id="{A1EF0FE0-8BB8-404E-BAEB-9D1D1B43AB92}"/>
                </a:ext>
              </a:extLst>
            </p:cNvPr>
            <p:cNvSpPr/>
            <p:nvPr/>
          </p:nvSpPr>
          <p:spPr>
            <a:xfrm>
              <a:off x="1616862" y="3205137"/>
              <a:ext cx="1280160" cy="1062634"/>
            </a:xfrm>
            <a:prstGeom prst="roundRect">
              <a:avLst>
                <a:gd name="adj" fmla="val 951"/>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48" name="Rounded Rectangle 47">
              <a:extLst>
                <a:ext uri="{FF2B5EF4-FFF2-40B4-BE49-F238E27FC236}">
                  <a16:creationId xmlns:a16="http://schemas.microsoft.com/office/drawing/2014/main" id="{A6670D61-87CC-C54D-AC34-0E851A219282}"/>
                </a:ext>
              </a:extLst>
            </p:cNvPr>
            <p:cNvSpPr/>
            <p:nvPr/>
          </p:nvSpPr>
          <p:spPr>
            <a:xfrm>
              <a:off x="2984859" y="3222020"/>
              <a:ext cx="1280160" cy="1062634"/>
            </a:xfrm>
            <a:prstGeom prst="roundRect">
              <a:avLst>
                <a:gd name="adj" fmla="val 951"/>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49" name="Rounded Rectangle 48">
              <a:extLst>
                <a:ext uri="{FF2B5EF4-FFF2-40B4-BE49-F238E27FC236}">
                  <a16:creationId xmlns:a16="http://schemas.microsoft.com/office/drawing/2014/main" id="{6792AC23-8749-1847-A307-47CE166F6999}"/>
                </a:ext>
              </a:extLst>
            </p:cNvPr>
            <p:cNvSpPr/>
            <p:nvPr/>
          </p:nvSpPr>
          <p:spPr>
            <a:xfrm>
              <a:off x="4382118" y="3222020"/>
              <a:ext cx="1280160" cy="1062634"/>
            </a:xfrm>
            <a:prstGeom prst="roundRect">
              <a:avLst>
                <a:gd name="adj" fmla="val 951"/>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50" name="TextBox 49">
              <a:extLst>
                <a:ext uri="{FF2B5EF4-FFF2-40B4-BE49-F238E27FC236}">
                  <a16:creationId xmlns:a16="http://schemas.microsoft.com/office/drawing/2014/main" id="{C326F786-A6B9-1D4C-9B71-51F5BD5D446F}"/>
                </a:ext>
              </a:extLst>
            </p:cNvPr>
            <p:cNvSpPr txBox="1"/>
            <p:nvPr/>
          </p:nvSpPr>
          <p:spPr>
            <a:xfrm>
              <a:off x="1531244" y="2648692"/>
              <a:ext cx="146324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lumMod val="85000"/>
                      <a:lumOff val="15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Container instance 1</a:t>
              </a:r>
            </a:p>
          </p:txBody>
        </p:sp>
        <p:sp>
          <p:nvSpPr>
            <p:cNvPr id="51" name="TextBox 50">
              <a:extLst>
                <a:ext uri="{FF2B5EF4-FFF2-40B4-BE49-F238E27FC236}">
                  <a16:creationId xmlns:a16="http://schemas.microsoft.com/office/drawing/2014/main" id="{BBD9F486-7A79-DC48-BD75-11A3B648A38F}"/>
                </a:ext>
              </a:extLst>
            </p:cNvPr>
            <p:cNvSpPr txBox="1"/>
            <p:nvPr/>
          </p:nvSpPr>
          <p:spPr>
            <a:xfrm>
              <a:off x="2907527" y="2651337"/>
              <a:ext cx="146324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lumMod val="85000"/>
                      <a:lumOff val="15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Container </a:t>
              </a:r>
              <a:br>
                <a:rPr kumimoji="0" lang="en-US" sz="1600" b="0" i="0" u="none" strike="noStrike" kern="1200" cap="none" spc="0" normalizeH="0" baseline="0" noProof="0" dirty="0">
                  <a:ln>
                    <a:noFill/>
                  </a:ln>
                  <a:solidFill>
                    <a:srgbClr val="000000">
                      <a:lumMod val="85000"/>
                      <a:lumOff val="15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000000">
                      <a:lumMod val="85000"/>
                      <a:lumOff val="15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instance 2</a:t>
              </a:r>
            </a:p>
          </p:txBody>
        </p:sp>
        <p:sp>
          <p:nvSpPr>
            <p:cNvPr id="52" name="TextBox 51">
              <a:extLst>
                <a:ext uri="{FF2B5EF4-FFF2-40B4-BE49-F238E27FC236}">
                  <a16:creationId xmlns:a16="http://schemas.microsoft.com/office/drawing/2014/main" id="{3D7CD7AE-E1BB-8647-B61F-9808639DC1B4}"/>
                </a:ext>
              </a:extLst>
            </p:cNvPr>
            <p:cNvSpPr txBox="1"/>
            <p:nvPr/>
          </p:nvSpPr>
          <p:spPr>
            <a:xfrm>
              <a:off x="4273482" y="2651337"/>
              <a:ext cx="146324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lumMod val="85000"/>
                      <a:lumOff val="15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Container </a:t>
              </a:r>
              <a:br>
                <a:rPr kumimoji="0" lang="en-US" sz="1600" b="0" i="0" u="none" strike="noStrike" kern="1200" cap="none" spc="0" normalizeH="0" baseline="0" noProof="0" dirty="0">
                  <a:ln>
                    <a:noFill/>
                  </a:ln>
                  <a:solidFill>
                    <a:srgbClr val="000000">
                      <a:lumMod val="85000"/>
                      <a:lumOff val="15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1600" b="0" i="0" u="none" strike="noStrike" kern="1200" cap="none" spc="0" normalizeH="0" baseline="0" noProof="0" dirty="0">
                  <a:ln>
                    <a:noFill/>
                  </a:ln>
                  <a:solidFill>
                    <a:srgbClr val="000000">
                      <a:lumMod val="85000"/>
                      <a:lumOff val="15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instance 3</a:t>
              </a:r>
            </a:p>
          </p:txBody>
        </p:sp>
        <p:sp>
          <p:nvSpPr>
            <p:cNvPr id="5" name="TextBox 4">
              <a:extLst>
                <a:ext uri="{FF2B5EF4-FFF2-40B4-BE49-F238E27FC236}">
                  <a16:creationId xmlns:a16="http://schemas.microsoft.com/office/drawing/2014/main" id="{6874A7CA-698F-1142-B832-D8B443E3CE9E}"/>
                </a:ext>
              </a:extLst>
            </p:cNvPr>
            <p:cNvSpPr txBox="1"/>
            <p:nvPr/>
          </p:nvSpPr>
          <p:spPr>
            <a:xfrm>
              <a:off x="10683240" y="5261605"/>
              <a:ext cx="150876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Part of </a:t>
              </a:r>
              <a:b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AWS Global Infrastructure</a:t>
              </a:r>
            </a:p>
          </p:txBody>
        </p:sp>
        <p:sp>
          <p:nvSpPr>
            <p:cNvPr id="6" name="Right Brace 5">
              <a:extLst>
                <a:ext uri="{FF2B5EF4-FFF2-40B4-BE49-F238E27FC236}">
                  <a16:creationId xmlns:a16="http://schemas.microsoft.com/office/drawing/2014/main" id="{AF0C7BC0-5D85-8A46-8B17-1AA3413E8CBB}"/>
                </a:ext>
              </a:extLst>
            </p:cNvPr>
            <p:cNvSpPr/>
            <p:nvPr/>
          </p:nvSpPr>
          <p:spPr>
            <a:xfrm>
              <a:off x="10408920" y="4989438"/>
              <a:ext cx="274320" cy="1409064"/>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Light"/>
                <a:ea typeface="+mn-ea"/>
                <a:cs typeface="+mn-cs"/>
              </a:endParaRPr>
            </a:p>
          </p:txBody>
        </p:sp>
        <p:sp>
          <p:nvSpPr>
            <p:cNvPr id="53" name="TextBox 52">
              <a:extLst>
                <a:ext uri="{FF2B5EF4-FFF2-40B4-BE49-F238E27FC236}">
                  <a16:creationId xmlns:a16="http://schemas.microsoft.com/office/drawing/2014/main" id="{B56BCEBF-E422-4B40-B425-639DAE79B929}"/>
                </a:ext>
              </a:extLst>
            </p:cNvPr>
            <p:cNvSpPr txBox="1"/>
            <p:nvPr/>
          </p:nvSpPr>
          <p:spPr>
            <a:xfrm>
              <a:off x="398188" y="1384374"/>
              <a:ext cx="133241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Example</a:t>
              </a:r>
            </a:p>
          </p:txBody>
        </p:sp>
        <p:sp>
          <p:nvSpPr>
            <p:cNvPr id="45" name="Rounded Rectangle 44">
              <a:extLst>
                <a:ext uri="{FF2B5EF4-FFF2-40B4-BE49-F238E27FC236}">
                  <a16:creationId xmlns:a16="http://schemas.microsoft.com/office/drawing/2014/main" id="{8EEB8D81-C9CA-BE47-BA91-C4213E969954}"/>
                </a:ext>
              </a:extLst>
            </p:cNvPr>
            <p:cNvSpPr/>
            <p:nvPr/>
          </p:nvSpPr>
          <p:spPr>
            <a:xfrm>
              <a:off x="6044322" y="2092919"/>
              <a:ext cx="1328983" cy="2746269"/>
            </a:xfrm>
            <a:prstGeom prst="roundRect">
              <a:avLst>
                <a:gd name="adj" fmla="val 951"/>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54" name="Rounded Rectangle 53">
              <a:extLst>
                <a:ext uri="{FF2B5EF4-FFF2-40B4-BE49-F238E27FC236}">
                  <a16:creationId xmlns:a16="http://schemas.microsoft.com/office/drawing/2014/main" id="{FD50582D-46A6-F64E-BF59-BA4FD49C972E}"/>
                </a:ext>
              </a:extLst>
            </p:cNvPr>
            <p:cNvSpPr/>
            <p:nvPr/>
          </p:nvSpPr>
          <p:spPr>
            <a:xfrm>
              <a:off x="7465452" y="2099798"/>
              <a:ext cx="1298448" cy="2743200"/>
            </a:xfrm>
            <a:prstGeom prst="roundRect">
              <a:avLst>
                <a:gd name="adj" fmla="val 951"/>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55" name="Rounded Rectangle 54">
              <a:extLst>
                <a:ext uri="{FF2B5EF4-FFF2-40B4-BE49-F238E27FC236}">
                  <a16:creationId xmlns:a16="http://schemas.microsoft.com/office/drawing/2014/main" id="{DA248E16-D992-C840-828A-300388AF016E}"/>
                </a:ext>
              </a:extLst>
            </p:cNvPr>
            <p:cNvSpPr/>
            <p:nvPr/>
          </p:nvSpPr>
          <p:spPr>
            <a:xfrm>
              <a:off x="8863722" y="2099559"/>
              <a:ext cx="1328983" cy="2738828"/>
            </a:xfrm>
            <a:prstGeom prst="roundRect">
              <a:avLst>
                <a:gd name="adj" fmla="val 951"/>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56" name="TextBox 55">
              <a:extLst>
                <a:ext uri="{FF2B5EF4-FFF2-40B4-BE49-F238E27FC236}">
                  <a16:creationId xmlns:a16="http://schemas.microsoft.com/office/drawing/2014/main" id="{0146B527-375E-284B-9453-AEC6A0CFA9A8}"/>
                </a:ext>
              </a:extLst>
            </p:cNvPr>
            <p:cNvSpPr txBox="1"/>
            <p:nvPr/>
          </p:nvSpPr>
          <p:spPr>
            <a:xfrm>
              <a:off x="8832368" y="1754365"/>
              <a:ext cx="146324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lumMod val="85000"/>
                      <a:lumOff val="15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VM 3</a:t>
              </a:r>
            </a:p>
          </p:txBody>
        </p:sp>
        <p:sp>
          <p:nvSpPr>
            <p:cNvPr id="57" name="TextBox 56">
              <a:extLst>
                <a:ext uri="{FF2B5EF4-FFF2-40B4-BE49-F238E27FC236}">
                  <a16:creationId xmlns:a16="http://schemas.microsoft.com/office/drawing/2014/main" id="{E5B430CD-7285-AB41-A839-398D3B0A6BAB}"/>
                </a:ext>
              </a:extLst>
            </p:cNvPr>
            <p:cNvSpPr txBox="1"/>
            <p:nvPr/>
          </p:nvSpPr>
          <p:spPr>
            <a:xfrm>
              <a:off x="7353390" y="1754365"/>
              <a:ext cx="146324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lumMod val="85000"/>
                      <a:lumOff val="15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VM 2</a:t>
              </a:r>
            </a:p>
          </p:txBody>
        </p:sp>
        <p:sp>
          <p:nvSpPr>
            <p:cNvPr id="58" name="TextBox 57">
              <a:extLst>
                <a:ext uri="{FF2B5EF4-FFF2-40B4-BE49-F238E27FC236}">
                  <a16:creationId xmlns:a16="http://schemas.microsoft.com/office/drawing/2014/main" id="{ABC268F1-5D17-9344-851E-AC3D34661073}"/>
                </a:ext>
              </a:extLst>
            </p:cNvPr>
            <p:cNvSpPr txBox="1"/>
            <p:nvPr/>
          </p:nvSpPr>
          <p:spPr>
            <a:xfrm>
              <a:off x="5959250" y="1754365"/>
              <a:ext cx="146324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lumMod val="85000"/>
                      <a:lumOff val="15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VM 1</a:t>
              </a:r>
            </a:p>
          </p:txBody>
        </p:sp>
      </p:grpSp>
      <p:sp>
        <p:nvSpPr>
          <p:cNvPr id="22" name="Footer Placeholder 21">
            <a:extLst>
              <a:ext uri="{FF2B5EF4-FFF2-40B4-BE49-F238E27FC236}">
                <a16:creationId xmlns:a16="http://schemas.microsoft.com/office/drawing/2014/main" id="{03B36668-E8CE-6249-ADC0-C2B8DACE627C}"/>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23" name="Slide Number Placeholder 22">
            <a:extLst>
              <a:ext uri="{FF2B5EF4-FFF2-40B4-BE49-F238E27FC236}">
                <a16:creationId xmlns:a16="http://schemas.microsoft.com/office/drawing/2014/main" id="{F2BFD903-B5FB-7F4B-8A56-BC28B8AA37B0}"/>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7199880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CB5FF-F659-D946-BD0D-07C817244E90}"/>
              </a:ext>
            </a:extLst>
          </p:cNvPr>
          <p:cNvSpPr>
            <a:spLocks noGrp="1"/>
          </p:cNvSpPr>
          <p:nvPr>
            <p:ph type="title"/>
          </p:nvPr>
        </p:nvSpPr>
        <p:spPr>
          <a:xfrm>
            <a:off x="419100" y="365125"/>
            <a:ext cx="8610600" cy="474119"/>
          </a:xfrm>
        </p:spPr>
        <p:txBody>
          <a:bodyPr/>
          <a:lstStyle/>
          <a:p>
            <a:r>
              <a:rPr lang="en-US" sz="3600" dirty="0"/>
              <a:t>Amazon Elastic Container Service (Amazon ECS)</a:t>
            </a:r>
          </a:p>
        </p:txBody>
      </p:sp>
      <p:sp>
        <p:nvSpPr>
          <p:cNvPr id="3" name="Content Placeholder 2">
            <a:extLst>
              <a:ext uri="{FF2B5EF4-FFF2-40B4-BE49-F238E27FC236}">
                <a16:creationId xmlns:a16="http://schemas.microsoft.com/office/drawing/2014/main" id="{1F12B058-C6BF-3842-8DE0-4F810FD2007A}"/>
              </a:ext>
            </a:extLst>
          </p:cNvPr>
          <p:cNvSpPr>
            <a:spLocks noGrp="1"/>
          </p:cNvSpPr>
          <p:nvPr>
            <p:ph idx="1"/>
          </p:nvPr>
        </p:nvSpPr>
        <p:spPr/>
        <p:txBody>
          <a:bodyPr/>
          <a:lstStyle/>
          <a:p>
            <a:r>
              <a:rPr lang="en-US" sz="2400" dirty="0"/>
              <a:t>Amazon Elastic Container Service (</a:t>
            </a:r>
            <a:r>
              <a:rPr lang="en-US" sz="2400" b="1" dirty="0">
                <a:solidFill>
                  <a:schemeClr val="accent5"/>
                </a:solidFill>
              </a:rPr>
              <a:t>Amazon ECS</a:t>
            </a:r>
            <a:r>
              <a:rPr lang="en-US" sz="2400" dirty="0"/>
              <a:t>) – </a:t>
            </a:r>
          </a:p>
          <a:p>
            <a:pPr lvl="1"/>
            <a:r>
              <a:rPr lang="en-US" sz="2000" dirty="0"/>
              <a:t>A highly scalable, fast, </a:t>
            </a:r>
            <a:r>
              <a:rPr lang="en-US" sz="2000" dirty="0">
                <a:solidFill>
                  <a:schemeClr val="accent6"/>
                </a:solidFill>
              </a:rPr>
              <a:t>container management service </a:t>
            </a:r>
          </a:p>
          <a:p>
            <a:pPr lvl="1"/>
            <a:endParaRPr lang="en-US" sz="2000" dirty="0"/>
          </a:p>
          <a:p>
            <a:r>
              <a:rPr lang="en-US" sz="2400" dirty="0">
                <a:solidFill>
                  <a:srgbClr val="000000"/>
                </a:solidFill>
              </a:rPr>
              <a:t>Key benefits – </a:t>
            </a:r>
          </a:p>
          <a:p>
            <a:pPr lvl="1"/>
            <a:r>
              <a:rPr lang="en-US" sz="2000" dirty="0">
                <a:solidFill>
                  <a:srgbClr val="000000"/>
                </a:solidFill>
              </a:rPr>
              <a:t>Orchestrates the execution of Docker containers</a:t>
            </a:r>
          </a:p>
          <a:p>
            <a:pPr lvl="1"/>
            <a:r>
              <a:rPr lang="en-US" sz="2000" dirty="0"/>
              <a:t>Maintains and scales the fleet of nodes that run your containers</a:t>
            </a:r>
          </a:p>
          <a:p>
            <a:pPr lvl="1"/>
            <a:r>
              <a:rPr lang="en-US" sz="2000" dirty="0"/>
              <a:t>Removes the complexity of standing up the infrastructure</a:t>
            </a:r>
          </a:p>
          <a:p>
            <a:pPr lvl="1"/>
            <a:endParaRPr lang="en-US" sz="2000" dirty="0"/>
          </a:p>
          <a:p>
            <a:r>
              <a:rPr lang="en-US" sz="2400" dirty="0"/>
              <a:t>Integrated with features that are familiar to Amazon EC2 service users – </a:t>
            </a:r>
          </a:p>
          <a:p>
            <a:pPr lvl="1"/>
            <a:r>
              <a:rPr lang="en-US" sz="2000" dirty="0"/>
              <a:t>Elastic Load Balancing</a:t>
            </a:r>
          </a:p>
          <a:p>
            <a:pPr lvl="1"/>
            <a:r>
              <a:rPr lang="en-US" sz="2000" dirty="0"/>
              <a:t>Amazon EC2 security groups</a:t>
            </a:r>
          </a:p>
          <a:p>
            <a:pPr lvl="1"/>
            <a:r>
              <a:rPr lang="en-US" sz="2000" dirty="0"/>
              <a:t>Amazon EBS volumes</a:t>
            </a:r>
          </a:p>
          <a:p>
            <a:pPr lvl="1"/>
            <a:r>
              <a:rPr lang="en-US" sz="2000" dirty="0"/>
              <a:t>IAM roles</a:t>
            </a:r>
          </a:p>
        </p:txBody>
      </p:sp>
      <p:sp>
        <p:nvSpPr>
          <p:cNvPr id="4" name="Slide Number Placeholder 3">
            <a:extLst>
              <a:ext uri="{FF2B5EF4-FFF2-40B4-BE49-F238E27FC236}">
                <a16:creationId xmlns:a16="http://schemas.microsoft.com/office/drawing/2014/main" id="{D9B182F8-41FB-A548-94D2-7C3960B4887E}"/>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5" name="Footer Placeholder 4">
            <a:extLst>
              <a:ext uri="{FF2B5EF4-FFF2-40B4-BE49-F238E27FC236}">
                <a16:creationId xmlns:a16="http://schemas.microsoft.com/office/drawing/2014/main" id="{A5256799-46E5-7948-9A2C-42F74E8D32B8}"/>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6" name="TextBox 5">
            <a:extLst>
              <a:ext uri="{FF2B5EF4-FFF2-40B4-BE49-F238E27FC236}">
                <a16:creationId xmlns:a16="http://schemas.microsoft.com/office/drawing/2014/main" id="{8B1771C9-595D-544D-B023-B8B47FD77A86}"/>
              </a:ext>
              <a:ext uri="{C183D7F6-B498-43B3-948B-1728B52AA6E4}">
                <adec:decorative xmlns:adec="http://schemas.microsoft.com/office/drawing/2017/decorative" val="1"/>
              </a:ext>
            </a:extLst>
          </p:cNvPr>
          <p:cNvSpPr txBox="1"/>
          <p:nvPr/>
        </p:nvSpPr>
        <p:spPr>
          <a:xfrm>
            <a:off x="9570212" y="2625455"/>
            <a:ext cx="230190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Light"/>
                <a:ea typeface="+mn-ea"/>
                <a:cs typeface="+mn-cs"/>
              </a:rPr>
              <a:t>Amazon Elastic Container Service</a:t>
            </a:r>
          </a:p>
        </p:txBody>
      </p:sp>
      <p:pic>
        <p:nvPicPr>
          <p:cNvPr id="7" name="Graphic 6">
            <a:extLst>
              <a:ext uri="{FF2B5EF4-FFF2-40B4-BE49-F238E27FC236}">
                <a16:creationId xmlns:a16="http://schemas.microsoft.com/office/drawing/2014/main" id="{7A08C55A-9ABF-5541-B1FB-ACBF4301506B}"/>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72524" y="1503597"/>
            <a:ext cx="1097280" cy="1097280"/>
          </a:xfrm>
          <a:prstGeom prst="rect">
            <a:avLst/>
          </a:prstGeom>
        </p:spPr>
      </p:pic>
    </p:spTree>
    <p:custDataLst>
      <p:tags r:id="rId1"/>
    </p:custDataLst>
    <p:extLst>
      <p:ext uri="{BB962C8B-B14F-4D97-AF65-F5344CB8AC3E}">
        <p14:creationId xmlns:p14="http://schemas.microsoft.com/office/powerpoint/2010/main" val="22117054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Section 5: Introduction to AWS Lambda</a:t>
            </a:r>
          </a:p>
        </p:txBody>
      </p:sp>
      <p:sp>
        <p:nvSpPr>
          <p:cNvPr id="5" name="Text Placeholder 4">
            <a:extLst>
              <a:ext uri="{FF2B5EF4-FFF2-40B4-BE49-F238E27FC236}">
                <a16:creationId xmlns:a16="http://schemas.microsoft.com/office/drawing/2014/main" id="{731EB2DB-404C-DC46-B862-75625E088736}"/>
              </a:ext>
            </a:extLst>
          </p:cNvPr>
          <p:cNvSpPr>
            <a:spLocks noGrp="1"/>
          </p:cNvSpPr>
          <p:nvPr>
            <p:ph type="body" sz="quarter" idx="10"/>
          </p:nvPr>
        </p:nvSpPr>
        <p:spPr/>
        <p:txBody>
          <a:bodyPr>
            <a:normAutofit/>
          </a:bodyPr>
          <a:lstStyle/>
          <a:p>
            <a:r>
              <a:rPr lang="en-US" dirty="0"/>
              <a:t>Module 6: Compute</a:t>
            </a:r>
          </a:p>
        </p:txBody>
      </p:sp>
      <p:sp>
        <p:nvSpPr>
          <p:cNvPr id="3" name="Footer Placeholder 2">
            <a:extLst>
              <a:ext uri="{FF2B5EF4-FFF2-40B4-BE49-F238E27FC236}">
                <a16:creationId xmlns:a16="http://schemas.microsoft.com/office/drawing/2014/main" id="{101F6324-A9F6-6B46-884D-CD71AE900DA3}"/>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FFFFFF"/>
              </a:solidFill>
              <a:effectLst/>
              <a:uLnTx/>
              <a:uFillTx/>
              <a:latin typeface="Amazon Ember Light" panose="020B0403020204020204" pitchFamily="34" charset="0"/>
            </a:endParaRPr>
          </a:p>
        </p:txBody>
      </p:sp>
      <p:sp>
        <p:nvSpPr>
          <p:cNvPr id="4" name="Slide Number Placeholder 3">
            <a:extLst>
              <a:ext uri="{FF2B5EF4-FFF2-40B4-BE49-F238E27FC236}">
                <a16:creationId xmlns:a16="http://schemas.microsoft.com/office/drawing/2014/main" id="{948F1BB2-2117-A74A-97BE-D237C8342A7D}"/>
              </a:ext>
            </a:extLst>
          </p:cNvPr>
          <p:cNvSpPr>
            <a:spLocks noGrp="1"/>
          </p:cNvSpPr>
          <p:nvPr>
            <p:ph type="sldNum" sz="quarter" idx="4294967295"/>
          </p:nvPr>
        </p:nvSpPr>
        <p:spPr>
          <a:xfrm>
            <a:off x="94488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24609957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Lambda: Run code without servers</a:t>
            </a:r>
          </a:p>
        </p:txBody>
      </p:sp>
      <p:sp>
        <p:nvSpPr>
          <p:cNvPr id="4" name="Freeform 3" hidden="1">
            <a:extLst>
              <a:ext uri="{C183D7F6-B498-43B3-948B-1728B52AA6E4}">
                <adec:decorative xmlns:adec="http://schemas.microsoft.com/office/drawing/2017/decorative" val="1"/>
              </a:ext>
            </a:extLst>
          </p:cNvPr>
          <p:cNvSpPr/>
          <p:nvPr/>
        </p:nvSpPr>
        <p:spPr bwMode="auto">
          <a:xfrm>
            <a:off x="2705100" y="2212397"/>
            <a:ext cx="3133725" cy="3486150"/>
          </a:xfrm>
          <a:custGeom>
            <a:avLst/>
            <a:gdLst>
              <a:gd name="connsiteX0" fmla="*/ 0 w 3133725"/>
              <a:gd name="connsiteY0" fmla="*/ 76200 h 3486150"/>
              <a:gd name="connsiteX1" fmla="*/ 0 w 3133725"/>
              <a:gd name="connsiteY1" fmla="*/ 1428750 h 3486150"/>
              <a:gd name="connsiteX2" fmla="*/ 171450 w 3133725"/>
              <a:gd name="connsiteY2" fmla="*/ 1428750 h 3486150"/>
              <a:gd name="connsiteX3" fmla="*/ 171450 w 3133725"/>
              <a:gd name="connsiteY3" fmla="*/ 3486150 h 3486150"/>
              <a:gd name="connsiteX4" fmla="*/ 3133725 w 3133725"/>
              <a:gd name="connsiteY4" fmla="*/ 3486150 h 3486150"/>
              <a:gd name="connsiteX5" fmla="*/ 3133725 w 3133725"/>
              <a:gd name="connsiteY5" fmla="*/ 3371850 h 3486150"/>
              <a:gd name="connsiteX6" fmla="*/ 3133725 w 3133725"/>
              <a:gd name="connsiteY6" fmla="*/ 1200150 h 3486150"/>
              <a:gd name="connsiteX7" fmla="*/ 2962275 w 3133725"/>
              <a:gd name="connsiteY7" fmla="*/ 1200150 h 3486150"/>
              <a:gd name="connsiteX8" fmla="*/ 2333625 w 3133725"/>
              <a:gd name="connsiteY8" fmla="*/ 1200150 h 3486150"/>
              <a:gd name="connsiteX9" fmla="*/ 2333625 w 3133725"/>
              <a:gd name="connsiteY9" fmla="*/ 0 h 3486150"/>
              <a:gd name="connsiteX10" fmla="*/ 2238375 w 3133725"/>
              <a:gd name="connsiteY10" fmla="*/ 0 h 3486150"/>
              <a:gd name="connsiteX11" fmla="*/ 0 w 3133725"/>
              <a:gd name="connsiteY11" fmla="*/ 76200 h 34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33725" h="3486150">
                <a:moveTo>
                  <a:pt x="0" y="76200"/>
                </a:moveTo>
                <a:lnTo>
                  <a:pt x="0" y="1428750"/>
                </a:lnTo>
                <a:lnTo>
                  <a:pt x="171450" y="1428750"/>
                </a:lnTo>
                <a:lnTo>
                  <a:pt x="171450" y="3486150"/>
                </a:lnTo>
                <a:lnTo>
                  <a:pt x="3133725" y="3486150"/>
                </a:lnTo>
                <a:lnTo>
                  <a:pt x="3133725" y="3371850"/>
                </a:lnTo>
                <a:lnTo>
                  <a:pt x="3133725" y="1200150"/>
                </a:lnTo>
                <a:lnTo>
                  <a:pt x="2962275" y="1200150"/>
                </a:lnTo>
                <a:lnTo>
                  <a:pt x="2333625" y="1200150"/>
                </a:lnTo>
                <a:lnTo>
                  <a:pt x="2333625" y="0"/>
                </a:lnTo>
                <a:lnTo>
                  <a:pt x="2238375" y="0"/>
                </a:lnTo>
                <a:lnTo>
                  <a:pt x="0" y="762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Light"/>
              <a:ea typeface="Segoe UI" pitchFamily="34" charset="0"/>
              <a:cs typeface="Segoe UI" pitchFamily="34" charset="0"/>
            </a:endParaRPr>
          </a:p>
        </p:txBody>
      </p:sp>
      <p:sp>
        <p:nvSpPr>
          <p:cNvPr id="11" name="Freeform 10" hidden="1">
            <a:extLst>
              <a:ext uri="{C183D7F6-B498-43B3-948B-1728B52AA6E4}">
                <adec:decorative xmlns:adec="http://schemas.microsoft.com/office/drawing/2017/decorative" val="1"/>
              </a:ext>
            </a:extLst>
          </p:cNvPr>
          <p:cNvSpPr/>
          <p:nvPr/>
        </p:nvSpPr>
        <p:spPr bwMode="auto">
          <a:xfrm>
            <a:off x="5124450" y="2383847"/>
            <a:ext cx="3762375" cy="3257550"/>
          </a:xfrm>
          <a:custGeom>
            <a:avLst/>
            <a:gdLst>
              <a:gd name="connsiteX0" fmla="*/ 0 w 3762375"/>
              <a:gd name="connsiteY0" fmla="*/ 895350 h 3257550"/>
              <a:gd name="connsiteX1" fmla="*/ 0 w 3762375"/>
              <a:gd name="connsiteY1" fmla="*/ 0 h 3257550"/>
              <a:gd name="connsiteX2" fmla="*/ 2514600 w 3762375"/>
              <a:gd name="connsiteY2" fmla="*/ 0 h 3257550"/>
              <a:gd name="connsiteX3" fmla="*/ 2514600 w 3762375"/>
              <a:gd name="connsiteY3" fmla="*/ 771525 h 3257550"/>
              <a:gd name="connsiteX4" fmla="*/ 2800350 w 3762375"/>
              <a:gd name="connsiteY4" fmla="*/ 771525 h 3257550"/>
              <a:gd name="connsiteX5" fmla="*/ 2800350 w 3762375"/>
              <a:gd name="connsiteY5" fmla="*/ 1314450 h 3257550"/>
              <a:gd name="connsiteX6" fmla="*/ 2990850 w 3762375"/>
              <a:gd name="connsiteY6" fmla="*/ 1314450 h 3257550"/>
              <a:gd name="connsiteX7" fmla="*/ 2990850 w 3762375"/>
              <a:gd name="connsiteY7" fmla="*/ 2438400 h 3257550"/>
              <a:gd name="connsiteX8" fmla="*/ 2819400 w 3762375"/>
              <a:gd name="connsiteY8" fmla="*/ 2419350 h 3257550"/>
              <a:gd name="connsiteX9" fmla="*/ 3762375 w 3762375"/>
              <a:gd name="connsiteY9" fmla="*/ 2419350 h 3257550"/>
              <a:gd name="connsiteX10" fmla="*/ 3762375 w 3762375"/>
              <a:gd name="connsiteY10" fmla="*/ 3248025 h 3257550"/>
              <a:gd name="connsiteX11" fmla="*/ 3629025 w 3762375"/>
              <a:gd name="connsiteY11" fmla="*/ 3257550 h 3257550"/>
              <a:gd name="connsiteX12" fmla="*/ 866775 w 3762375"/>
              <a:gd name="connsiteY12" fmla="*/ 3257550 h 3257550"/>
              <a:gd name="connsiteX13" fmla="*/ 866775 w 3762375"/>
              <a:gd name="connsiteY13" fmla="*/ 3057525 h 3257550"/>
              <a:gd name="connsiteX14" fmla="*/ 866775 w 3762375"/>
              <a:gd name="connsiteY14" fmla="*/ 981075 h 3257550"/>
              <a:gd name="connsiteX15" fmla="*/ 1019175 w 3762375"/>
              <a:gd name="connsiteY15" fmla="*/ 981075 h 3257550"/>
              <a:gd name="connsiteX16" fmla="*/ 0 w 3762375"/>
              <a:gd name="connsiteY16" fmla="*/ 895350 h 325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62375" h="3257550">
                <a:moveTo>
                  <a:pt x="0" y="895350"/>
                </a:moveTo>
                <a:lnTo>
                  <a:pt x="0" y="0"/>
                </a:lnTo>
                <a:lnTo>
                  <a:pt x="2514600" y="0"/>
                </a:lnTo>
                <a:lnTo>
                  <a:pt x="2514600" y="771525"/>
                </a:lnTo>
                <a:lnTo>
                  <a:pt x="2800350" y="771525"/>
                </a:lnTo>
                <a:lnTo>
                  <a:pt x="2800350" y="1314450"/>
                </a:lnTo>
                <a:lnTo>
                  <a:pt x="2990850" y="1314450"/>
                </a:lnTo>
                <a:lnTo>
                  <a:pt x="2990850" y="2438400"/>
                </a:lnTo>
                <a:lnTo>
                  <a:pt x="2819400" y="2419350"/>
                </a:lnTo>
                <a:lnTo>
                  <a:pt x="3762375" y="2419350"/>
                </a:lnTo>
                <a:lnTo>
                  <a:pt x="3762375" y="3248025"/>
                </a:lnTo>
                <a:cubicBezTo>
                  <a:pt x="3635384" y="3257794"/>
                  <a:pt x="3679947" y="3257550"/>
                  <a:pt x="3629025" y="3257550"/>
                </a:cubicBezTo>
                <a:lnTo>
                  <a:pt x="866775" y="3257550"/>
                </a:lnTo>
                <a:lnTo>
                  <a:pt x="866775" y="3057525"/>
                </a:lnTo>
                <a:lnTo>
                  <a:pt x="866775" y="981075"/>
                </a:lnTo>
                <a:lnTo>
                  <a:pt x="1019175" y="981075"/>
                </a:lnTo>
                <a:lnTo>
                  <a:pt x="0" y="89535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Light"/>
              <a:ea typeface="Segoe UI" pitchFamily="34" charset="0"/>
              <a:cs typeface="Segoe UI" pitchFamily="34" charset="0"/>
            </a:endParaRPr>
          </a:p>
        </p:txBody>
      </p:sp>
      <p:sp>
        <p:nvSpPr>
          <p:cNvPr id="15" name="Freeform 14" hidden="1">
            <a:extLst>
              <a:ext uri="{C183D7F6-B498-43B3-948B-1728B52AA6E4}">
                <adec:decorative xmlns:adec="http://schemas.microsoft.com/office/drawing/2017/decorative" val="1"/>
              </a:ext>
            </a:extLst>
          </p:cNvPr>
          <p:cNvSpPr/>
          <p:nvPr/>
        </p:nvSpPr>
        <p:spPr bwMode="auto">
          <a:xfrm>
            <a:off x="7639050" y="2345747"/>
            <a:ext cx="4124325" cy="3143250"/>
          </a:xfrm>
          <a:custGeom>
            <a:avLst/>
            <a:gdLst>
              <a:gd name="connsiteX0" fmla="*/ 0 w 4124325"/>
              <a:gd name="connsiteY0" fmla="*/ 771525 h 3143250"/>
              <a:gd name="connsiteX1" fmla="*/ 0 w 4124325"/>
              <a:gd name="connsiteY1" fmla="*/ 0 h 3143250"/>
              <a:gd name="connsiteX2" fmla="*/ 3705225 w 4124325"/>
              <a:gd name="connsiteY2" fmla="*/ 0 h 3143250"/>
              <a:gd name="connsiteX3" fmla="*/ 3705225 w 4124325"/>
              <a:gd name="connsiteY3" fmla="*/ 2609850 h 3143250"/>
              <a:gd name="connsiteX4" fmla="*/ 4124325 w 4124325"/>
              <a:gd name="connsiteY4" fmla="*/ 2609850 h 3143250"/>
              <a:gd name="connsiteX5" fmla="*/ 4124325 w 4124325"/>
              <a:gd name="connsiteY5" fmla="*/ 3143250 h 3143250"/>
              <a:gd name="connsiteX6" fmla="*/ 1390650 w 4124325"/>
              <a:gd name="connsiteY6" fmla="*/ 3143250 h 3143250"/>
              <a:gd name="connsiteX7" fmla="*/ 1390650 w 4124325"/>
              <a:gd name="connsiteY7" fmla="*/ 2152650 h 3143250"/>
              <a:gd name="connsiteX8" fmla="*/ 1295400 w 4124325"/>
              <a:gd name="connsiteY8" fmla="*/ 2152650 h 3143250"/>
              <a:gd name="connsiteX9" fmla="*/ 495300 w 4124325"/>
              <a:gd name="connsiteY9" fmla="*/ 2152650 h 3143250"/>
              <a:gd name="connsiteX10" fmla="*/ 495300 w 4124325"/>
              <a:gd name="connsiteY10" fmla="*/ 790575 h 3143250"/>
              <a:gd name="connsiteX11" fmla="*/ 0 w 4124325"/>
              <a:gd name="connsiteY11" fmla="*/ 771525 h 314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4325" h="3143250">
                <a:moveTo>
                  <a:pt x="0" y="771525"/>
                </a:moveTo>
                <a:lnTo>
                  <a:pt x="0" y="0"/>
                </a:lnTo>
                <a:lnTo>
                  <a:pt x="3705225" y="0"/>
                </a:lnTo>
                <a:lnTo>
                  <a:pt x="3705225" y="2609850"/>
                </a:lnTo>
                <a:lnTo>
                  <a:pt x="4124325" y="2609850"/>
                </a:lnTo>
                <a:lnTo>
                  <a:pt x="4124325" y="3143250"/>
                </a:lnTo>
                <a:lnTo>
                  <a:pt x="1390650" y="3143250"/>
                </a:lnTo>
                <a:lnTo>
                  <a:pt x="1390650" y="2152650"/>
                </a:lnTo>
                <a:lnTo>
                  <a:pt x="1295400" y="2152650"/>
                </a:lnTo>
                <a:lnTo>
                  <a:pt x="495300" y="2152650"/>
                </a:lnTo>
                <a:lnTo>
                  <a:pt x="495300" y="790575"/>
                </a:lnTo>
                <a:lnTo>
                  <a:pt x="0" y="771525"/>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mazon Ember Light"/>
              <a:ea typeface="Segoe UI" pitchFamily="34" charset="0"/>
              <a:cs typeface="Segoe UI" pitchFamily="34" charset="0"/>
            </a:endParaRPr>
          </a:p>
        </p:txBody>
      </p:sp>
      <p:sp>
        <p:nvSpPr>
          <p:cNvPr id="5" name="Footer Placeholder 4">
            <a:extLs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17" name="Slide Number Placeholder 16">
            <a:extLs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3" name="TextBox 2">
            <a:extLst>
              <a:ext uri="{FF2B5EF4-FFF2-40B4-BE49-F238E27FC236}">
                <a16:creationId xmlns:a16="http://schemas.microsoft.com/office/drawing/2014/main" id="{BE10F589-7E69-4541-9465-64DB61A45EC4}"/>
              </a:ext>
            </a:extLst>
          </p:cNvPr>
          <p:cNvSpPr txBox="1"/>
          <p:nvPr/>
        </p:nvSpPr>
        <p:spPr>
          <a:xfrm>
            <a:off x="3002577" y="1294856"/>
            <a:ext cx="6306535"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mazon Ember Light"/>
                <a:ea typeface="+mn-ea"/>
                <a:cs typeface="+mn-cs"/>
              </a:rPr>
              <a:t>AWS Lambda is a </a:t>
            </a:r>
            <a:r>
              <a:rPr kumimoji="0" lang="en-US" sz="2400" b="1" i="0" u="none" strike="noStrike" kern="1200" cap="none" spc="0" normalizeH="0" baseline="0" noProof="0" dirty="0">
                <a:ln>
                  <a:noFill/>
                </a:ln>
                <a:solidFill>
                  <a:srgbClr val="4D27AA"/>
                </a:solidFill>
                <a:effectLst/>
                <a:uLnTx/>
                <a:uFillTx/>
                <a:latin typeface="Amazon Ember Light"/>
                <a:ea typeface="+mn-ea"/>
                <a:cs typeface="+mn-cs"/>
              </a:rPr>
              <a:t>serverless</a:t>
            </a:r>
            <a:r>
              <a:rPr kumimoji="0" lang="en-US" sz="2400" b="0" i="0" u="none" strike="noStrike" kern="1200" cap="none" spc="0" normalizeH="0" baseline="0" noProof="0" dirty="0">
                <a:ln>
                  <a:noFill/>
                </a:ln>
                <a:solidFill>
                  <a:srgbClr val="000000"/>
                </a:solidFill>
                <a:effectLst/>
                <a:uLnTx/>
                <a:uFillTx/>
                <a:latin typeface="Amazon Ember Light"/>
                <a:ea typeface="+mn-ea"/>
                <a:cs typeface="+mn-cs"/>
              </a:rPr>
              <a:t> compute 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20" name="Group 19" descr="diagram shows (from left to right) that code is uploaded, code runs as a Lambda function triggered by events or run on a schedule, and that you only pay for compute time you use.">
            <a:extLst>
              <a:ext uri="{FF2B5EF4-FFF2-40B4-BE49-F238E27FC236}">
                <a16:creationId xmlns:a16="http://schemas.microsoft.com/office/drawing/2014/main" id="{144BD62D-DAB5-344C-995B-276357175569}"/>
              </a:ext>
            </a:extLst>
          </p:cNvPr>
          <p:cNvGrpSpPr/>
          <p:nvPr/>
        </p:nvGrpSpPr>
        <p:grpSpPr>
          <a:xfrm>
            <a:off x="419100" y="1828801"/>
            <a:ext cx="11395284" cy="4210914"/>
            <a:chOff x="419100" y="1828801"/>
            <a:chExt cx="11395284" cy="4210914"/>
          </a:xfrm>
        </p:grpSpPr>
        <p:pic>
          <p:nvPicPr>
            <p:cNvPr id="23" name="Picture 22">
              <a:extLs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703574" y="2113265"/>
              <a:ext cx="10455204" cy="2898648"/>
            </a:xfrm>
            <a:prstGeom prst="rect">
              <a:avLst/>
            </a:prstGeom>
          </p:spPr>
        </p:pic>
        <p:sp>
          <p:nvSpPr>
            <p:cNvPr id="7" name="TextBox 6"/>
            <p:cNvSpPr txBox="1"/>
            <p:nvPr/>
          </p:nvSpPr>
          <p:spPr>
            <a:xfrm>
              <a:off x="2563216" y="5200323"/>
              <a:ext cx="3306344" cy="646501"/>
            </a:xfrm>
            <a:prstGeom prst="rect">
              <a:avLst/>
            </a:prstGeom>
            <a:solidFill>
              <a:schemeClr val="bg1"/>
            </a:solidFill>
          </p:spPr>
          <p:txBody>
            <a:bodyPr wrap="non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mn-cs"/>
                </a:rPr>
                <a:t>Run your code on a </a:t>
              </a:r>
              <a:r>
                <a:rPr kumimoji="0" lang="en-US" sz="1800" b="1" i="1" u="none" strike="noStrike" kern="1200" cap="none" spc="0" normalizeH="0" baseline="0" noProof="0" dirty="0">
                  <a:ln>
                    <a:noFill/>
                  </a:ln>
                  <a:solidFill>
                    <a:srgbClr val="4D27AA"/>
                  </a:solidFill>
                  <a:effectLst/>
                  <a:uLnTx/>
                  <a:uFillTx/>
                  <a:latin typeface="Amazon Ember" panose="02000000000000000000" pitchFamily="2" charset="0"/>
                  <a:ea typeface="Amazon Ember" panose="02000000000000000000" pitchFamily="2" charset="0"/>
                  <a:cs typeface="+mn-cs"/>
                </a:rPr>
                <a:t>schedule</a:t>
              </a:r>
              <a:r>
                <a:rPr kumimoji="0" lang="en-US" sz="1800" b="0"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mn-cs"/>
                </a:rPr>
                <a:t>or in response to </a:t>
              </a:r>
              <a:r>
                <a:rPr kumimoji="0" lang="en-US" sz="1800" b="1" i="1" u="none" strike="noStrike" kern="1200" cap="none" spc="0" normalizeH="0" baseline="0" noProof="0" dirty="0">
                  <a:ln>
                    <a:noFill/>
                  </a:ln>
                  <a:solidFill>
                    <a:srgbClr val="4D27AA"/>
                  </a:solidFill>
                  <a:effectLst/>
                  <a:uLnTx/>
                  <a:uFillTx/>
                  <a:latin typeface="Amazon Ember" panose="02000000000000000000" pitchFamily="2" charset="0"/>
                  <a:ea typeface="Amazon Ember" panose="02000000000000000000" pitchFamily="2" charset="0"/>
                  <a:cs typeface="+mn-cs"/>
                </a:rPr>
                <a:t>events</a:t>
              </a:r>
            </a:p>
          </p:txBody>
        </p:sp>
        <p:sp>
          <p:nvSpPr>
            <p:cNvPr id="9" name="TextBox 8"/>
            <p:cNvSpPr txBox="1"/>
            <p:nvPr/>
          </p:nvSpPr>
          <p:spPr>
            <a:xfrm>
              <a:off x="9116262" y="4773703"/>
              <a:ext cx="1785242" cy="986656"/>
            </a:xfrm>
            <a:prstGeom prst="rect">
              <a:avLst/>
            </a:prstGeom>
            <a:solidFill>
              <a:schemeClr val="bg1"/>
            </a:solidFill>
          </p:spPr>
          <p:txBody>
            <a:bodyPr wrap="non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mn-cs"/>
                </a:rPr>
                <a:t>Pay only for the</a:t>
              </a:r>
              <a:br>
                <a:rPr kumimoji="0" lang="en-US" sz="1800" b="0"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mn-cs"/>
                </a:rPr>
              </a:br>
              <a:r>
                <a:rPr kumimoji="0" lang="en-US" sz="1800" b="0"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mn-cs"/>
                </a:rPr>
                <a:t>compute time that</a:t>
              </a:r>
              <a:br>
                <a:rPr kumimoji="0" lang="en-US" sz="1800" b="0"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mn-cs"/>
                </a:rPr>
              </a:br>
              <a:r>
                <a:rPr kumimoji="0" lang="en-US" sz="1800" b="0"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mn-cs"/>
                </a:rPr>
                <a:t>you use</a:t>
              </a:r>
              <a:endParaRPr kumimoji="0" lang="en-US" sz="1800" b="0" i="0" u="none" strike="noStrike" kern="1200" cap="none" spc="0" normalizeH="0" baseline="0" noProof="0" dirty="0">
                <a:ln>
                  <a:noFill/>
                </a:ln>
                <a:solidFill>
                  <a:srgbClr val="000000"/>
                </a:solidFill>
                <a:effectLst/>
                <a:uLnTx/>
                <a:uFillTx/>
                <a:latin typeface="Amazon Ember"/>
                <a:ea typeface="Amazon Ember" panose="02000000000000000000" pitchFamily="2" charset="0"/>
                <a:cs typeface="+mn-cs"/>
              </a:endParaRPr>
            </a:p>
          </p:txBody>
        </p:sp>
        <p:sp>
          <p:nvSpPr>
            <p:cNvPr id="10" name="TextBox 9"/>
            <p:cNvSpPr txBox="1"/>
            <p:nvPr/>
          </p:nvSpPr>
          <p:spPr>
            <a:xfrm>
              <a:off x="3191738" y="4437135"/>
              <a:ext cx="731520" cy="335930"/>
            </a:xfrm>
            <a:prstGeom prst="rect">
              <a:avLst/>
            </a:prstGeom>
            <a:solidFill>
              <a:schemeClr val="bg1"/>
            </a:solidFill>
          </p:spPr>
          <p:txBody>
            <a:bodyPr wrap="non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mn-cs"/>
                </a:rPr>
                <a:t>AWS</a:t>
              </a:r>
              <a:br>
                <a:rPr kumimoji="0" lang="en-US" sz="1600" b="1"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mn-cs"/>
                </a:rPr>
              </a:br>
              <a:r>
                <a:rPr kumimoji="0" lang="en-US" sz="1600" b="1"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mn-cs"/>
                </a:rPr>
                <a:t>services</a:t>
              </a:r>
              <a:endParaRPr kumimoji="0" lang="en-US" sz="1600" b="1" i="0" u="none" strike="noStrike" kern="1200" cap="none" spc="0" normalizeH="0" baseline="0" noProof="0" dirty="0">
                <a:ln>
                  <a:noFill/>
                </a:ln>
                <a:solidFill>
                  <a:srgbClr val="000000"/>
                </a:solidFill>
                <a:effectLst/>
                <a:uLnTx/>
                <a:uFillTx/>
                <a:latin typeface="Amazon Ember"/>
                <a:ea typeface="Amazon Ember" panose="02000000000000000000" pitchFamily="2" charset="0"/>
                <a:cs typeface="+mn-cs"/>
              </a:endParaRPr>
            </a:p>
          </p:txBody>
        </p:sp>
        <p:sp>
          <p:nvSpPr>
            <p:cNvPr id="12" name="TextBox 11"/>
            <p:cNvSpPr txBox="1"/>
            <p:nvPr/>
          </p:nvSpPr>
          <p:spPr>
            <a:xfrm>
              <a:off x="3862806" y="4942491"/>
              <a:ext cx="863600" cy="235671"/>
            </a:xfrm>
            <a:prstGeom prst="rect">
              <a:avLst/>
            </a:prstGeom>
            <a:solidFill>
              <a:schemeClr val="bg1"/>
            </a:solidFill>
          </p:spPr>
          <p:txBody>
            <a:bodyPr wrap="non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mn-cs"/>
                </a:rPr>
                <a:t>Mobile apps</a:t>
              </a:r>
              <a:endParaRPr kumimoji="0" lang="en-US" sz="1600" b="1" i="0" u="none" strike="noStrike" kern="1200" cap="none" spc="0" normalizeH="0" baseline="0" noProof="0" dirty="0">
                <a:ln>
                  <a:noFill/>
                </a:ln>
                <a:solidFill>
                  <a:srgbClr val="000000"/>
                </a:solidFill>
                <a:effectLst/>
                <a:uLnTx/>
                <a:uFillTx/>
                <a:latin typeface="Amazon Ember"/>
                <a:ea typeface="Amazon Ember" panose="02000000000000000000" pitchFamily="2" charset="0"/>
                <a:cs typeface="+mn-cs"/>
              </a:endParaRPr>
            </a:p>
          </p:txBody>
        </p:sp>
        <p:sp>
          <p:nvSpPr>
            <p:cNvPr id="13" name="TextBox 12"/>
            <p:cNvSpPr txBox="1"/>
            <p:nvPr/>
          </p:nvSpPr>
          <p:spPr>
            <a:xfrm>
              <a:off x="4662292" y="4454811"/>
              <a:ext cx="1141638" cy="487680"/>
            </a:xfrm>
            <a:prstGeom prst="rect">
              <a:avLst/>
            </a:prstGeom>
            <a:solidFill>
              <a:schemeClr val="bg1"/>
            </a:solid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mn-cs"/>
                </a:rPr>
                <a:t>HTTP</a:t>
              </a:r>
              <a:r>
                <a:rPr kumimoji="0" lang="en-US" sz="1600" b="1" i="0" u="none" strike="noStrike" kern="1200" cap="none" spc="0" normalizeH="0" baseline="0" noProof="0" dirty="0">
                  <a:ln>
                    <a:noFill/>
                  </a:ln>
                  <a:solidFill>
                    <a:srgbClr val="000000"/>
                  </a:solidFill>
                  <a:effectLst/>
                  <a:uLnTx/>
                  <a:uFillTx/>
                  <a:latin typeface="Amazon Ember"/>
                  <a:ea typeface="Amazon Ember" panose="02000000000000000000" pitchFamily="2" charset="0"/>
                  <a:cs typeface="+mn-cs"/>
                </a:rPr>
                <a:t> e</a:t>
              </a:r>
              <a:r>
                <a:rPr kumimoji="0" lang="en-US" sz="1600" b="1"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mn-cs"/>
                </a:rPr>
                <a:t>ndpoints</a:t>
              </a:r>
              <a:endParaRPr kumimoji="0" lang="en-US" sz="1600" b="1" i="0" u="none" strike="noStrike" kern="1200" cap="none" spc="0" normalizeH="0" baseline="0" noProof="0" dirty="0">
                <a:ln>
                  <a:noFill/>
                </a:ln>
                <a:solidFill>
                  <a:srgbClr val="000000"/>
                </a:solidFill>
                <a:effectLst/>
                <a:uLnTx/>
                <a:uFillTx/>
                <a:latin typeface="Amazon Ember"/>
                <a:ea typeface="Amazon Ember" panose="02000000000000000000" pitchFamily="2" charset="0"/>
                <a:cs typeface="+mn-cs"/>
              </a:endParaRPr>
            </a:p>
          </p:txBody>
        </p:sp>
        <p:cxnSp>
          <p:nvCxnSpPr>
            <p:cNvPr id="16" name="Straight Arrow Connector 15"/>
            <p:cNvCxnSpPr/>
            <p:nvPr/>
          </p:nvCxnSpPr>
          <p:spPr>
            <a:xfrm>
              <a:off x="2641482" y="3483147"/>
              <a:ext cx="987644" cy="0"/>
            </a:xfrm>
            <a:prstGeom prst="straightConnector1">
              <a:avLst/>
            </a:prstGeom>
            <a:ln w="381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710032" y="5138182"/>
              <a:ext cx="1640458" cy="6693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6" name="TextBox 5"/>
            <p:cNvSpPr txBox="1"/>
            <p:nvPr/>
          </p:nvSpPr>
          <p:spPr>
            <a:xfrm>
              <a:off x="765056" y="2597740"/>
              <a:ext cx="1811146" cy="371697"/>
            </a:xfrm>
            <a:prstGeom prst="rect">
              <a:avLst/>
            </a:prstGeom>
            <a:solidFill>
              <a:schemeClr val="bg1"/>
            </a:solidFill>
          </p:spPr>
          <p:txBody>
            <a:bodyPr wrap="non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mazon Ember Light"/>
                  <a:ea typeface="Amazon Ember" panose="02000000000000000000" pitchFamily="2" charset="0"/>
                  <a:cs typeface="+mn-cs"/>
                </a:rPr>
                <a:t>Upload your </a:t>
              </a:r>
              <a:r>
                <a:rPr kumimoji="0" lang="en-US" sz="1800" b="1" i="0" u="none" strike="noStrike" kern="1200" cap="none" spc="0" normalizeH="0" baseline="0" noProof="0" dirty="0">
                  <a:ln>
                    <a:noFill/>
                  </a:ln>
                  <a:solidFill>
                    <a:srgbClr val="000000"/>
                  </a:solidFill>
                  <a:effectLst/>
                  <a:uLnTx/>
                  <a:uFillTx/>
                  <a:latin typeface="Amazon Ember Light"/>
                  <a:ea typeface="+mn-ea"/>
                  <a:cs typeface="+mn-cs"/>
                </a:rPr>
                <a:t>code</a:t>
              </a:r>
              <a:endParaRPr kumimoji="0" lang="en-US" sz="1800" b="1" i="0" u="none" strike="noStrike" kern="1200" cap="none" spc="0" normalizeH="0" baseline="0" noProof="0" dirty="0">
                <a:ln>
                  <a:noFill/>
                </a:ln>
                <a:solidFill>
                  <a:srgbClr val="000000"/>
                </a:solidFill>
                <a:effectLst/>
                <a:uLnTx/>
                <a:uFillTx/>
                <a:latin typeface="Amazon Ember Light"/>
                <a:ea typeface="Amazon Ember" panose="02000000000000000000" pitchFamily="2" charset="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Amazon Ember Light"/>
                <a:ea typeface="Amazon Ember" panose="02000000000000000000" pitchFamily="2" charset="0"/>
                <a:cs typeface="+mn-cs"/>
              </a:endParaRPr>
            </a:p>
          </p:txBody>
        </p:sp>
        <p:sp>
          <p:nvSpPr>
            <p:cNvPr id="8" name="TextBox 7"/>
            <p:cNvSpPr txBox="1"/>
            <p:nvPr/>
          </p:nvSpPr>
          <p:spPr>
            <a:xfrm>
              <a:off x="6740346" y="4772395"/>
              <a:ext cx="1748836" cy="937047"/>
            </a:xfrm>
            <a:prstGeom prst="rect">
              <a:avLst/>
            </a:prstGeom>
            <a:solidFill>
              <a:schemeClr val="bg1"/>
            </a:solidFill>
          </p:spPr>
          <p:txBody>
            <a:bodyPr wrap="non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mn-cs"/>
                </a:rPr>
                <a:t>Your code</a:t>
              </a:r>
              <a:br>
                <a:rPr kumimoji="0" lang="en-US" sz="1800" b="0"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mn-cs"/>
                </a:rPr>
              </a:br>
              <a:r>
                <a:rPr kumimoji="0" lang="en-US" sz="1800" b="0"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mn-cs"/>
                </a:rPr>
                <a:t>runs only when it is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mn-cs"/>
                </a:rPr>
                <a:t>triggered</a:t>
              </a:r>
            </a:p>
          </p:txBody>
        </p:sp>
        <p:sp>
          <p:nvSpPr>
            <p:cNvPr id="19" name="Rounded Rectangle 18">
              <a:extLst>
                <a:ext uri="{C183D7F6-B498-43B3-948B-1728B52AA6E4}">
                  <adec:decorative xmlns:adec="http://schemas.microsoft.com/office/drawing/2017/decorative" val="1"/>
                </a:ext>
              </a:extLst>
            </p:cNvPr>
            <p:cNvSpPr/>
            <p:nvPr/>
          </p:nvSpPr>
          <p:spPr bwMode="auto">
            <a:xfrm>
              <a:off x="419100" y="1828801"/>
              <a:ext cx="11395284" cy="4210914"/>
            </a:xfrm>
            <a:prstGeom prst="roundRect">
              <a:avLst>
                <a:gd name="adj" fmla="val 10315"/>
              </a:avLst>
            </a:prstGeom>
            <a:no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mazon Ember Light"/>
                <a:ea typeface="Segoe UI" pitchFamily="34" charset="0"/>
                <a:cs typeface="Segoe UI" pitchFamily="34" charset="0"/>
              </a:endParaRPr>
            </a:p>
          </p:txBody>
        </p:sp>
        <p:cxnSp>
          <p:nvCxnSpPr>
            <p:cNvPr id="24" name="Straight Arrow Connector 23"/>
            <p:cNvCxnSpPr>
              <a:cxnSpLocks/>
            </p:cNvCxnSpPr>
            <p:nvPr/>
          </p:nvCxnSpPr>
          <p:spPr>
            <a:xfrm>
              <a:off x="4942518" y="3483147"/>
              <a:ext cx="1125940" cy="0"/>
            </a:xfrm>
            <a:prstGeom prst="straightConnector1">
              <a:avLst/>
            </a:prstGeom>
            <a:ln w="381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7526756" y="2810794"/>
              <a:ext cx="1814322" cy="253718"/>
            </a:xfrm>
            <a:prstGeom prst="straightConnector1">
              <a:avLst/>
            </a:prstGeom>
            <a:ln w="381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526756" y="4396111"/>
              <a:ext cx="1814322" cy="208989"/>
            </a:xfrm>
            <a:prstGeom prst="straightConnector1">
              <a:avLst/>
            </a:prstGeom>
            <a:ln w="381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3987905" y="3557834"/>
              <a:ext cx="306077" cy="199236"/>
            </a:xfrm>
            <a:prstGeom prst="straightConnector1">
              <a:avLst/>
            </a:prstGeom>
            <a:ln w="381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flipV="1">
              <a:off x="4419566" y="3558214"/>
              <a:ext cx="306840" cy="162332"/>
            </a:xfrm>
            <a:prstGeom prst="straightConnector1">
              <a:avLst/>
            </a:prstGeom>
            <a:ln w="381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4356773" y="3540428"/>
              <a:ext cx="2" cy="441024"/>
            </a:xfrm>
            <a:prstGeom prst="straightConnector1">
              <a:avLst/>
            </a:prstGeom>
            <a:ln w="381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2DB80E8-BFB3-6E42-A447-BEEBC14991AF}"/>
                </a:ext>
              </a:extLst>
            </p:cNvPr>
            <p:cNvSpPr txBox="1"/>
            <p:nvPr/>
          </p:nvSpPr>
          <p:spPr>
            <a:xfrm>
              <a:off x="3500339" y="2105585"/>
              <a:ext cx="1811146" cy="529965"/>
            </a:xfrm>
            <a:prstGeom prst="rect">
              <a:avLst/>
            </a:prstGeom>
            <a:solidFill>
              <a:schemeClr val="bg1"/>
            </a:solidFill>
          </p:spPr>
          <p:txBody>
            <a:bodyPr wrap="non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mn-cs"/>
                </a:rPr>
                <a:t>The code you run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panose="02000000000000000000" pitchFamily="2" charset="0"/>
                  <a:ea typeface="Amazon Ember" panose="02000000000000000000" pitchFamily="2" charset="0"/>
                  <a:cs typeface="+mn-cs"/>
                </a:rPr>
                <a:t> is a </a:t>
              </a:r>
              <a:r>
                <a:rPr kumimoji="0" lang="en-US" sz="1800" b="1" i="0" u="none" strike="noStrike" kern="1200" cap="none" spc="0" normalizeH="0" baseline="0" noProof="0" dirty="0">
                  <a:ln>
                    <a:noFill/>
                  </a:ln>
                  <a:solidFill>
                    <a:srgbClr val="4D27AA"/>
                  </a:solidFill>
                  <a:effectLst/>
                  <a:uLnTx/>
                  <a:uFillTx/>
                  <a:latin typeface="Amazon Ember" panose="02000000000000000000" pitchFamily="2" charset="0"/>
                  <a:ea typeface="Amazon Ember" panose="02000000000000000000" pitchFamily="2" charset="0"/>
                  <a:cs typeface="+mn-cs"/>
                </a:rPr>
                <a:t>Lambda function</a:t>
              </a:r>
              <a:endParaRPr kumimoji="0" lang="en-US" sz="1800" b="1" i="0" u="none" strike="noStrike" kern="1200" cap="none" spc="0" normalizeH="0" baseline="0" noProof="0" dirty="0">
                <a:ln>
                  <a:noFill/>
                </a:ln>
                <a:solidFill>
                  <a:srgbClr val="4D27AA"/>
                </a:solidFill>
                <a:effectLst/>
                <a:uLnTx/>
                <a:uFillTx/>
                <a:latin typeface="Amazon Ember"/>
                <a:ea typeface="Amazon Ember" panose="02000000000000000000" pitchFamily="2" charset="0"/>
                <a:cs typeface="+mn-cs"/>
              </a:endParaRPr>
            </a:p>
          </p:txBody>
        </p:sp>
        <p:sp>
          <p:nvSpPr>
            <p:cNvPr id="14" name="Rectangle 13">
              <a:extLst>
                <a:ext uri="{FF2B5EF4-FFF2-40B4-BE49-F238E27FC236}">
                  <a16:creationId xmlns:a16="http://schemas.microsoft.com/office/drawing/2014/main" id="{DEE98976-F851-D446-ADA2-E7C0494D7AF3}"/>
                </a:ext>
              </a:extLst>
            </p:cNvPr>
            <p:cNvSpPr/>
            <p:nvPr/>
          </p:nvSpPr>
          <p:spPr>
            <a:xfrm flipH="1">
              <a:off x="3862806" y="2651592"/>
              <a:ext cx="1079712" cy="8475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pic>
          <p:nvPicPr>
            <p:cNvPr id="30" name="Graphic 29">
              <a:extLst>
                <a:ext uri="{FF2B5EF4-FFF2-40B4-BE49-F238E27FC236}">
                  <a16:creationId xmlns:a16="http://schemas.microsoft.com/office/drawing/2014/main" id="{031EC9E4-DB0C-E04C-B4C2-041A7E0FE0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51041" y="2678668"/>
              <a:ext cx="839528" cy="839528"/>
            </a:xfrm>
            <a:prstGeom prst="rect">
              <a:avLst/>
            </a:prstGeom>
          </p:spPr>
        </p:pic>
      </p:grpSp>
    </p:spTree>
    <p:custDataLst>
      <p:tags r:id="rId1"/>
    </p:custDataLst>
    <p:extLst>
      <p:ext uri="{BB962C8B-B14F-4D97-AF65-F5344CB8AC3E}">
        <p14:creationId xmlns:p14="http://schemas.microsoft.com/office/powerpoint/2010/main" val="927370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grpId="0" nodeType="clickEffect">
                                  <p:stCondLst>
                                    <p:cond delay="0"/>
                                  </p:stCondLst>
                                  <p:childTnLst>
                                    <p:animEffect transition="out" filter="wipe(left)">
                                      <p:cBhvr>
                                        <p:cTn id="16" dur="500"/>
                                        <p:tgtEl>
                                          <p:spTgt spid="15"/>
                                        </p:tgtEl>
                                      </p:cBhvr>
                                    </p:animEffect>
                                    <p:set>
                                      <p:cBhvr>
                                        <p:cTn id="17"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15"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F62B1B8-919C-D341-A3A2-660D96EA7C49}"/>
              </a:ext>
              <a:ext uri="{C183D7F6-B498-43B3-948B-1728B52AA6E4}">
                <adec:decorative xmlns:adec="http://schemas.microsoft.com/office/drawing/2017/decorative" val="1"/>
              </a:ext>
            </a:extLst>
          </p:cNvPr>
          <p:cNvGrpSpPr/>
          <p:nvPr/>
        </p:nvGrpSpPr>
        <p:grpSpPr>
          <a:xfrm>
            <a:off x="2481382" y="2141831"/>
            <a:ext cx="8593018" cy="2940418"/>
            <a:chOff x="2481382" y="2141831"/>
            <a:chExt cx="8593018" cy="2940418"/>
          </a:xfrm>
        </p:grpSpPr>
        <p:sp>
          <p:nvSpPr>
            <p:cNvPr id="12" name="Rounded Rectangle 11"/>
            <p:cNvSpPr/>
            <p:nvPr/>
          </p:nvSpPr>
          <p:spPr bwMode="auto">
            <a:xfrm>
              <a:off x="2481382" y="2141831"/>
              <a:ext cx="8593018" cy="2940418"/>
            </a:xfrm>
            <a:prstGeom prst="roundRect">
              <a:avLst>
                <a:gd name="adj" fmla="val 8687"/>
              </a:avLst>
            </a:prstGeom>
            <a:solidFill>
              <a:schemeClr val="bg1"/>
            </a:solid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mazon Ember Light"/>
                <a:ea typeface="Segoe UI" pitchFamily="34" charset="0"/>
                <a:cs typeface="Segoe UI" pitchFamily="34" charset="0"/>
              </a:endParaRPr>
            </a:p>
          </p:txBody>
        </p:sp>
        <p:grpSp>
          <p:nvGrpSpPr>
            <p:cNvPr id="7" name="Group 6">
              <a:extLst>
                <a:ext uri="{FF2B5EF4-FFF2-40B4-BE49-F238E27FC236}">
                  <a16:creationId xmlns:a16="http://schemas.microsoft.com/office/drawing/2014/main" id="{F712EA9B-8C23-C144-A39C-C6BEE5703804}"/>
                </a:ext>
              </a:extLst>
            </p:cNvPr>
            <p:cNvGrpSpPr/>
            <p:nvPr/>
          </p:nvGrpSpPr>
          <p:grpSpPr>
            <a:xfrm>
              <a:off x="2979907" y="2219145"/>
              <a:ext cx="617540" cy="2623496"/>
              <a:chOff x="2979907" y="2219145"/>
              <a:chExt cx="617540" cy="2623496"/>
            </a:xfrm>
          </p:grpSpPr>
          <p:pic>
            <p:nvPicPr>
              <p:cNvPr id="5" name="Picture 4"/>
              <p:cNvPicPr>
                <a:picLocks noChangeAspect="1"/>
              </p:cNvPicPr>
              <p:nvPr/>
            </p:nvPicPr>
            <p:blipFill>
              <a:blip r:embed="rId4">
                <a:duotone>
                  <a:schemeClr val="accent1">
                    <a:shade val="45000"/>
                    <a:satMod val="135000"/>
                  </a:schemeClr>
                  <a:prstClr val="white"/>
                </a:duotone>
              </a:blip>
              <a:stretch>
                <a:fillRect/>
              </a:stretch>
            </p:blipFill>
            <p:spPr>
              <a:xfrm>
                <a:off x="2979907" y="2219145"/>
                <a:ext cx="617540" cy="499762"/>
              </a:xfrm>
              <a:prstGeom prst="rect">
                <a:avLst/>
              </a:prstGeom>
            </p:spPr>
          </p:pic>
          <p:pic>
            <p:nvPicPr>
              <p:cNvPr id="13" name="Picture 12"/>
              <p:cNvPicPr>
                <a:picLocks noChangeAspect="1"/>
              </p:cNvPicPr>
              <p:nvPr/>
            </p:nvPicPr>
            <p:blipFill>
              <a:blip r:embed="rId5">
                <a:duotone>
                  <a:schemeClr val="accent3">
                    <a:shade val="45000"/>
                    <a:satMod val="135000"/>
                  </a:schemeClr>
                  <a:prstClr val="white"/>
                </a:duotone>
              </a:blip>
              <a:stretch>
                <a:fillRect/>
              </a:stretch>
            </p:blipFill>
            <p:spPr>
              <a:xfrm>
                <a:off x="3046568" y="2786548"/>
                <a:ext cx="484218" cy="481912"/>
              </a:xfrm>
              <a:prstGeom prst="rect">
                <a:avLst/>
              </a:prstGeom>
            </p:spPr>
          </p:pic>
          <p:pic>
            <p:nvPicPr>
              <p:cNvPr id="14" name="Picture 13"/>
              <p:cNvPicPr>
                <a:picLocks noChangeAspect="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044809" y="3336101"/>
                <a:ext cx="487736" cy="485413"/>
              </a:xfrm>
              <a:prstGeom prst="rect">
                <a:avLst/>
              </a:prstGeom>
            </p:spPr>
          </p:pic>
          <p:pic>
            <p:nvPicPr>
              <p:cNvPr id="16" name="Picture 15"/>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033605" y="3816715"/>
                <a:ext cx="563842" cy="563842"/>
              </a:xfrm>
              <a:prstGeom prst="rect">
                <a:avLst/>
              </a:prstGeom>
            </p:spPr>
          </p:pic>
          <p:pic>
            <p:nvPicPr>
              <p:cNvPr id="18" name="Picture 17"/>
              <p:cNvPicPr>
                <a:picLocks noChangeAspect="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16627" y="4449281"/>
                <a:ext cx="395242" cy="393360"/>
              </a:xfrm>
              <a:prstGeom prst="rect">
                <a:avLst/>
              </a:prstGeom>
            </p:spPr>
          </p:pic>
        </p:grpSp>
      </p:grpSp>
      <p:sp>
        <p:nvSpPr>
          <p:cNvPr id="2" name="Title 1"/>
          <p:cNvSpPr>
            <a:spLocks noGrp="1"/>
          </p:cNvSpPr>
          <p:nvPr>
            <p:ph type="title"/>
          </p:nvPr>
        </p:nvSpPr>
        <p:spPr/>
        <p:txBody>
          <a:bodyPr/>
          <a:lstStyle/>
          <a:p>
            <a:r>
              <a:rPr lang="en-US" dirty="0"/>
              <a:t>Benefits of Lambda</a:t>
            </a:r>
          </a:p>
        </p:txBody>
      </p:sp>
      <p:sp>
        <p:nvSpPr>
          <p:cNvPr id="3" name="Content Placeholder 2"/>
          <p:cNvSpPr>
            <a:spLocks noGrp="1"/>
          </p:cNvSpPr>
          <p:nvPr>
            <p:ph idx="4294967295"/>
          </p:nvPr>
        </p:nvSpPr>
        <p:spPr>
          <a:xfrm>
            <a:off x="3722688" y="2219145"/>
            <a:ext cx="7351712" cy="2737597"/>
          </a:xfrm>
        </p:spPr>
        <p:txBody>
          <a:bodyPr>
            <a:normAutofit/>
          </a:bodyPr>
          <a:lstStyle/>
          <a:p>
            <a:pPr marL="0" indent="0">
              <a:spcBef>
                <a:spcPts val="200"/>
              </a:spcBef>
              <a:spcAft>
                <a:spcPts val="1600"/>
              </a:spcAft>
              <a:buNone/>
            </a:pPr>
            <a:r>
              <a:rPr lang="en-US" sz="2400" dirty="0"/>
              <a:t>It supports multiple programming languages</a:t>
            </a:r>
            <a:endParaRPr lang="en-US" sz="2400" dirty="0">
              <a:solidFill>
                <a:srgbClr val="000000"/>
              </a:solidFill>
              <a:latin typeface="Amazon Ember Light" panose="020B0403020204020204"/>
            </a:endParaRPr>
          </a:p>
          <a:p>
            <a:pPr marL="0" indent="0">
              <a:spcBef>
                <a:spcPts val="200"/>
              </a:spcBef>
              <a:spcAft>
                <a:spcPts val="1600"/>
              </a:spcAft>
              <a:buNone/>
            </a:pPr>
            <a:r>
              <a:rPr lang="en-US" sz="2400" dirty="0">
                <a:solidFill>
                  <a:srgbClr val="000000"/>
                </a:solidFill>
              </a:rPr>
              <a:t>Completely automated</a:t>
            </a:r>
            <a:r>
              <a:rPr lang="en-US" sz="2400" dirty="0"/>
              <a:t> </a:t>
            </a:r>
            <a:r>
              <a:rPr lang="en-US" sz="2400" dirty="0">
                <a:solidFill>
                  <a:srgbClr val="000000"/>
                </a:solidFill>
              </a:rPr>
              <a:t>administration</a:t>
            </a:r>
            <a:endParaRPr lang="en-US" sz="2400" dirty="0">
              <a:solidFill>
                <a:srgbClr val="000000"/>
              </a:solidFill>
              <a:latin typeface="Amazon Ember Light" panose="020B0403020204020204"/>
            </a:endParaRPr>
          </a:p>
          <a:p>
            <a:pPr marL="0" indent="0">
              <a:spcBef>
                <a:spcPts val="200"/>
              </a:spcBef>
              <a:spcAft>
                <a:spcPts val="1600"/>
              </a:spcAft>
              <a:buNone/>
            </a:pPr>
            <a:r>
              <a:rPr lang="en-US" sz="2400" dirty="0">
                <a:solidFill>
                  <a:srgbClr val="000000"/>
                </a:solidFill>
              </a:rPr>
              <a:t>Built-in</a:t>
            </a:r>
            <a:r>
              <a:rPr lang="en-US" sz="2400" dirty="0"/>
              <a:t> fault </a:t>
            </a:r>
            <a:r>
              <a:rPr lang="en-US" sz="2400" dirty="0">
                <a:solidFill>
                  <a:srgbClr val="000000"/>
                </a:solidFill>
              </a:rPr>
              <a:t>tolerance</a:t>
            </a:r>
            <a:endParaRPr lang="en-US" sz="2400" dirty="0">
              <a:solidFill>
                <a:srgbClr val="000000"/>
              </a:solidFill>
              <a:latin typeface="Amazon Ember Light" panose="020B0403020204020204"/>
            </a:endParaRPr>
          </a:p>
          <a:p>
            <a:pPr marL="0" indent="0">
              <a:spcBef>
                <a:spcPts val="200"/>
              </a:spcBef>
              <a:spcAft>
                <a:spcPts val="1600"/>
              </a:spcAft>
              <a:buNone/>
            </a:pPr>
            <a:r>
              <a:rPr lang="en-US" sz="2400" dirty="0">
                <a:solidFill>
                  <a:srgbClr val="000000"/>
                </a:solidFill>
              </a:rPr>
              <a:t>It supports the orchestration of</a:t>
            </a:r>
            <a:r>
              <a:rPr lang="en-US" sz="2400" dirty="0"/>
              <a:t> multiple </a:t>
            </a:r>
            <a:r>
              <a:rPr lang="en-US" sz="2400" dirty="0">
                <a:solidFill>
                  <a:srgbClr val="000000"/>
                </a:solidFill>
              </a:rPr>
              <a:t>functions</a:t>
            </a:r>
            <a:endParaRPr lang="en-US" sz="2400" dirty="0">
              <a:solidFill>
                <a:srgbClr val="000000"/>
              </a:solidFill>
              <a:latin typeface="Amazon Ember Light" panose="020B0403020204020204"/>
            </a:endParaRPr>
          </a:p>
          <a:p>
            <a:pPr marL="0" indent="0">
              <a:spcBef>
                <a:spcPts val="200"/>
              </a:spcBef>
              <a:spcAft>
                <a:spcPts val="1600"/>
              </a:spcAft>
              <a:buNone/>
            </a:pPr>
            <a:r>
              <a:rPr lang="en-US" sz="2400" dirty="0">
                <a:solidFill>
                  <a:srgbClr val="000000"/>
                </a:solidFill>
              </a:rPr>
              <a:t>Pay</a:t>
            </a:r>
            <a:r>
              <a:rPr lang="en-US" sz="2400" dirty="0"/>
              <a:t>-p</a:t>
            </a:r>
            <a:r>
              <a:rPr lang="en-US" sz="2400" dirty="0">
                <a:solidFill>
                  <a:srgbClr val="000000"/>
                </a:solidFill>
              </a:rPr>
              <a:t>er</a:t>
            </a:r>
            <a:r>
              <a:rPr lang="en-US" sz="2400" dirty="0"/>
              <a:t>-</a:t>
            </a:r>
            <a:r>
              <a:rPr lang="en-US" sz="2400" dirty="0">
                <a:solidFill>
                  <a:srgbClr val="000000"/>
                </a:solidFill>
              </a:rPr>
              <a:t>use pricing</a:t>
            </a:r>
            <a:endParaRPr lang="en-US" sz="2400" dirty="0">
              <a:solidFill>
                <a:srgbClr val="000000"/>
              </a:solidFill>
              <a:latin typeface="Amazon Ember Light" panose="020B0403020204020204"/>
            </a:endParaRPr>
          </a:p>
        </p:txBody>
      </p:sp>
      <p:sp>
        <p:nvSpPr>
          <p:cNvPr id="4" name="Footer Placeholder 3">
            <a:extLs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6" name="Slide Number Placeholder 5">
            <a:extLs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15" name="TextBox 14">
            <a:extLst>
              <a:ext uri="{FF2B5EF4-FFF2-40B4-BE49-F238E27FC236}">
                <a16:creationId xmlns:a16="http://schemas.microsoft.com/office/drawing/2014/main" id="{37344E87-7A90-4598-BA4F-228C95A45CD9}"/>
              </a:ext>
              <a:ext uri="{C183D7F6-B498-43B3-948B-1728B52AA6E4}">
                <adec:decorative xmlns:adec="http://schemas.microsoft.com/office/drawing/2017/decorative" val="1"/>
              </a:ext>
            </a:extLst>
          </p:cNvPr>
          <p:cNvSpPr txBox="1"/>
          <p:nvPr/>
        </p:nvSpPr>
        <p:spPr>
          <a:xfrm>
            <a:off x="419100" y="3808672"/>
            <a:ext cx="1865948" cy="394439"/>
          </a:xfrm>
          <a:prstGeom prst="rect">
            <a:avLst/>
          </a:prstGeom>
          <a:noFill/>
        </p:spPr>
        <p:txBody>
          <a:bodyPr wrap="square" lIns="0" tIns="0" rIns="0" bIns="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mazon Ember Light"/>
                <a:ea typeface="+mn-ea"/>
                <a:cs typeface="+mn-cs"/>
              </a:rPr>
              <a:t>AWS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mazon Ember Light"/>
                <a:ea typeface="+mn-ea"/>
                <a:cs typeface="+mn-cs"/>
              </a:rPr>
              <a:t>Lambda</a:t>
            </a:r>
          </a:p>
        </p:txBody>
      </p:sp>
      <p:pic>
        <p:nvPicPr>
          <p:cNvPr id="17" name="Graphic 16">
            <a:extLst>
              <a:ext uri="{FF2B5EF4-FFF2-40B4-BE49-F238E27FC236}">
                <a16:creationId xmlns:a16="http://schemas.microsoft.com/office/drawing/2014/main" id="{9E6C4DA0-7555-4E6F-AE36-0B707D0634AA}"/>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1487" y="2649984"/>
            <a:ext cx="1118649" cy="1118649"/>
          </a:xfrm>
          <a:prstGeom prst="rect">
            <a:avLst/>
          </a:prstGeom>
        </p:spPr>
      </p:pic>
    </p:spTree>
    <p:custDataLst>
      <p:tags r:id="rId1"/>
    </p:custDataLst>
    <p:extLst>
      <p:ext uri="{BB962C8B-B14F-4D97-AF65-F5344CB8AC3E}">
        <p14:creationId xmlns:p14="http://schemas.microsoft.com/office/powerpoint/2010/main" val="38141324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02E44-715D-B24D-8F64-3EAC5EE86B34}"/>
              </a:ext>
            </a:extLst>
          </p:cNvPr>
          <p:cNvSpPr>
            <a:spLocks noGrp="1"/>
          </p:cNvSpPr>
          <p:nvPr>
            <p:ph type="title"/>
          </p:nvPr>
        </p:nvSpPr>
        <p:spPr/>
        <p:txBody>
          <a:bodyPr/>
          <a:lstStyle/>
          <a:p>
            <a:r>
              <a:rPr lang="en-US" dirty="0"/>
              <a:t>AWS Lambda event sources</a:t>
            </a:r>
          </a:p>
        </p:txBody>
      </p:sp>
      <p:sp>
        <p:nvSpPr>
          <p:cNvPr id="39" name="Footer Placeholder 38">
            <a:extLst>
              <a:ext uri="{FF2B5EF4-FFF2-40B4-BE49-F238E27FC236}">
                <a16:creationId xmlns:a16="http://schemas.microsoft.com/office/drawing/2014/main" id="{8BA25F16-7D29-AF4D-AC38-4251FF5C3608}"/>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40" name="Slide Number Placeholder 39">
            <a:extLst>
              <a:ext uri="{FF2B5EF4-FFF2-40B4-BE49-F238E27FC236}">
                <a16:creationId xmlns:a16="http://schemas.microsoft.com/office/drawing/2014/main" id="{49B45C58-CDA7-FC40-BB3B-E33C967BC876}"/>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grpSp>
        <p:nvGrpSpPr>
          <p:cNvPr id="6" name="Group 5" descr="graphic showing event sources on the left (consisting of many AWS services), a Lambda function in the middle that leads into the Lambda service, and two outputs: the first is &quot;execution of your code&quot; and the second is CloudWatch for logging, monitoring, and metrics."/>
          <p:cNvGrpSpPr/>
          <p:nvPr/>
        </p:nvGrpSpPr>
        <p:grpSpPr>
          <a:xfrm>
            <a:off x="278472" y="1359457"/>
            <a:ext cx="11203955" cy="4877004"/>
            <a:chOff x="278472" y="1359457"/>
            <a:chExt cx="11203955" cy="4877004"/>
          </a:xfrm>
        </p:grpSpPr>
        <p:sp>
          <p:nvSpPr>
            <p:cNvPr id="24" name="TextBox 23">
              <a:extLst>
                <a:ext uri="{FF2B5EF4-FFF2-40B4-BE49-F238E27FC236}">
                  <a16:creationId xmlns:a16="http://schemas.microsoft.com/office/drawing/2014/main" id="{F7024C34-1D3F-2643-90DA-2B52F03CAAF0}"/>
                </a:ext>
              </a:extLst>
            </p:cNvPr>
            <p:cNvSpPr txBox="1"/>
            <p:nvPr/>
          </p:nvSpPr>
          <p:spPr>
            <a:xfrm>
              <a:off x="278472" y="1359457"/>
              <a:ext cx="2319828" cy="461665"/>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4D27AA"/>
                  </a:solidFill>
                  <a:effectLst/>
                  <a:uLnTx/>
                  <a:uFillTx/>
                  <a:latin typeface="Amazon Ember" panose="020B0603020204020204" pitchFamily="34" charset="0"/>
                  <a:ea typeface="Amazon Ember" panose="020B0603020204020204" pitchFamily="34" charset="0"/>
                  <a:cs typeface="Amazon Ember" panose="020B0603020204020204" pitchFamily="34" charset="0"/>
                </a:rPr>
                <a:t>Event sources</a:t>
              </a:r>
            </a:p>
          </p:txBody>
        </p:sp>
        <p:sp>
          <p:nvSpPr>
            <p:cNvPr id="34" name="TextBox 33">
              <a:extLst>
                <a:ext uri="{FF2B5EF4-FFF2-40B4-BE49-F238E27FC236}">
                  <a16:creationId xmlns:a16="http://schemas.microsoft.com/office/drawing/2014/main" id="{A6974812-D549-444E-9F5A-693C2F5EC36F}"/>
                </a:ext>
              </a:extLst>
            </p:cNvPr>
            <p:cNvSpPr txBox="1"/>
            <p:nvPr/>
          </p:nvSpPr>
          <p:spPr>
            <a:xfrm>
              <a:off x="5811117" y="1391462"/>
              <a:ext cx="4943427"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D27AA"/>
                  </a:solidFill>
                  <a:effectLst/>
                  <a:uLnTx/>
                  <a:uFillTx/>
                  <a:latin typeface="Amazon Ember Light"/>
                  <a:ea typeface="+mn-ea"/>
                  <a:cs typeface="+mn-cs"/>
                </a:rPr>
                <a:t>Configure other AWS services as </a:t>
              </a:r>
              <a:r>
                <a:rPr kumimoji="0" lang="en-US" sz="1600" b="1" i="0" u="none" strike="noStrike" kern="1200" cap="none" spc="0" normalizeH="0" baseline="0" noProof="0" dirty="0">
                  <a:ln>
                    <a:noFill/>
                  </a:ln>
                  <a:solidFill>
                    <a:srgbClr val="4D27AA"/>
                  </a:solidFill>
                  <a:effectLst/>
                  <a:uLnTx/>
                  <a:uFillTx/>
                  <a:latin typeface="Amazon Ember Light"/>
                  <a:ea typeface="+mn-ea"/>
                  <a:cs typeface="+mn-cs"/>
                </a:rPr>
                <a:t>event sources</a:t>
              </a:r>
              <a:r>
                <a:rPr kumimoji="0" lang="en-US" sz="1600" b="0" i="0" u="none" strike="noStrike" kern="1200" cap="none" spc="0" normalizeH="0" baseline="0" noProof="0" dirty="0">
                  <a:ln>
                    <a:noFill/>
                  </a:ln>
                  <a:solidFill>
                    <a:srgbClr val="4D27AA"/>
                  </a:solidFill>
                  <a:effectLst/>
                  <a:uLnTx/>
                  <a:uFillTx/>
                  <a:latin typeface="Amazon Ember Light"/>
                  <a:ea typeface="+mn-ea"/>
                  <a:cs typeface="+mn-cs"/>
                </a:rPr>
                <a:t> to invoke your function as shown here.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D27AA"/>
                </a:solidFill>
                <a:effectLst/>
                <a:uLnTx/>
                <a:uFillTx/>
                <a:latin typeface="Amazon Ember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D27AA"/>
                  </a:solidFill>
                  <a:effectLst/>
                  <a:uLnTx/>
                  <a:uFillTx/>
                  <a:latin typeface="Amazon Ember Light"/>
                  <a:ea typeface="+mn-ea"/>
                  <a:cs typeface="+mn-cs"/>
                </a:rPr>
                <a:t>Alternatively, invoke a Lambda function from the Lambda console, AWS SDK, or AWS CLI. </a:t>
              </a:r>
            </a:p>
          </p:txBody>
        </p:sp>
        <p:cxnSp>
          <p:nvCxnSpPr>
            <p:cNvPr id="16" name="Straight Arrow Connector 15">
              <a:extLst>
                <a:ext uri="{FF2B5EF4-FFF2-40B4-BE49-F238E27FC236}">
                  <a16:creationId xmlns:a16="http://schemas.microsoft.com/office/drawing/2014/main" id="{F3705C16-01FB-624A-91FA-5D27084F439E}"/>
                </a:ext>
              </a:extLst>
            </p:cNvPr>
            <p:cNvCxnSpPr>
              <a:cxnSpLocks/>
            </p:cNvCxnSpPr>
            <p:nvPr/>
          </p:nvCxnSpPr>
          <p:spPr>
            <a:xfrm>
              <a:off x="3745426" y="3872918"/>
              <a:ext cx="4994107" cy="0"/>
            </a:xfrm>
            <a:prstGeom prst="straightConnector1">
              <a:avLst/>
            </a:prstGeom>
            <a:ln w="381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1D0F4519-376F-4640-B721-2ACFC90AA3A1}"/>
                </a:ext>
              </a:extLst>
            </p:cNvPr>
            <p:cNvSpPr/>
            <p:nvPr/>
          </p:nvSpPr>
          <p:spPr>
            <a:xfrm>
              <a:off x="4415776" y="3582420"/>
              <a:ext cx="1024070" cy="584775"/>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lumMod val="85000"/>
                      <a:lumOff val="15000"/>
                    </a:srgbClr>
                  </a:solidFill>
                  <a:effectLst/>
                  <a:uLnTx/>
                  <a:uFillTx/>
                  <a:latin typeface="Amazon Ember Light"/>
                  <a:ea typeface="Amazon Ember" panose="020B0603020204020204" pitchFamily="34" charset="0"/>
                  <a:cs typeface="Amazon Ember" panose="020B0603020204020204" pitchFamily="34" charset="0"/>
                </a:rPr>
                <a:t>Lambda function</a:t>
              </a:r>
            </a:p>
          </p:txBody>
        </p:sp>
        <p:pic>
          <p:nvPicPr>
            <p:cNvPr id="12" name="Graphic 11">
              <a:extLst>
                <a:ext uri="{FF2B5EF4-FFF2-40B4-BE49-F238E27FC236}">
                  <a16:creationId xmlns:a16="http://schemas.microsoft.com/office/drawing/2014/main" id="{12F45F92-7841-3549-853D-349416FE51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22274" y="2745796"/>
              <a:ext cx="809293" cy="809293"/>
            </a:xfrm>
            <a:prstGeom prst="rect">
              <a:avLst/>
            </a:prstGeom>
          </p:spPr>
        </p:pic>
        <p:pic>
          <p:nvPicPr>
            <p:cNvPr id="13" name="Graphic 12">
              <a:extLst>
                <a:ext uri="{FF2B5EF4-FFF2-40B4-BE49-F238E27FC236}">
                  <a16:creationId xmlns:a16="http://schemas.microsoft.com/office/drawing/2014/main" id="{88832A55-D933-7F49-B1AA-1DD043785D5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01917" y="3518495"/>
              <a:ext cx="711200" cy="711200"/>
            </a:xfrm>
            <a:prstGeom prst="rect">
              <a:avLst/>
            </a:prstGeom>
          </p:spPr>
        </p:pic>
        <p:sp>
          <p:nvSpPr>
            <p:cNvPr id="14" name="TextBox 13">
              <a:extLst>
                <a:ext uri="{FF2B5EF4-FFF2-40B4-BE49-F238E27FC236}">
                  <a16:creationId xmlns:a16="http://schemas.microsoft.com/office/drawing/2014/main" id="{EE04E635-53E0-2240-822A-9A1624EC5768}"/>
                </a:ext>
              </a:extLst>
            </p:cNvPr>
            <p:cNvSpPr txBox="1"/>
            <p:nvPr/>
          </p:nvSpPr>
          <p:spPr>
            <a:xfrm>
              <a:off x="5206565" y="4282714"/>
              <a:ext cx="230190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AWS Lambda</a:t>
              </a:r>
            </a:p>
          </p:txBody>
        </p:sp>
        <p:sp>
          <p:nvSpPr>
            <p:cNvPr id="26" name="TextBox 25">
              <a:extLst>
                <a:ext uri="{FF2B5EF4-FFF2-40B4-BE49-F238E27FC236}">
                  <a16:creationId xmlns:a16="http://schemas.microsoft.com/office/drawing/2014/main" id="{B3F117A4-FBDC-3C4B-BBFC-8963C41D5FFC}"/>
                </a:ext>
              </a:extLst>
            </p:cNvPr>
            <p:cNvSpPr txBox="1"/>
            <p:nvPr/>
          </p:nvSpPr>
          <p:spPr>
            <a:xfrm>
              <a:off x="7946820" y="5369596"/>
              <a:ext cx="230190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CloudWatch</a:t>
              </a:r>
            </a:p>
          </p:txBody>
        </p:sp>
        <p:pic>
          <p:nvPicPr>
            <p:cNvPr id="27" name="Graphic 26">
              <a:extLst>
                <a:ext uri="{FF2B5EF4-FFF2-40B4-BE49-F238E27FC236}">
                  <a16:creationId xmlns:a16="http://schemas.microsoft.com/office/drawing/2014/main" id="{D6526095-1CB8-C64F-8C1F-F19B9324B66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42172" y="4621268"/>
              <a:ext cx="711200" cy="711200"/>
            </a:xfrm>
            <a:prstGeom prst="rect">
              <a:avLst/>
            </a:prstGeom>
          </p:spPr>
        </p:pic>
        <p:cxnSp>
          <p:nvCxnSpPr>
            <p:cNvPr id="28" name="Straight Arrow Connector 27">
              <a:extLst>
                <a:ext uri="{FF2B5EF4-FFF2-40B4-BE49-F238E27FC236}">
                  <a16:creationId xmlns:a16="http://schemas.microsoft.com/office/drawing/2014/main" id="{3E3F659E-60E2-814B-AB40-FA5F419803EA}"/>
                </a:ext>
              </a:extLst>
            </p:cNvPr>
            <p:cNvCxnSpPr>
              <a:cxnSpLocks/>
              <a:stCxn id="13" idx="3"/>
              <a:endCxn id="27" idx="1"/>
            </p:cNvCxnSpPr>
            <p:nvPr/>
          </p:nvCxnSpPr>
          <p:spPr>
            <a:xfrm>
              <a:off x="6713117" y="3874095"/>
              <a:ext cx="2029055" cy="1102773"/>
            </a:xfrm>
            <a:prstGeom prst="bentConnector3">
              <a:avLst>
                <a:gd name="adj1" fmla="val 36251"/>
              </a:avLst>
            </a:prstGeom>
            <a:ln w="381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FE9E3BD2-0ABA-B643-90E7-22B4CF2DC766}"/>
                </a:ext>
              </a:extLst>
            </p:cNvPr>
            <p:cNvSpPr txBox="1"/>
            <p:nvPr/>
          </p:nvSpPr>
          <p:spPr>
            <a:xfrm>
              <a:off x="8739533" y="3555089"/>
              <a:ext cx="2603137" cy="646331"/>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Amazon Ember" panose="020B0603020204020204" pitchFamily="34" charset="0"/>
                </a:rPr>
                <a:t>Execution of your code (only when triggered)</a:t>
              </a:r>
            </a:p>
          </p:txBody>
        </p:sp>
        <p:sp>
          <p:nvSpPr>
            <p:cNvPr id="20" name="Rectangle 19">
              <a:extLst>
                <a:ext uri="{FF2B5EF4-FFF2-40B4-BE49-F238E27FC236}">
                  <a16:creationId xmlns:a16="http://schemas.microsoft.com/office/drawing/2014/main" id="{115E0BE5-37B7-DB4B-84A2-D89BEDF3CF44}"/>
                </a:ext>
              </a:extLst>
            </p:cNvPr>
            <p:cNvSpPr/>
            <p:nvPr/>
          </p:nvSpPr>
          <p:spPr>
            <a:xfrm>
              <a:off x="420580" y="1989144"/>
              <a:ext cx="3324846" cy="4247317"/>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lumMod val="50000"/>
                  </a:srgbClr>
                </a:solidFill>
                <a:effectLst/>
                <a:uLnTx/>
                <a:uFillTx/>
                <a:latin typeface="Amazon Ember Light"/>
                <a:ea typeface="+mn-ea"/>
                <a:cs typeface="+mn-cs"/>
              </a:endParaRPr>
            </a:p>
          </p:txBody>
        </p:sp>
        <p:pic>
          <p:nvPicPr>
            <p:cNvPr id="15" name="Graphic 14">
              <a:extLst>
                <a:ext uri="{FF2B5EF4-FFF2-40B4-BE49-F238E27FC236}">
                  <a16:creationId xmlns:a16="http://schemas.microsoft.com/office/drawing/2014/main" id="{5F550BEF-6A61-394E-A407-7E864D3B184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04788" y="2146700"/>
              <a:ext cx="365760" cy="365760"/>
            </a:xfrm>
            <a:prstGeom prst="rect">
              <a:avLst/>
            </a:prstGeom>
          </p:spPr>
        </p:pic>
        <p:pic>
          <p:nvPicPr>
            <p:cNvPr id="17" name="Graphic 16">
              <a:extLst>
                <a:ext uri="{FF2B5EF4-FFF2-40B4-BE49-F238E27FC236}">
                  <a16:creationId xmlns:a16="http://schemas.microsoft.com/office/drawing/2014/main" id="{5FAF2FFD-8057-2942-A8D7-51D94D5702C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4788" y="2734051"/>
              <a:ext cx="365760" cy="365760"/>
            </a:xfrm>
            <a:prstGeom prst="rect">
              <a:avLst/>
            </a:prstGeom>
          </p:spPr>
        </p:pic>
        <p:pic>
          <p:nvPicPr>
            <p:cNvPr id="18" name="Graphic 17">
              <a:extLst>
                <a:ext uri="{FF2B5EF4-FFF2-40B4-BE49-F238E27FC236}">
                  <a16:creationId xmlns:a16="http://schemas.microsoft.com/office/drawing/2014/main" id="{2BA318C4-D7F1-D649-9756-B1E1C3B3A90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04788" y="3321402"/>
              <a:ext cx="365760" cy="365760"/>
            </a:xfrm>
            <a:prstGeom prst="rect">
              <a:avLst/>
            </a:prstGeom>
          </p:spPr>
        </p:pic>
        <p:pic>
          <p:nvPicPr>
            <p:cNvPr id="19" name="Graphic 18">
              <a:extLst>
                <a:ext uri="{FF2B5EF4-FFF2-40B4-BE49-F238E27FC236}">
                  <a16:creationId xmlns:a16="http://schemas.microsoft.com/office/drawing/2014/main" id="{150520B6-B78E-6B47-9B55-43CE282DB4E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04788" y="3908753"/>
              <a:ext cx="365760" cy="365760"/>
            </a:xfrm>
            <a:prstGeom prst="rect">
              <a:avLst/>
            </a:prstGeom>
          </p:spPr>
        </p:pic>
        <p:pic>
          <p:nvPicPr>
            <p:cNvPr id="22" name="Graphic 21">
              <a:extLst>
                <a:ext uri="{FF2B5EF4-FFF2-40B4-BE49-F238E27FC236}">
                  <a16:creationId xmlns:a16="http://schemas.microsoft.com/office/drawing/2014/main" id="{D125EAFC-9ACB-164B-A669-499AA329C5D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04788" y="5083457"/>
              <a:ext cx="365760" cy="365760"/>
            </a:xfrm>
            <a:prstGeom prst="rect">
              <a:avLst/>
            </a:prstGeom>
          </p:spPr>
        </p:pic>
        <p:pic>
          <p:nvPicPr>
            <p:cNvPr id="33" name="Graphic 32">
              <a:extLst>
                <a:ext uri="{FF2B5EF4-FFF2-40B4-BE49-F238E27FC236}">
                  <a16:creationId xmlns:a16="http://schemas.microsoft.com/office/drawing/2014/main" id="{E0518501-84A8-4C42-898E-5BE69B42B3C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04788" y="4496104"/>
              <a:ext cx="365760" cy="365760"/>
            </a:xfrm>
            <a:prstGeom prst="rect">
              <a:avLst/>
            </a:prstGeom>
          </p:spPr>
        </p:pic>
        <p:sp>
          <p:nvSpPr>
            <p:cNvPr id="36" name="TextBox 35">
              <a:extLst>
                <a:ext uri="{FF2B5EF4-FFF2-40B4-BE49-F238E27FC236}">
                  <a16:creationId xmlns:a16="http://schemas.microsoft.com/office/drawing/2014/main" id="{E97EB124-A4D4-2642-B5D5-2593475411C4}"/>
                </a:ext>
              </a:extLst>
            </p:cNvPr>
            <p:cNvSpPr txBox="1"/>
            <p:nvPr/>
          </p:nvSpPr>
          <p:spPr>
            <a:xfrm>
              <a:off x="9497885" y="4684480"/>
              <a:ext cx="1984542" cy="584775"/>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4D27AA"/>
                  </a:solidFill>
                  <a:effectLst/>
                  <a:uLnTx/>
                  <a:uFillTx/>
                  <a:latin typeface="Amazon Ember Light"/>
                  <a:ea typeface="Amazon Ember" panose="020B0603020204020204" pitchFamily="34" charset="0"/>
                  <a:cs typeface="Amazon Ember" panose="020B0603020204020204" pitchFamily="34" charset="0"/>
                </a:rPr>
                <a:t>Logging, monitoring, and metrics</a:t>
              </a:r>
            </a:p>
          </p:txBody>
        </p:sp>
        <p:sp>
          <p:nvSpPr>
            <p:cNvPr id="4" name="TextBox 3"/>
            <p:cNvSpPr txBox="1"/>
            <p:nvPr/>
          </p:nvSpPr>
          <p:spPr>
            <a:xfrm>
              <a:off x="963915" y="2165939"/>
              <a:ext cx="121379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S3</a:t>
              </a:r>
            </a:p>
          </p:txBody>
        </p:sp>
        <p:sp>
          <p:nvSpPr>
            <p:cNvPr id="30" name="TextBox 29"/>
            <p:cNvSpPr txBox="1"/>
            <p:nvPr/>
          </p:nvSpPr>
          <p:spPr>
            <a:xfrm>
              <a:off x="963915" y="2734833"/>
              <a:ext cx="199445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DynamoDB</a:t>
              </a:r>
            </a:p>
          </p:txBody>
        </p:sp>
        <p:sp>
          <p:nvSpPr>
            <p:cNvPr id="31" name="TextBox 30"/>
            <p:cNvSpPr txBox="1"/>
            <p:nvPr/>
          </p:nvSpPr>
          <p:spPr>
            <a:xfrm>
              <a:off x="963915" y="3210686"/>
              <a:ext cx="278519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Simple Notification Service (Amazon SNS)</a:t>
              </a:r>
            </a:p>
          </p:txBody>
        </p:sp>
        <p:sp>
          <p:nvSpPr>
            <p:cNvPr id="32" name="TextBox 31"/>
            <p:cNvSpPr txBox="1"/>
            <p:nvPr/>
          </p:nvSpPr>
          <p:spPr>
            <a:xfrm>
              <a:off x="963915" y="3816633"/>
              <a:ext cx="263540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Simple Queue Service (Amazon SQS)</a:t>
              </a:r>
            </a:p>
          </p:txBody>
        </p:sp>
        <p:sp>
          <p:nvSpPr>
            <p:cNvPr id="35" name="TextBox 34"/>
            <p:cNvSpPr txBox="1"/>
            <p:nvPr/>
          </p:nvSpPr>
          <p:spPr>
            <a:xfrm>
              <a:off x="963915" y="4509707"/>
              <a:ext cx="211147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API Gateway</a:t>
              </a:r>
            </a:p>
          </p:txBody>
        </p:sp>
        <p:sp>
          <p:nvSpPr>
            <p:cNvPr id="41" name="TextBox 40"/>
            <p:cNvSpPr txBox="1"/>
            <p:nvPr/>
          </p:nvSpPr>
          <p:spPr>
            <a:xfrm>
              <a:off x="963915" y="5097060"/>
              <a:ext cx="251222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Application Load Balancer</a:t>
              </a:r>
            </a:p>
          </p:txBody>
        </p:sp>
        <p:sp>
          <p:nvSpPr>
            <p:cNvPr id="42" name="TextBox 41"/>
            <p:cNvSpPr txBox="1"/>
            <p:nvPr/>
          </p:nvSpPr>
          <p:spPr>
            <a:xfrm>
              <a:off x="990457" y="5689267"/>
              <a:ext cx="140615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Many more…</a:t>
              </a:r>
            </a:p>
          </p:txBody>
        </p:sp>
      </p:grpSp>
    </p:spTree>
    <p:custDataLst>
      <p:tags r:id="rId1"/>
    </p:custDataLst>
    <p:extLst>
      <p:ext uri="{BB962C8B-B14F-4D97-AF65-F5344CB8AC3E}">
        <p14:creationId xmlns:p14="http://schemas.microsoft.com/office/powerpoint/2010/main" val="29860260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Section 6: Introduction to AWS Elastic Beanstalk</a:t>
            </a:r>
          </a:p>
        </p:txBody>
      </p:sp>
      <p:sp>
        <p:nvSpPr>
          <p:cNvPr id="5" name="Text Placeholder 4">
            <a:extLst>
              <a:ext uri="{FF2B5EF4-FFF2-40B4-BE49-F238E27FC236}">
                <a16:creationId xmlns:a16="http://schemas.microsoft.com/office/drawing/2014/main" id="{8224D0A7-8E45-B746-A2B9-276C87DCAD0E}"/>
              </a:ext>
            </a:extLst>
          </p:cNvPr>
          <p:cNvSpPr>
            <a:spLocks noGrp="1"/>
          </p:cNvSpPr>
          <p:nvPr>
            <p:ph type="body" sz="quarter" idx="10"/>
          </p:nvPr>
        </p:nvSpPr>
        <p:spPr/>
        <p:txBody>
          <a:bodyPr>
            <a:normAutofit/>
          </a:bodyPr>
          <a:lstStyle/>
          <a:p>
            <a:r>
              <a:rPr lang="en-US" dirty="0"/>
              <a:t>Module 6: Compute</a:t>
            </a:r>
          </a:p>
        </p:txBody>
      </p:sp>
      <p:sp>
        <p:nvSpPr>
          <p:cNvPr id="3" name="Footer Placeholder 2">
            <a:extLst>
              <a:ext uri="{FF2B5EF4-FFF2-40B4-BE49-F238E27FC236}">
                <a16:creationId xmlns:a16="http://schemas.microsoft.com/office/drawing/2014/main" id="{A759EE03-ADB2-3C46-9F36-BFB085725472}"/>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FFFFFF"/>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312623710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Elastic Beanstalk</a:t>
            </a:r>
          </a:p>
        </p:txBody>
      </p:sp>
      <p:sp>
        <p:nvSpPr>
          <p:cNvPr id="3" name="Content Placeholder 2"/>
          <p:cNvSpPr>
            <a:spLocks noGrp="1"/>
          </p:cNvSpPr>
          <p:nvPr>
            <p:ph idx="1"/>
          </p:nvPr>
        </p:nvSpPr>
        <p:spPr>
          <a:xfrm>
            <a:off x="3697941" y="1575590"/>
            <a:ext cx="7859806" cy="4648788"/>
          </a:xfrm>
        </p:spPr>
        <p:txBody>
          <a:bodyPr/>
          <a:lstStyle/>
          <a:p>
            <a:r>
              <a:rPr lang="en-US" sz="2400" dirty="0"/>
              <a:t>An easy way to get </a:t>
            </a:r>
            <a:r>
              <a:rPr lang="en-US" sz="2400" b="1" dirty="0">
                <a:solidFill>
                  <a:schemeClr val="accent5"/>
                </a:solidFill>
              </a:rPr>
              <a:t>web applications </a:t>
            </a:r>
            <a:r>
              <a:rPr lang="en-US" sz="2400" dirty="0"/>
              <a:t>up and running</a:t>
            </a:r>
          </a:p>
          <a:p>
            <a:pPr lvl="1"/>
            <a:endParaRPr lang="en-US" sz="2000" dirty="0"/>
          </a:p>
          <a:p>
            <a:r>
              <a:rPr lang="en-US" sz="2400" dirty="0"/>
              <a:t>A </a:t>
            </a:r>
            <a:r>
              <a:rPr lang="en-US" sz="2400" b="1" dirty="0">
                <a:solidFill>
                  <a:schemeClr val="accent5"/>
                </a:solidFill>
              </a:rPr>
              <a:t>managed service </a:t>
            </a:r>
            <a:r>
              <a:rPr lang="en-US" sz="2400" dirty="0"/>
              <a:t>that automatically handles – </a:t>
            </a:r>
            <a:endParaRPr lang="en-US" dirty="0"/>
          </a:p>
          <a:p>
            <a:pPr lvl="1"/>
            <a:r>
              <a:rPr lang="en-US" sz="2000" dirty="0"/>
              <a:t>Infrastructure provisioning and configuration</a:t>
            </a:r>
          </a:p>
          <a:p>
            <a:pPr lvl="1"/>
            <a:r>
              <a:rPr lang="en-US" sz="2000" dirty="0"/>
              <a:t>Deployment</a:t>
            </a:r>
          </a:p>
          <a:p>
            <a:pPr lvl="1"/>
            <a:r>
              <a:rPr lang="en-US" sz="2000" dirty="0"/>
              <a:t>Load balancing</a:t>
            </a:r>
          </a:p>
          <a:p>
            <a:pPr lvl="1"/>
            <a:r>
              <a:rPr lang="en-US" sz="2000" dirty="0"/>
              <a:t>Automatic scaling</a:t>
            </a:r>
          </a:p>
          <a:p>
            <a:pPr lvl="1"/>
            <a:r>
              <a:rPr lang="en-US" sz="2000" dirty="0"/>
              <a:t>Health monitoring</a:t>
            </a:r>
          </a:p>
          <a:p>
            <a:pPr lvl="1"/>
            <a:r>
              <a:rPr lang="en-US" sz="2000" dirty="0"/>
              <a:t>Analysis and debugging</a:t>
            </a:r>
          </a:p>
          <a:p>
            <a:pPr lvl="1"/>
            <a:r>
              <a:rPr lang="en-US" sz="2000" dirty="0"/>
              <a:t>Logging</a:t>
            </a:r>
          </a:p>
          <a:p>
            <a:pPr lvl="1"/>
            <a:endParaRPr lang="en-US" sz="2000" dirty="0"/>
          </a:p>
          <a:p>
            <a:r>
              <a:rPr lang="en-US" sz="2400" dirty="0"/>
              <a:t>No additional charge for Elastic Beanstalk</a:t>
            </a:r>
          </a:p>
          <a:p>
            <a:pPr lvl="1"/>
            <a:r>
              <a:rPr lang="en-US" sz="2000" dirty="0"/>
              <a:t>Pay only for the underlying resources that are used</a:t>
            </a:r>
          </a:p>
        </p:txBody>
      </p:sp>
      <p:sp>
        <p:nvSpPr>
          <p:cNvPr id="5" name="Slide Number Placeholder 4">
            <a:extLst>
              <a:ext uri="{FF2B5EF4-FFF2-40B4-BE49-F238E27FC236}">
                <a16:creationId xmlns:a16="http://schemas.microsoft.com/office/drawing/2014/main" id="{32889506-A42F-3C4F-B456-06704922FBDC}"/>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4" name="Footer Placeholder 3">
            <a:extLst>
              <a:ext uri="{FF2B5EF4-FFF2-40B4-BE49-F238E27FC236}">
                <a16:creationId xmlns:a16="http://schemas.microsoft.com/office/drawing/2014/main" id="{2E923FF5-CAEB-8D4D-8C33-1F7C9653809D}"/>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12" name="TextBox 11">
            <a:extLst>
              <a:ext uri="{FF2B5EF4-FFF2-40B4-BE49-F238E27FC236}">
                <a16:creationId xmlns:a16="http://schemas.microsoft.com/office/drawing/2014/main" id="{2D4AA567-6A34-5949-AEC2-48B6BAE5F63F}"/>
              </a:ext>
              <a:ext uri="{C183D7F6-B498-43B3-948B-1728B52AA6E4}">
                <adec:decorative xmlns:adec="http://schemas.microsoft.com/office/drawing/2017/decorative" val="1"/>
              </a:ext>
            </a:extLst>
          </p:cNvPr>
          <p:cNvSpPr txBox="1"/>
          <p:nvPr/>
        </p:nvSpPr>
        <p:spPr>
          <a:xfrm>
            <a:off x="847754" y="3952203"/>
            <a:ext cx="2215020" cy="338859"/>
          </a:xfrm>
          <a:prstGeom prst="rect">
            <a:avLst/>
          </a:prstGeom>
          <a:noFill/>
        </p:spPr>
        <p:txBody>
          <a:bodyPr wrap="square" lIns="0" tIns="0" rIns="0" bIns="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mazon Ember Light"/>
                <a:ea typeface="+mn-ea"/>
                <a:cs typeface="+mn-cs"/>
              </a:rPr>
              <a:t>AWS Elastic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mazon Ember Light"/>
                <a:ea typeface="+mn-ea"/>
                <a:cs typeface="+mn-cs"/>
              </a:rPr>
              <a:t>Beanstalk</a:t>
            </a:r>
          </a:p>
        </p:txBody>
      </p:sp>
      <p:pic>
        <p:nvPicPr>
          <p:cNvPr id="13" name="Graphic 12">
            <a:extLst>
              <a:ext uri="{FF2B5EF4-FFF2-40B4-BE49-F238E27FC236}">
                <a16:creationId xmlns:a16="http://schemas.microsoft.com/office/drawing/2014/main" id="{74324EB1-D323-034D-AA5C-A6CE4AF46CA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2158" y="2467257"/>
            <a:ext cx="1298034" cy="1298034"/>
          </a:xfrm>
          <a:prstGeom prst="rect">
            <a:avLst/>
          </a:prstGeom>
        </p:spPr>
      </p:pic>
    </p:spTree>
    <p:custDataLst>
      <p:tags r:id="rId1"/>
    </p:custDataLst>
    <p:extLst>
      <p:ext uri="{BB962C8B-B14F-4D97-AF65-F5344CB8AC3E}">
        <p14:creationId xmlns:p14="http://schemas.microsoft.com/office/powerpoint/2010/main" val="60291372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UDIO_ID" val="796"/>
  <p:tag name="ARTICULATE_USED_LAYOUT" val="5"/>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UDIO_ID" val="804"/>
  <p:tag name="ARTICULATE_USED_LAYOUT" val="3"/>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v3.0">
  <a:themeElements>
    <a:clrScheme name="Simple Light">
      <a:dk1>
        <a:srgbClr val="202124"/>
      </a:dk1>
      <a:lt1>
        <a:srgbClr val="3C4043"/>
      </a:lt1>
      <a:dk2>
        <a:srgbClr val="5F6368"/>
      </a:dk2>
      <a:lt2>
        <a:srgbClr val="80868B"/>
      </a:lt2>
      <a:accent1>
        <a:srgbClr val="9AA0A6"/>
      </a:accent1>
      <a:accent2>
        <a:srgbClr val="1A73E8"/>
      </a:accent2>
      <a:accent3>
        <a:srgbClr val="4285F4"/>
      </a:accent3>
      <a:accent4>
        <a:srgbClr val="EA4335"/>
      </a:accent4>
      <a:accent5>
        <a:srgbClr val="FBBC04"/>
      </a:accent5>
      <a:accent6>
        <a:srgbClr val="34A853"/>
      </a:accent6>
      <a:hlink>
        <a:srgbClr val="185AB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12189</TotalTime>
  <Words>26015</Words>
  <Application>Microsoft Macintosh PowerPoint</Application>
  <PresentationFormat>Widescreen</PresentationFormat>
  <Paragraphs>2448</Paragraphs>
  <Slides>138</Slides>
  <Notes>131</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138</vt:i4>
      </vt:variant>
    </vt:vector>
  </HeadingPairs>
  <TitlesOfParts>
    <vt:vector size="153" baseType="lpstr">
      <vt:lpstr>Amazon Ember</vt:lpstr>
      <vt:lpstr>Amazon Ember Light</vt:lpstr>
      <vt:lpstr>Arial</vt:lpstr>
      <vt:lpstr>Calibri</vt:lpstr>
      <vt:lpstr>Calibri Light</vt:lpstr>
      <vt:lpstr>Google Sans</vt:lpstr>
      <vt:lpstr>Helvetica Neue LT Std 65 Medium</vt:lpstr>
      <vt:lpstr>Lucida Console</vt:lpstr>
      <vt:lpstr>Roboto</vt:lpstr>
      <vt:lpstr>Wingdings</vt:lpstr>
      <vt:lpstr>Office Theme</vt:lpstr>
      <vt:lpstr>v3.0</vt:lpstr>
      <vt:lpstr>3_Office Theme</vt:lpstr>
      <vt:lpstr>1_Office Theme</vt:lpstr>
      <vt:lpstr>4_Office Theme</vt:lpstr>
      <vt:lpstr> ICS 432 – 01 Distributed and Cloud Computing  Fall 2021 </vt:lpstr>
      <vt:lpstr>Compute in the Cloud</vt:lpstr>
      <vt:lpstr>Lecture 3: Compute in the Cloud</vt:lpstr>
      <vt:lpstr>Introduction (1/2)</vt:lpstr>
      <vt:lpstr>Introduction (2/2)</vt:lpstr>
      <vt:lpstr>Example scenarios to use Compute as IaaS</vt:lpstr>
      <vt:lpstr>Compute Services in the Cloud</vt:lpstr>
      <vt:lpstr>Compute Services in the cloud (1/4): Virtual Machines (VMs)</vt:lpstr>
      <vt:lpstr>Virtualization</vt:lpstr>
      <vt:lpstr>Virtualization vs. Traditional Computing</vt:lpstr>
      <vt:lpstr>Hypervisors</vt:lpstr>
      <vt:lpstr>Types of Hypervisors</vt:lpstr>
      <vt:lpstr>Type-1 Hypervisor</vt:lpstr>
      <vt:lpstr>Example Type 1 Hypervisor</vt:lpstr>
      <vt:lpstr>Type-2 Hypervisor</vt:lpstr>
      <vt:lpstr>Why Understanding Virtualization is important</vt:lpstr>
      <vt:lpstr>VMs in the Cloud </vt:lpstr>
      <vt:lpstr>Compute Services in the cloud (2/4): Containers</vt:lpstr>
      <vt:lpstr>Software stack of VM vs. Container</vt:lpstr>
      <vt:lpstr>VM vs. Container</vt:lpstr>
      <vt:lpstr>Examples on Container Usage</vt:lpstr>
      <vt:lpstr>PowerPoint Presentation</vt:lpstr>
      <vt:lpstr>Compute Services in the cloud (3/4): Serverless Computing</vt:lpstr>
      <vt:lpstr>Example use cases for Serverless Compute</vt:lpstr>
      <vt:lpstr>Compute Services in the cloud (4/4): Advanced Computing Services</vt:lpstr>
      <vt:lpstr>Managing VMs and Containers</vt:lpstr>
      <vt:lpstr>Pros and cons of computing on the cloud</vt:lpstr>
      <vt:lpstr>Pros and cons of computing on the cloud (1/3):  Cost</vt:lpstr>
      <vt:lpstr>Pros and cons of computing on the cloud (2/3):  Variety</vt:lpstr>
      <vt:lpstr>Pros and cons of computing on the cloud (3/3):  Security</vt:lpstr>
      <vt:lpstr>Other Cons for the cloud</vt:lpstr>
      <vt:lpstr>Module 6: Compute</vt:lpstr>
      <vt:lpstr>Module overview</vt:lpstr>
      <vt:lpstr>Module objectives</vt:lpstr>
      <vt:lpstr>Section 1: Compute services overview</vt:lpstr>
      <vt:lpstr>AWS compute services</vt:lpstr>
      <vt:lpstr>Categorizing compute services</vt:lpstr>
      <vt:lpstr>Choosing the optimal compute service</vt:lpstr>
      <vt:lpstr>Best Practices to choose compute resources</vt:lpstr>
      <vt:lpstr>Section 2: Amazon EC2</vt:lpstr>
      <vt:lpstr>Amazon Elastic Compute Cloud (Amazon EC2)</vt:lpstr>
      <vt:lpstr>Elastic Compute Cloud (EC2)</vt:lpstr>
      <vt:lpstr>Amazon EC2 overview</vt:lpstr>
      <vt:lpstr>Launching an Amazon EC2 instance</vt:lpstr>
      <vt:lpstr>1. Select an AMI</vt:lpstr>
      <vt:lpstr>Creating a new AMI: Example</vt:lpstr>
      <vt:lpstr>2. Select an instance type</vt:lpstr>
      <vt:lpstr>EC2 instance type naming and sizes </vt:lpstr>
      <vt:lpstr>Select instance type: Based on use case</vt:lpstr>
      <vt:lpstr>EC2 Instance Types</vt:lpstr>
      <vt:lpstr>Example on EC2 Pricing</vt:lpstr>
      <vt:lpstr>Instance types: Networking features</vt:lpstr>
      <vt:lpstr>3. Specify network settings</vt:lpstr>
      <vt:lpstr>4. Attach IAM role (optional)</vt:lpstr>
      <vt:lpstr>5. User data script (optional)</vt:lpstr>
      <vt:lpstr>6. Specify storage</vt:lpstr>
      <vt:lpstr>Amazon EC2 storage options</vt:lpstr>
      <vt:lpstr>Example storage options</vt:lpstr>
      <vt:lpstr>7. Add tags</vt:lpstr>
      <vt:lpstr>8. Security group settings</vt:lpstr>
      <vt:lpstr>Security groups</vt:lpstr>
      <vt:lpstr>Security groups: Examples</vt:lpstr>
      <vt:lpstr>9. Identify or create the key pair</vt:lpstr>
      <vt:lpstr>Amazon EC2 console view of a running EC2 instance</vt:lpstr>
      <vt:lpstr>Another option: Launch an EC2 instance with the AWS Command Line Interface </vt:lpstr>
      <vt:lpstr>Amazon EC2 instance lifecycle</vt:lpstr>
      <vt:lpstr>Instance hibernation option </vt:lpstr>
      <vt:lpstr>Consider using an Elastic IP address</vt:lpstr>
      <vt:lpstr>Private, public, and elastic IP addresses</vt:lpstr>
      <vt:lpstr>EC2 instance metadata</vt:lpstr>
      <vt:lpstr>Amazon CloudWatch for monitoring</vt:lpstr>
      <vt:lpstr>Section 2 key takeaways</vt:lpstr>
      <vt:lpstr>Recorded Amazon EC2 demonstration</vt:lpstr>
      <vt:lpstr>Lab 3:  Introduction to Amazon EC2</vt:lpstr>
      <vt:lpstr>Lab 3 scenario</vt:lpstr>
      <vt:lpstr>Lab 3: Tasks</vt:lpstr>
      <vt:lpstr>Lab 3: Final product</vt:lpstr>
      <vt:lpstr>Section 3: Amazon EC2 cost optimization</vt:lpstr>
      <vt:lpstr>Amazon EC2 pricing models</vt:lpstr>
      <vt:lpstr>Amazon EC2 pricing models: Benefits</vt:lpstr>
      <vt:lpstr>Amazon EC2 pricing models: Use cases</vt:lpstr>
      <vt:lpstr>The four pillars of cost optimization </vt:lpstr>
      <vt:lpstr>Pillar 1: Right size</vt:lpstr>
      <vt:lpstr>Pillar 2: Increase elasticity</vt:lpstr>
      <vt:lpstr>Pillar 3: Optimal pricing model</vt:lpstr>
      <vt:lpstr>Pillar 4: Optimize storage choices</vt:lpstr>
      <vt:lpstr>Measure, monitor, and improve</vt:lpstr>
      <vt:lpstr>Section 3 key takeaways</vt:lpstr>
      <vt:lpstr>Section 4: Container services</vt:lpstr>
      <vt:lpstr>Container basics</vt:lpstr>
      <vt:lpstr>What is Docker?</vt:lpstr>
      <vt:lpstr>Containers versus virtual machines</vt:lpstr>
      <vt:lpstr>Amazon Elastic Container Service (Amazon ECS)</vt:lpstr>
      <vt:lpstr>Section 5: Introduction to AWS Lambda</vt:lpstr>
      <vt:lpstr>AWS Lambda: Run code without servers</vt:lpstr>
      <vt:lpstr>Benefits of Lambda</vt:lpstr>
      <vt:lpstr>AWS Lambda event sources</vt:lpstr>
      <vt:lpstr>Section 6: Introduction to AWS Elastic Beanstalk</vt:lpstr>
      <vt:lpstr>AWS Elastic Beanstalk</vt:lpstr>
      <vt:lpstr>AWS Elastic Beanstalk deployments</vt:lpstr>
      <vt:lpstr>Module wrap-up</vt:lpstr>
      <vt:lpstr>Module summary </vt:lpstr>
      <vt:lpstr>Additional resources</vt:lpstr>
      <vt:lpstr>Use Google Cloud to Build Your Apps</vt:lpstr>
      <vt:lpstr>Course map</vt:lpstr>
      <vt:lpstr>Learn how to ... (1/2)</vt:lpstr>
      <vt:lpstr>Learn how to ... (2/2)</vt:lpstr>
      <vt:lpstr>Agenda </vt:lpstr>
      <vt:lpstr>Agenda </vt:lpstr>
      <vt:lpstr>Google Cloud offers a variety of compute services spanning different usage options</vt:lpstr>
      <vt:lpstr>Agenda </vt:lpstr>
      <vt:lpstr>Where Compute Engine fits within Google Cloud</vt:lpstr>
      <vt:lpstr>Compute Engine is an infrastructure-centric solution</vt:lpstr>
      <vt:lpstr>Create VMs that are right for your workloads</vt:lpstr>
      <vt:lpstr>Building virtual disks</vt:lpstr>
      <vt:lpstr>Local SSD block storage</vt:lpstr>
      <vt:lpstr>IOPS limits</vt:lpstr>
      <vt:lpstr>Networks connect Compute Engine instances to each other and to the internet</vt:lpstr>
      <vt:lpstr>Compute Engine pricing</vt:lpstr>
      <vt:lpstr>Agenda </vt:lpstr>
      <vt:lpstr>Where App Engine fits within Google Cloud</vt:lpstr>
      <vt:lpstr>App Engine is a platform-centric solution</vt:lpstr>
      <vt:lpstr>App Engine offers two different environments</vt:lpstr>
      <vt:lpstr>An App Engine architecture example</vt:lpstr>
      <vt:lpstr>App Engine addresses the key needs of developers</vt:lpstr>
      <vt:lpstr>Agenda </vt:lpstr>
      <vt:lpstr>Where Cloud Functions fits within Google Cloud</vt:lpstr>
      <vt:lpstr>The components that make Cloud Functions work</vt:lpstr>
      <vt:lpstr>Examples of function-triggering Events</vt:lpstr>
      <vt:lpstr>How Cloud Functions works</vt:lpstr>
      <vt:lpstr>IaaS to PaaS comparison</vt:lpstr>
      <vt:lpstr>Agenda </vt:lpstr>
      <vt:lpstr>Where GKE fits within Google Cloud</vt:lpstr>
      <vt:lpstr>IaaS virtualizes the hardware</vt:lpstr>
      <vt:lpstr>Virtualizing the hardware costs time and resources</vt:lpstr>
      <vt:lpstr>Using PaaS provides hosted services and an environment that can scale workloads independently</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Ghanem, Thanaa M</dc:creator>
  <cp:lastModifiedBy>Ghanem, Thanaa M</cp:lastModifiedBy>
  <cp:revision>62</cp:revision>
  <cp:lastPrinted>2021-09-09T17:17:16Z</cp:lastPrinted>
  <dcterms:created xsi:type="dcterms:W3CDTF">2021-03-04T13:50:08Z</dcterms:created>
  <dcterms:modified xsi:type="dcterms:W3CDTF">2021-09-10T19:21:39Z</dcterms:modified>
</cp:coreProperties>
</file>